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telto:32-35470144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telto:32-3547014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9C050-C3B0-4660-9BDC-318876D6A02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E3F252-B468-45DA-A02F-CD550AA4E2E7}">
      <dgm:prSet/>
      <dgm:spPr/>
      <dgm:t>
        <a:bodyPr/>
        <a:lstStyle/>
        <a:p>
          <a:r>
            <a:rPr lang="nl-NL" dirty="0"/>
            <a:t>Je maakt een afspraak met kantoor in </a:t>
          </a:r>
          <a:r>
            <a:rPr lang="nl-NL" dirty="0" err="1"/>
            <a:t>knokke</a:t>
          </a:r>
          <a:r>
            <a:rPr lang="nl-NL" dirty="0"/>
            <a:t> en wij zullen je zo snel mogelijk ontvangen</a:t>
          </a:r>
        </a:p>
        <a:p>
          <a:r>
            <a:rPr lang="nl-NL" dirty="0"/>
            <a:t> 050731 789</a:t>
          </a:r>
        </a:p>
        <a:p>
          <a:r>
            <a:rPr lang="nl-NL" dirty="0"/>
            <a:t>Later 050344777</a:t>
          </a:r>
          <a:endParaRPr lang="en-US" dirty="0"/>
        </a:p>
      </dgm:t>
    </dgm:pt>
    <dgm:pt modelId="{EFA358AA-F8E5-4440-B5A3-6C9D432BF9D3}" type="parTrans" cxnId="{BE04BB4C-273E-444E-8601-0374B52C900A}">
      <dgm:prSet/>
      <dgm:spPr/>
      <dgm:t>
        <a:bodyPr/>
        <a:lstStyle/>
        <a:p>
          <a:endParaRPr lang="en-US"/>
        </a:p>
      </dgm:t>
    </dgm:pt>
    <dgm:pt modelId="{3A2714EE-B2DE-48DB-999D-D74B57F66E6D}" type="sibTrans" cxnId="{BE04BB4C-273E-444E-8601-0374B52C900A}">
      <dgm:prSet/>
      <dgm:spPr/>
      <dgm:t>
        <a:bodyPr/>
        <a:lstStyle/>
        <a:p>
          <a:endParaRPr lang="en-US"/>
        </a:p>
      </dgm:t>
    </dgm:pt>
    <dgm:pt modelId="{56220EA3-413A-4071-8864-B2C9C6715941}">
      <dgm:prSet/>
      <dgm:spPr/>
      <dgm:t>
        <a:bodyPr/>
        <a:lstStyle/>
        <a:p>
          <a:r>
            <a:rPr lang="nl-NL" dirty="0"/>
            <a:t>Je kan altijd ook een afspraak maken met mexem </a:t>
          </a:r>
          <a:r>
            <a:rPr lang="nl-NL" dirty="0" err="1"/>
            <a:t>brussel</a:t>
          </a:r>
          <a:r>
            <a:rPr lang="nl-NL" dirty="0"/>
            <a:t> tel via website  met James</a:t>
          </a:r>
        </a:p>
        <a:p>
          <a:r>
            <a:rPr lang="nl-BE" b="0" dirty="0">
              <a:hlinkClick xmlns:r="http://schemas.openxmlformats.org/officeDocument/2006/relationships" r:id="rId1"/>
            </a:rPr>
            <a:t>+32-35470144</a:t>
          </a:r>
          <a:endParaRPr lang="nl-BE" b="0" dirty="0"/>
        </a:p>
        <a:p>
          <a:r>
            <a:rPr lang="nl-NL" dirty="0"/>
            <a:t> </a:t>
          </a:r>
          <a:endParaRPr lang="en-US" dirty="0"/>
        </a:p>
      </dgm:t>
    </dgm:pt>
    <dgm:pt modelId="{978CECD0-2B94-46D7-8187-41BE6288B234}" type="parTrans" cxnId="{685F9CFB-1ABF-4A51-8079-B5C974929203}">
      <dgm:prSet/>
      <dgm:spPr/>
      <dgm:t>
        <a:bodyPr/>
        <a:lstStyle/>
        <a:p>
          <a:endParaRPr lang="en-US"/>
        </a:p>
      </dgm:t>
    </dgm:pt>
    <dgm:pt modelId="{AC3F9D1B-FFC5-4C91-A585-64E14A83F7EF}" type="sibTrans" cxnId="{685F9CFB-1ABF-4A51-8079-B5C974929203}">
      <dgm:prSet/>
      <dgm:spPr/>
      <dgm:t>
        <a:bodyPr/>
        <a:lstStyle/>
        <a:p>
          <a:endParaRPr lang="en-US"/>
        </a:p>
      </dgm:t>
    </dgm:pt>
    <dgm:pt modelId="{EC4AFB10-7455-4EC7-9FC1-5D850F01915D}" type="pres">
      <dgm:prSet presAssocID="{5AA9C050-C3B0-4660-9BDC-318876D6A029}" presName="linear" presStyleCnt="0">
        <dgm:presLayoutVars>
          <dgm:animLvl val="lvl"/>
          <dgm:resizeHandles val="exact"/>
        </dgm:presLayoutVars>
      </dgm:prSet>
      <dgm:spPr/>
    </dgm:pt>
    <dgm:pt modelId="{3B014C72-7B23-4AAA-BA3D-4173BAA96BF8}" type="pres">
      <dgm:prSet presAssocID="{B9E3F252-B468-45DA-A02F-CD550AA4E2E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26011F-63DA-45ED-95A0-0C170DBDEA55}" type="pres">
      <dgm:prSet presAssocID="{3A2714EE-B2DE-48DB-999D-D74B57F66E6D}" presName="spacer" presStyleCnt="0"/>
      <dgm:spPr/>
    </dgm:pt>
    <dgm:pt modelId="{C3AAD0EC-74A4-4558-BB5D-9278DE451F23}" type="pres">
      <dgm:prSet presAssocID="{56220EA3-413A-4071-8864-B2C9C671594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C5B3D07-F892-4343-BEE2-43D6E0099C79}" type="presOf" srcId="{B9E3F252-B468-45DA-A02F-CD550AA4E2E7}" destId="{3B014C72-7B23-4AAA-BA3D-4173BAA96BF8}" srcOrd="0" destOrd="0" presId="urn:microsoft.com/office/officeart/2005/8/layout/vList2"/>
    <dgm:cxn modelId="{FD47FA09-7E51-47D7-BDE9-EE4DA577B553}" type="presOf" srcId="{5AA9C050-C3B0-4660-9BDC-318876D6A029}" destId="{EC4AFB10-7455-4EC7-9FC1-5D850F01915D}" srcOrd="0" destOrd="0" presId="urn:microsoft.com/office/officeart/2005/8/layout/vList2"/>
    <dgm:cxn modelId="{BE04BB4C-273E-444E-8601-0374B52C900A}" srcId="{5AA9C050-C3B0-4660-9BDC-318876D6A029}" destId="{B9E3F252-B468-45DA-A02F-CD550AA4E2E7}" srcOrd="0" destOrd="0" parTransId="{EFA358AA-F8E5-4440-B5A3-6C9D432BF9D3}" sibTransId="{3A2714EE-B2DE-48DB-999D-D74B57F66E6D}"/>
    <dgm:cxn modelId="{685F9CFB-1ABF-4A51-8079-B5C974929203}" srcId="{5AA9C050-C3B0-4660-9BDC-318876D6A029}" destId="{56220EA3-413A-4071-8864-B2C9C6715941}" srcOrd="1" destOrd="0" parTransId="{978CECD0-2B94-46D7-8187-41BE6288B234}" sibTransId="{AC3F9D1B-FFC5-4C91-A585-64E14A83F7EF}"/>
    <dgm:cxn modelId="{E6766AFF-AF77-4D6E-8602-E7CA7B163846}" type="presOf" srcId="{56220EA3-413A-4071-8864-B2C9C6715941}" destId="{C3AAD0EC-74A4-4558-BB5D-9278DE451F23}" srcOrd="0" destOrd="0" presId="urn:microsoft.com/office/officeart/2005/8/layout/vList2"/>
    <dgm:cxn modelId="{0165B571-0166-468B-9446-9EDC54510E8F}" type="presParOf" srcId="{EC4AFB10-7455-4EC7-9FC1-5D850F01915D}" destId="{3B014C72-7B23-4AAA-BA3D-4173BAA96BF8}" srcOrd="0" destOrd="0" presId="urn:microsoft.com/office/officeart/2005/8/layout/vList2"/>
    <dgm:cxn modelId="{93CCC21B-552D-473B-BDA8-A5FABA6E82A7}" type="presParOf" srcId="{EC4AFB10-7455-4EC7-9FC1-5D850F01915D}" destId="{A426011F-63DA-45ED-95A0-0C170DBDEA55}" srcOrd="1" destOrd="0" presId="urn:microsoft.com/office/officeart/2005/8/layout/vList2"/>
    <dgm:cxn modelId="{890AACF0-E274-417B-8574-0F37F9CB54C9}" type="presParOf" srcId="{EC4AFB10-7455-4EC7-9FC1-5D850F01915D}" destId="{C3AAD0EC-74A4-4558-BB5D-9278DE451F2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14C72-7B23-4AAA-BA3D-4173BAA96BF8}">
      <dsp:nvSpPr>
        <dsp:cNvPr id="0" name=""/>
        <dsp:cNvSpPr/>
      </dsp:nvSpPr>
      <dsp:spPr>
        <a:xfrm>
          <a:off x="0" y="55875"/>
          <a:ext cx="5826934" cy="2555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Je maakt een afspraak met kantoor in </a:t>
          </a:r>
          <a:r>
            <a:rPr lang="nl-NL" sz="2600" kern="1200" dirty="0" err="1"/>
            <a:t>knokke</a:t>
          </a:r>
          <a:r>
            <a:rPr lang="nl-NL" sz="2600" kern="1200" dirty="0"/>
            <a:t> en wij zullen je zo snel mogelijk ontvangen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 050731 789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Later 050344777</a:t>
          </a:r>
          <a:endParaRPr lang="en-US" sz="2600" kern="1200" dirty="0"/>
        </a:p>
      </dsp:txBody>
      <dsp:txXfrm>
        <a:off x="124738" y="180613"/>
        <a:ext cx="5577458" cy="2305804"/>
      </dsp:txXfrm>
    </dsp:sp>
    <dsp:sp modelId="{C3AAD0EC-74A4-4558-BB5D-9278DE451F23}">
      <dsp:nvSpPr>
        <dsp:cNvPr id="0" name=""/>
        <dsp:cNvSpPr/>
      </dsp:nvSpPr>
      <dsp:spPr>
        <a:xfrm>
          <a:off x="0" y="2686036"/>
          <a:ext cx="5826934" cy="2555280"/>
        </a:xfrm>
        <a:prstGeom prst="roundRect">
          <a:avLst/>
        </a:prstGeom>
        <a:solidFill>
          <a:schemeClr val="accent2">
            <a:hueOff val="-1495460"/>
            <a:satOff val="-442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Je kan altijd ook een afspraak maken met mexem </a:t>
          </a:r>
          <a:r>
            <a:rPr lang="nl-NL" sz="2600" kern="1200" dirty="0" err="1"/>
            <a:t>brussel</a:t>
          </a:r>
          <a:r>
            <a:rPr lang="nl-NL" sz="2600" kern="1200" dirty="0"/>
            <a:t> tel via website  met James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600" b="0" kern="1200" dirty="0">
              <a:hlinkClick xmlns:r="http://schemas.openxmlformats.org/officeDocument/2006/relationships" r:id="rId1"/>
            </a:rPr>
            <a:t>+32-35470144</a:t>
          </a:r>
          <a:endParaRPr lang="nl-BE" sz="2600" b="0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 </a:t>
          </a:r>
          <a:endParaRPr lang="en-US" sz="2600" kern="1200" dirty="0"/>
        </a:p>
      </dsp:txBody>
      <dsp:txXfrm>
        <a:off x="124738" y="2810774"/>
        <a:ext cx="5577458" cy="2305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5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5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6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1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9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0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0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8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6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lientam.com/Universal/servlet/formWelcome?partnerID=Mexemltd_mig&amp;invitation_id=66609675&amp;token=40655&amp;invitedBy=YmJ1c3NjNTc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telto:32-354701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CF8220-696F-4341-9C0E-FA63C652BA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2" b="43612"/>
          <a:stretch/>
        </p:blipFill>
        <p:spPr>
          <a:xfrm>
            <a:off x="567714" y="580877"/>
            <a:ext cx="12189789" cy="6873457"/>
          </a:xfrm>
          <a:prstGeom prst="rect">
            <a:avLst/>
          </a:prstGeom>
          <a:ln w="12700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"/>
            <a:ext cx="12192000" cy="6857996"/>
            <a:chOff x="572" y="-1"/>
            <a:chExt cx="12192000" cy="685799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9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91033F6-453F-442D-96E5-596C57B37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3429000"/>
            <a:ext cx="7151357" cy="23876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3300" b="1">
                <a:solidFill>
                  <a:srgbClr val="FFFFFF"/>
                </a:solidFill>
              </a:rPr>
              <a:t>Hoe klant worden bij interactive brokers</a:t>
            </a:r>
            <a:br>
              <a:rPr lang="nl-NL" sz="3300" b="1">
                <a:solidFill>
                  <a:srgbClr val="FFFFFF"/>
                </a:solidFill>
              </a:rPr>
            </a:br>
            <a:br>
              <a:rPr lang="nl-NL" sz="3300">
                <a:solidFill>
                  <a:srgbClr val="FFFFFF"/>
                </a:solidFill>
              </a:rPr>
            </a:br>
            <a:br>
              <a:rPr lang="nl-NL" sz="3300">
                <a:solidFill>
                  <a:srgbClr val="FFFFFF"/>
                </a:solidFill>
              </a:rPr>
            </a:br>
            <a:endParaRPr lang="nl-BE" sz="330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B91426-FC7B-4CBB-8001-534A1ADEE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3087" y="2429038"/>
            <a:ext cx="7151357" cy="2272483"/>
          </a:xfrm>
        </p:spPr>
        <p:txBody>
          <a:bodyPr anchor="b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Wij leggen u de twee mogelijke stappen of oplossingen</a:t>
            </a:r>
            <a:endParaRPr lang="nl-BE" dirty="0">
              <a:solidFill>
                <a:srgbClr val="FFFFFF"/>
              </a:solidFill>
            </a:endParaRP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075113E6-285F-4519-A371-83D3FA085E92}"/>
              </a:ext>
            </a:extLst>
          </p:cNvPr>
          <p:cNvSpPr/>
          <p:nvPr/>
        </p:nvSpPr>
        <p:spPr>
          <a:xfrm>
            <a:off x="7600426" y="1476462"/>
            <a:ext cx="3332991" cy="14924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Beursmakelaar</a:t>
            </a:r>
          </a:p>
          <a:p>
            <a:pPr algn="ctr"/>
            <a:r>
              <a:rPr lang="nl-NL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Busschaert&amp;co</a:t>
            </a:r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</a:p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bv</a:t>
            </a:r>
            <a:endParaRPr lang="nl-BE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0780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45F6C-337C-4CDE-B802-1DBCDC85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Alvorens we je titels kunnen overschrijven van je broker of bank moet je klant worden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43DE51-4FAA-41D4-978A-C7CDD1F44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10" y="3279976"/>
            <a:ext cx="10515600" cy="3821778"/>
          </a:xfrm>
        </p:spPr>
        <p:txBody>
          <a:bodyPr/>
          <a:lstStyle/>
          <a:p>
            <a:r>
              <a:rPr lang="nl-NL" b="1" dirty="0">
                <a:solidFill>
                  <a:srgbClr val="FF0000"/>
                </a:solidFill>
              </a:rPr>
              <a:t>Dus we zijn verplicht de MIFID wetgeving te volgen en je een dossier laten maken als nieuwe klant</a:t>
            </a:r>
            <a:endParaRPr lang="nl-B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7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DBC9C2-2A39-44A2-9D95-D1DE9E2B1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0"/>
            <a:ext cx="12192000" cy="6857912"/>
            <a:chOff x="572" y="0"/>
            <a:chExt cx="12192000" cy="685791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93379BC-3088-4AE8-8EF7-59370D7EB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41DE74C-25AE-4959-99D5-0A77F1DFC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D9235EF-4E81-496D-ADA8-13EED901E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7241A77-6415-454C-B86E-F42A28026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E51BC42-C3FC-40F7-9340-EF4BC371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4933950" cy="15962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3700"/>
              <a:t>De eerste stap is digitaal werken via een link</a:t>
            </a:r>
            <a:endParaRPr lang="nl-BE" sz="37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E787EF-617C-4213-8193-EEF63589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196"/>
            <a:ext cx="4933950" cy="3430575"/>
          </a:xfrm>
        </p:spPr>
        <p:txBody>
          <a:bodyPr>
            <a:normAutofit/>
          </a:bodyPr>
          <a:lstStyle/>
          <a:p>
            <a:r>
              <a:rPr lang="nl-BE" dirty="0">
                <a:hlinkClick r:id="rId2"/>
              </a:rPr>
              <a:t>https://www.clientam.com/Universal/servlet/formWelcome?partnerID=Mexemltd_mig&amp;invitation_id=66609675&amp;token=40655&amp;invitedBy=YmJ1c3NjNTcy</a:t>
            </a:r>
            <a:endParaRPr lang="nl-BE" dirty="0"/>
          </a:p>
          <a:p>
            <a:endParaRPr lang="nl-BE" dirty="0"/>
          </a:p>
          <a:p>
            <a:r>
              <a:rPr lang="nl-BE" dirty="0"/>
              <a:t> ons de pdf vragen om in te vullen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32B0B7D-C67A-4103-B2F0-ACE40BD56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091410" y="574154"/>
            <a:ext cx="4590" cy="5693884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3461E146-20FB-4E65-AB79-80C8C01E3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260" y="1016317"/>
            <a:ext cx="4824168" cy="482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9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E6FDE22-1F54-452D-A9BA-1BE9FDB53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6127CE-6F15-49AE-9751-398F3AC67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8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0FA588-C941-4546-8CBE-EA033E621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603"/>
            <a:ext cx="3918652" cy="2463347"/>
          </a:xfrm>
        </p:spPr>
        <p:txBody>
          <a:bodyPr anchor="b">
            <a:normAutofit/>
          </a:bodyPr>
          <a:lstStyle/>
          <a:p>
            <a:r>
              <a:rPr lang="nl-NL" dirty="0"/>
              <a:t>Hoe kan men je helpen??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15B506-606F-4632-A834-F4129167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3725"/>
            <a:ext cx="3918652" cy="3128918"/>
          </a:xfrm>
        </p:spPr>
        <p:txBody>
          <a:bodyPr>
            <a:normAutofit/>
          </a:bodyPr>
          <a:lstStyle/>
          <a:p>
            <a:r>
              <a:rPr lang="nl-NL" dirty="0"/>
              <a:t>Je kunt ons ook opbellen zodat we het samen doen</a:t>
            </a:r>
          </a:p>
          <a:p>
            <a:endParaRPr lang="nl-NL" dirty="0"/>
          </a:p>
          <a:p>
            <a:r>
              <a:rPr lang="nl-NL" dirty="0"/>
              <a:t>En je installeert any desk op je pc </a:t>
            </a:r>
          </a:p>
          <a:p>
            <a:r>
              <a:rPr lang="nl-NL" dirty="0"/>
              <a:t>Zodat we kunnen meekijken</a:t>
            </a:r>
          </a:p>
          <a:p>
            <a:r>
              <a:rPr lang="nl-NL" dirty="0"/>
              <a:t> </a:t>
            </a:r>
          </a:p>
          <a:p>
            <a:endParaRPr lang="nl-BE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AB7548-8099-4066-AA4A-668904679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68579" y="-6437"/>
            <a:ext cx="6403756" cy="6864437"/>
            <a:chOff x="5168579" y="-6437"/>
            <a:chExt cx="6403756" cy="686443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DD6D54C-5C05-40DE-8EAF-FA50D609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337560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B0CFF5B-7CFC-4A1B-811A-262201C04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56724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BD7D63C-11FE-48D4-8433-A188CDAB2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62643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0EB69FA-9640-4C07-9993-F74D211FB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V="1">
              <a:off x="8362244" y="565603"/>
              <a:ext cx="0" cy="569704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887ECAA-6BDB-4356-A66A-D28C7026B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68579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FC3365E-17A9-4CC8-BE01-3969BF4C8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Afbeelding 5">
            <a:extLst>
              <a:ext uri="{FF2B5EF4-FFF2-40B4-BE49-F238E27FC236}">
                <a16:creationId xmlns:a16="http://schemas.microsoft.com/office/drawing/2014/main" id="{7C9700F0-1243-4A82-BEEB-535D85480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09" r="13964" b="1"/>
          <a:stretch/>
        </p:blipFill>
        <p:spPr>
          <a:xfrm>
            <a:off x="5586089" y="1035674"/>
            <a:ext cx="6071687" cy="4449535"/>
          </a:xfrm>
          <a:custGeom>
            <a:avLst/>
            <a:gdLst/>
            <a:ahLst/>
            <a:cxnLst/>
            <a:rect l="l" t="t" r="r" b="b"/>
            <a:pathLst>
              <a:path w="6391928" h="4660591">
                <a:moveTo>
                  <a:pt x="2329728" y="0"/>
                </a:moveTo>
                <a:lnTo>
                  <a:pt x="2398607" y="0"/>
                </a:lnTo>
                <a:lnTo>
                  <a:pt x="3158515" y="0"/>
                </a:lnTo>
                <a:lnTo>
                  <a:pt x="3993320" y="0"/>
                </a:lnTo>
                <a:lnTo>
                  <a:pt x="4062199" y="0"/>
                </a:lnTo>
                <a:cubicBezTo>
                  <a:pt x="5348874" y="0"/>
                  <a:pt x="6391928" y="1043309"/>
                  <a:pt x="6391928" y="2330293"/>
                </a:cubicBezTo>
                <a:cubicBezTo>
                  <a:pt x="6391928" y="3617285"/>
                  <a:pt x="5348874" y="4660591"/>
                  <a:pt x="4062199" y="4660591"/>
                </a:cubicBezTo>
                <a:lnTo>
                  <a:pt x="3993320" y="4660591"/>
                </a:lnTo>
                <a:lnTo>
                  <a:pt x="3233415" y="4660591"/>
                </a:lnTo>
                <a:lnTo>
                  <a:pt x="2398607" y="4660591"/>
                </a:lnTo>
                <a:lnTo>
                  <a:pt x="2329728" y="4660591"/>
                </a:lnTo>
                <a:cubicBezTo>
                  <a:pt x="1043053" y="4660591"/>
                  <a:pt x="0" y="3617281"/>
                  <a:pt x="0" y="2330297"/>
                </a:cubicBezTo>
                <a:cubicBezTo>
                  <a:pt x="0" y="1043306"/>
                  <a:pt x="1043053" y="0"/>
                  <a:pt x="2329728" y="0"/>
                </a:cubicBezTo>
                <a:close/>
              </a:path>
            </a:pathLst>
          </a:custGeom>
          <a:ln w="12700">
            <a:solidFill>
              <a:schemeClr val="accent4"/>
            </a:solidFill>
          </a:ln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06950B9E-9B0E-4CAA-A52A-BAEB5F561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2277611" cy="227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8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2E0F97-3B68-4A9A-81FD-184E8051D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9C0995-256A-4F90-97D6-FB8958A5D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994356-9183-4815-B11C-C4333ABD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81265"/>
            <a:ext cx="4114800" cy="5695398"/>
          </a:xfrm>
        </p:spPr>
        <p:txBody>
          <a:bodyPr anchor="ctr">
            <a:normAutofit/>
          </a:bodyPr>
          <a:lstStyle/>
          <a:p>
            <a:r>
              <a:rPr lang="nl-NL" sz="5200"/>
              <a:t>Tweede mogelijkheid  is op afspraak  op kantoor</a:t>
            </a:r>
            <a:endParaRPr lang="nl-BE" sz="52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46307A-DFE3-4A97-B2EE-5D57DF413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6275" y="577406"/>
            <a:ext cx="6391931" cy="569539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277446-D71D-4C19-A013-95073D31A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66455" y="-6437"/>
            <a:ext cx="6405880" cy="6864437"/>
            <a:chOff x="5166455" y="-6437"/>
            <a:chExt cx="6405880" cy="686443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C05CF5C-D74E-48AF-AAE5-61AEFB2C7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66455" y="56724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5A6A4E3-DB84-4A86-933F-10273F0AE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62643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057BAF9-1A72-414E-8B1A-C58B353F1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8FCD6AB-4E6B-4F74-94C0-C14654F99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DDB8B06-E60D-459C-AC54-B84B9F55A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962904"/>
              </p:ext>
            </p:extLst>
          </p:nvPr>
        </p:nvGraphicFramePr>
        <p:xfrm>
          <a:off x="5461176" y="788282"/>
          <a:ext cx="5826934" cy="529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60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F02FA-7101-46E0-B900-435964C6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pdf om digitaal te kunnen bewerken van je dossier</a:t>
            </a:r>
            <a:endParaRPr lang="nl-BE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D9BB152-CB3B-44BD-ADCF-04B09D884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500" b="0" i="0" u="none" strike="noStrike" cap="none" normalizeH="0" baseline="0">
                <a:ln>
                  <a:noFill/>
                </a:ln>
                <a:solidFill>
                  <a:srgbClr val="20458C"/>
                </a:solidFill>
                <a:effectLst/>
                <a:latin typeface="Roboto" panose="02000000000000000000" pitchFamily="2" charset="0"/>
                <a:hlinkClick r:id="rId2"/>
              </a:rPr>
              <a:t>+32-35470144</a:t>
            </a:r>
            <a:endParaRPr kumimoji="0" lang="nl-BE" altLang="nl-BE" sz="2700" b="0" i="0" u="none" strike="noStrike" cap="none" normalizeH="0" baseline="0">
              <a:ln>
                <a:noFill/>
              </a:ln>
              <a:solidFill>
                <a:srgbClr val="414141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nl-BE" altLang="nl-B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       </a:t>
            </a:r>
            <a:br>
              <a:rPr kumimoji="0" lang="nl-BE" altLang="nl-B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BE" altLang="nl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C25DC64-752B-4333-B228-7A063DBA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-160338"/>
            <a:ext cx="409575" cy="29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Tijdelijke aanduiding voor inhoud 16">
            <a:extLst>
              <a:ext uri="{FF2B5EF4-FFF2-40B4-BE49-F238E27FC236}">
                <a16:creationId xmlns:a16="http://schemas.microsoft.com/office/drawing/2014/main" id="{2F04E063-FE98-4490-8963-BAE2FF446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333875" y="2338388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25154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AnalogousFromRegularSeedLeftStep">
      <a:dk1>
        <a:srgbClr val="000000"/>
      </a:dk1>
      <a:lt1>
        <a:srgbClr val="FFFFFF"/>
      </a:lt1>
      <a:dk2>
        <a:srgbClr val="1B2C2F"/>
      </a:dk2>
      <a:lt2>
        <a:srgbClr val="F1F0F3"/>
      </a:lt2>
      <a:accent1>
        <a:srgbClr val="96A91E"/>
      </a:accent1>
      <a:accent2>
        <a:srgbClr val="C99716"/>
      </a:accent2>
      <a:accent3>
        <a:srgbClr val="E76329"/>
      </a:accent3>
      <a:accent4>
        <a:srgbClr val="D5172C"/>
      </a:accent4>
      <a:accent5>
        <a:srgbClr val="E7298D"/>
      </a:accent5>
      <a:accent6>
        <a:srgbClr val="D517CA"/>
      </a:accent6>
      <a:hlink>
        <a:srgbClr val="7163CB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Breedbeeld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Footlight MT Light</vt:lpstr>
      <vt:lpstr>Roboto</vt:lpstr>
      <vt:lpstr>ArchVTI</vt:lpstr>
      <vt:lpstr>Hoe klant worden bij interactive brokers   </vt:lpstr>
      <vt:lpstr>Alvorens we je titels kunnen overschrijven van je broker of bank moet je klant worden</vt:lpstr>
      <vt:lpstr>De eerste stap is digitaal werken via een link</vt:lpstr>
      <vt:lpstr>Hoe kan men je helpen??</vt:lpstr>
      <vt:lpstr>Tweede mogelijkheid  is op afspraak  op kantoor</vt:lpstr>
      <vt:lpstr>De pdf om digitaal te kunnen bewerken van je dossier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klant worden bij interactive brokers   </dc:title>
  <dc:creator>bernard busschaert</dc:creator>
  <cp:lastModifiedBy>bernard busschaert</cp:lastModifiedBy>
  <cp:revision>8</cp:revision>
  <dcterms:created xsi:type="dcterms:W3CDTF">2021-06-28T13:47:54Z</dcterms:created>
  <dcterms:modified xsi:type="dcterms:W3CDTF">2021-06-28T15:27:53Z</dcterms:modified>
</cp:coreProperties>
</file>