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8" r:id="rId1"/>
  </p:sldMasterIdLst>
  <p:notesMasterIdLst>
    <p:notesMasterId r:id="rId30"/>
  </p:notesMasterIdLst>
  <p:sldIdLst>
    <p:sldId id="256" r:id="rId2"/>
    <p:sldId id="303" r:id="rId3"/>
    <p:sldId id="258" r:id="rId4"/>
    <p:sldId id="305" r:id="rId5"/>
    <p:sldId id="260" r:id="rId6"/>
    <p:sldId id="262" r:id="rId7"/>
    <p:sldId id="290" r:id="rId8"/>
    <p:sldId id="306" r:id="rId9"/>
    <p:sldId id="312" r:id="rId10"/>
    <p:sldId id="264" r:id="rId11"/>
    <p:sldId id="265" r:id="rId12"/>
    <p:sldId id="313" r:id="rId13"/>
    <p:sldId id="314" r:id="rId14"/>
    <p:sldId id="272" r:id="rId15"/>
    <p:sldId id="307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8" r:id="rId26"/>
    <p:sldId id="292" r:id="rId27"/>
    <p:sldId id="293" r:id="rId28"/>
    <p:sldId id="294" r:id="rId29"/>
  </p:sldIdLst>
  <p:sldSz cx="11518900" cy="6477000"/>
  <p:notesSz cx="11518900" cy="64770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Garamond" panose="02020404030301010803" pitchFamily="18" charset="0"/>
      <p:regular r:id="rId40"/>
      <p:bold r:id="rId41"/>
      <p:italic r:id="rId42"/>
    </p:embeddedFont>
    <p:embeddedFont>
      <p:font typeface="LJQQAM+ITC Zapf Chancery Medium Italic" panose="020B0604020202020204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03"/>
          </p14:sldIdLst>
        </p14:section>
        <p14:section name="Naamloze sectie" id="{8755B586-2486-49CE-8420-C76D66869903}">
          <p14:sldIdLst>
            <p14:sldId id="258"/>
            <p14:sldId id="305"/>
            <p14:sldId id="260"/>
            <p14:sldId id="262"/>
            <p14:sldId id="290"/>
            <p14:sldId id="306"/>
            <p14:sldId id="312"/>
            <p14:sldId id="264"/>
            <p14:sldId id="265"/>
            <p14:sldId id="313"/>
            <p14:sldId id="314"/>
            <p14:sldId id="272"/>
            <p14:sldId id="307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8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78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96C57-66B3-48C6-A5FA-CB0A28FC311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34243F6-8680-4E1E-ADA5-EBC9BD4111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err="1"/>
            <a:t>Busschaert&amp;co</a:t>
          </a:r>
          <a:r>
            <a:rPr lang="en-US" sz="2000" b="1" dirty="0"/>
            <a:t>  </a:t>
          </a:r>
          <a:r>
            <a:rPr lang="en-US" sz="2000" b="1" dirty="0" err="1"/>
            <a:t>werkt</a:t>
          </a:r>
          <a:r>
            <a:rPr lang="en-US" sz="2000" b="1" dirty="0"/>
            <a:t> </a:t>
          </a:r>
          <a:r>
            <a:rPr lang="en-US" sz="2000" b="1" dirty="0" err="1"/>
            <a:t>verder</a:t>
          </a:r>
          <a:r>
            <a:rPr lang="en-US" sz="2000" b="1" dirty="0"/>
            <a:t>  met </a:t>
          </a:r>
        </a:p>
      </dgm:t>
    </dgm:pt>
    <dgm:pt modelId="{9B7AF673-73E5-4247-AA29-EE5E5FAA65C8}" type="parTrans" cxnId="{209CF98E-18F4-4E45-926E-6F0678E0B046}">
      <dgm:prSet/>
      <dgm:spPr/>
      <dgm:t>
        <a:bodyPr/>
        <a:lstStyle/>
        <a:p>
          <a:endParaRPr lang="en-US"/>
        </a:p>
      </dgm:t>
    </dgm:pt>
    <dgm:pt modelId="{5C76A110-3CFF-4444-BF89-D59ABDF95273}" type="sibTrans" cxnId="{209CF98E-18F4-4E45-926E-6F0678E0B046}">
      <dgm:prSet/>
      <dgm:spPr/>
      <dgm:t>
        <a:bodyPr/>
        <a:lstStyle/>
        <a:p>
          <a:endParaRPr lang="en-US"/>
        </a:p>
      </dgm:t>
    </dgm:pt>
    <dgm:pt modelId="{E96985EE-71D8-42D5-9318-E37D8F406B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MEXEM EUROPE &amp; INTERACTIVE BROKERS DUBLIN IRELAND</a:t>
          </a:r>
        </a:p>
      </dgm:t>
    </dgm:pt>
    <dgm:pt modelId="{6ADFCBE0-59F9-4412-8796-01F30BC91C06}" type="parTrans" cxnId="{7F27A38C-E583-42F8-8660-58E9DBE4C044}">
      <dgm:prSet/>
      <dgm:spPr/>
      <dgm:t>
        <a:bodyPr/>
        <a:lstStyle/>
        <a:p>
          <a:endParaRPr lang="en-US"/>
        </a:p>
      </dgm:t>
    </dgm:pt>
    <dgm:pt modelId="{9CA7CDAF-C76D-44F6-A494-480E63154E4D}" type="sibTrans" cxnId="{7F27A38C-E583-42F8-8660-58E9DBE4C044}">
      <dgm:prSet/>
      <dgm:spPr/>
      <dgm:t>
        <a:bodyPr/>
        <a:lstStyle/>
        <a:p>
          <a:endParaRPr lang="en-US"/>
        </a:p>
      </dgm:t>
    </dgm:pt>
    <dgm:pt modelId="{4CD3068B-B2BF-473B-A189-37EFFA41E4E6}" type="pres">
      <dgm:prSet presAssocID="{B6996C57-66B3-48C6-A5FA-CB0A28FC311F}" presName="root" presStyleCnt="0">
        <dgm:presLayoutVars>
          <dgm:dir/>
          <dgm:resizeHandles val="exact"/>
        </dgm:presLayoutVars>
      </dgm:prSet>
      <dgm:spPr/>
    </dgm:pt>
    <dgm:pt modelId="{85A4D10A-969D-41E5-A99D-E14EE4FB9622}" type="pres">
      <dgm:prSet presAssocID="{E34243F6-8680-4E1E-ADA5-EBC9BD4111A0}" presName="compNode" presStyleCnt="0"/>
      <dgm:spPr/>
    </dgm:pt>
    <dgm:pt modelId="{1BCD500E-E399-4560-B412-03062D8928EA}" type="pres">
      <dgm:prSet presAssocID="{E34243F6-8680-4E1E-ADA5-EBC9BD4111A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sser"/>
        </a:ext>
      </dgm:extLst>
    </dgm:pt>
    <dgm:pt modelId="{B7382129-FAEE-429D-968C-4A63C40C67CC}" type="pres">
      <dgm:prSet presAssocID="{E34243F6-8680-4E1E-ADA5-EBC9BD4111A0}" presName="spaceRect" presStyleCnt="0"/>
      <dgm:spPr/>
    </dgm:pt>
    <dgm:pt modelId="{DFC89650-52E8-4B97-8F90-BD1D7A11A64C}" type="pres">
      <dgm:prSet presAssocID="{E34243F6-8680-4E1E-ADA5-EBC9BD4111A0}" presName="textRect" presStyleLbl="revTx" presStyleIdx="0" presStyleCnt="2">
        <dgm:presLayoutVars>
          <dgm:chMax val="1"/>
          <dgm:chPref val="1"/>
        </dgm:presLayoutVars>
      </dgm:prSet>
      <dgm:spPr/>
    </dgm:pt>
    <dgm:pt modelId="{B704A0CF-D603-4275-961F-04905B7290A7}" type="pres">
      <dgm:prSet presAssocID="{5C76A110-3CFF-4444-BF89-D59ABDF95273}" presName="sibTrans" presStyleCnt="0"/>
      <dgm:spPr/>
    </dgm:pt>
    <dgm:pt modelId="{296F7E16-8F85-4AEB-B31B-0C3EB1B43E52}" type="pres">
      <dgm:prSet presAssocID="{E96985EE-71D8-42D5-9318-E37D8F406B8E}" presName="compNode" presStyleCnt="0"/>
      <dgm:spPr/>
    </dgm:pt>
    <dgm:pt modelId="{35EF9DB3-BF95-4414-AB3C-9DC577DE54D9}" type="pres">
      <dgm:prSet presAssocID="{E96985EE-71D8-42D5-9318-E37D8F406B8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0F9D20DE-F23B-4E87-93A2-00ED7482AF48}" type="pres">
      <dgm:prSet presAssocID="{E96985EE-71D8-42D5-9318-E37D8F406B8E}" presName="spaceRect" presStyleCnt="0"/>
      <dgm:spPr/>
    </dgm:pt>
    <dgm:pt modelId="{56A0B16E-7956-4E34-9E75-93E84432303E}" type="pres">
      <dgm:prSet presAssocID="{E96985EE-71D8-42D5-9318-E37D8F406B8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E94B421-ABEC-424D-A0EE-871555235793}" type="presOf" srcId="{E96985EE-71D8-42D5-9318-E37D8F406B8E}" destId="{56A0B16E-7956-4E34-9E75-93E84432303E}" srcOrd="0" destOrd="0" presId="urn:microsoft.com/office/officeart/2018/2/layout/IconLabelList"/>
    <dgm:cxn modelId="{7F27A38C-E583-42F8-8660-58E9DBE4C044}" srcId="{B6996C57-66B3-48C6-A5FA-CB0A28FC311F}" destId="{E96985EE-71D8-42D5-9318-E37D8F406B8E}" srcOrd="1" destOrd="0" parTransId="{6ADFCBE0-59F9-4412-8796-01F30BC91C06}" sibTransId="{9CA7CDAF-C76D-44F6-A494-480E63154E4D}"/>
    <dgm:cxn modelId="{209CF98E-18F4-4E45-926E-6F0678E0B046}" srcId="{B6996C57-66B3-48C6-A5FA-CB0A28FC311F}" destId="{E34243F6-8680-4E1E-ADA5-EBC9BD4111A0}" srcOrd="0" destOrd="0" parTransId="{9B7AF673-73E5-4247-AA29-EE5E5FAA65C8}" sibTransId="{5C76A110-3CFF-4444-BF89-D59ABDF95273}"/>
    <dgm:cxn modelId="{6F6741B1-4218-41D7-B3B0-3910E1004D35}" type="presOf" srcId="{E34243F6-8680-4E1E-ADA5-EBC9BD4111A0}" destId="{DFC89650-52E8-4B97-8F90-BD1D7A11A64C}" srcOrd="0" destOrd="0" presId="urn:microsoft.com/office/officeart/2018/2/layout/IconLabelList"/>
    <dgm:cxn modelId="{3247BFD9-FD1B-499A-A93F-A6F17DD2871D}" type="presOf" srcId="{B6996C57-66B3-48C6-A5FA-CB0A28FC311F}" destId="{4CD3068B-B2BF-473B-A189-37EFFA41E4E6}" srcOrd="0" destOrd="0" presId="urn:microsoft.com/office/officeart/2018/2/layout/IconLabelList"/>
    <dgm:cxn modelId="{B3861C78-E8A8-4469-9401-C4531AFDB2A8}" type="presParOf" srcId="{4CD3068B-B2BF-473B-A189-37EFFA41E4E6}" destId="{85A4D10A-969D-41E5-A99D-E14EE4FB9622}" srcOrd="0" destOrd="0" presId="urn:microsoft.com/office/officeart/2018/2/layout/IconLabelList"/>
    <dgm:cxn modelId="{6463B6DF-F77D-47DD-8D2E-E3D894E4131B}" type="presParOf" srcId="{85A4D10A-969D-41E5-A99D-E14EE4FB9622}" destId="{1BCD500E-E399-4560-B412-03062D8928EA}" srcOrd="0" destOrd="0" presId="urn:microsoft.com/office/officeart/2018/2/layout/IconLabelList"/>
    <dgm:cxn modelId="{C94F0F3A-20BF-4B08-82CE-FEBBCE8B1260}" type="presParOf" srcId="{85A4D10A-969D-41E5-A99D-E14EE4FB9622}" destId="{B7382129-FAEE-429D-968C-4A63C40C67CC}" srcOrd="1" destOrd="0" presId="urn:microsoft.com/office/officeart/2018/2/layout/IconLabelList"/>
    <dgm:cxn modelId="{7E24A2FC-8716-423F-8F7F-459F8DFDDBFC}" type="presParOf" srcId="{85A4D10A-969D-41E5-A99D-E14EE4FB9622}" destId="{DFC89650-52E8-4B97-8F90-BD1D7A11A64C}" srcOrd="2" destOrd="0" presId="urn:microsoft.com/office/officeart/2018/2/layout/IconLabelList"/>
    <dgm:cxn modelId="{DF63E9C7-A96A-4DEA-92B3-F63CEC715073}" type="presParOf" srcId="{4CD3068B-B2BF-473B-A189-37EFFA41E4E6}" destId="{B704A0CF-D603-4275-961F-04905B7290A7}" srcOrd="1" destOrd="0" presId="urn:microsoft.com/office/officeart/2018/2/layout/IconLabelList"/>
    <dgm:cxn modelId="{816819A9-5B33-4FD7-9854-C1E01B10C3A4}" type="presParOf" srcId="{4CD3068B-B2BF-473B-A189-37EFFA41E4E6}" destId="{296F7E16-8F85-4AEB-B31B-0C3EB1B43E52}" srcOrd="2" destOrd="0" presId="urn:microsoft.com/office/officeart/2018/2/layout/IconLabelList"/>
    <dgm:cxn modelId="{DC6A10D7-67D9-4621-800E-4DF421B704EA}" type="presParOf" srcId="{296F7E16-8F85-4AEB-B31B-0C3EB1B43E52}" destId="{35EF9DB3-BF95-4414-AB3C-9DC577DE54D9}" srcOrd="0" destOrd="0" presId="urn:microsoft.com/office/officeart/2018/2/layout/IconLabelList"/>
    <dgm:cxn modelId="{AD4262F4-6A15-4234-AFAB-8538E083DDD8}" type="presParOf" srcId="{296F7E16-8F85-4AEB-B31B-0C3EB1B43E52}" destId="{0F9D20DE-F23B-4E87-93A2-00ED7482AF48}" srcOrd="1" destOrd="0" presId="urn:microsoft.com/office/officeart/2018/2/layout/IconLabelList"/>
    <dgm:cxn modelId="{9B4DF507-6919-4879-93AA-1BCFE8950571}" type="presParOf" srcId="{296F7E16-8F85-4AEB-B31B-0C3EB1B43E52}" destId="{56A0B16E-7956-4E34-9E75-93E84432303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D500E-E399-4560-B412-03062D8928EA}">
      <dsp:nvSpPr>
        <dsp:cNvPr id="0" name=""/>
        <dsp:cNvSpPr/>
      </dsp:nvSpPr>
      <dsp:spPr>
        <a:xfrm>
          <a:off x="1793378" y="40616"/>
          <a:ext cx="1518750" cy="151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89650-52E8-4B97-8F90-BD1D7A11A64C}">
      <dsp:nvSpPr>
        <dsp:cNvPr id="0" name=""/>
        <dsp:cNvSpPr/>
      </dsp:nvSpPr>
      <dsp:spPr>
        <a:xfrm>
          <a:off x="865252" y="1954550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Busschaert&amp;co</a:t>
          </a:r>
          <a:r>
            <a:rPr lang="en-US" sz="2000" b="1" kern="1200" dirty="0"/>
            <a:t>  </a:t>
          </a:r>
          <a:r>
            <a:rPr lang="en-US" sz="2000" b="1" kern="1200" dirty="0" err="1"/>
            <a:t>werkt</a:t>
          </a:r>
          <a:r>
            <a:rPr lang="en-US" sz="2000" b="1" kern="1200" dirty="0"/>
            <a:t> </a:t>
          </a:r>
          <a:r>
            <a:rPr lang="en-US" sz="2000" b="1" kern="1200" dirty="0" err="1"/>
            <a:t>verder</a:t>
          </a:r>
          <a:r>
            <a:rPr lang="en-US" sz="2000" b="1" kern="1200" dirty="0"/>
            <a:t>  met </a:t>
          </a:r>
        </a:p>
      </dsp:txBody>
      <dsp:txXfrm>
        <a:off x="865252" y="1954550"/>
        <a:ext cx="3375000" cy="720000"/>
      </dsp:txXfrm>
    </dsp:sp>
    <dsp:sp modelId="{35EF9DB3-BF95-4414-AB3C-9DC577DE54D9}">
      <dsp:nvSpPr>
        <dsp:cNvPr id="0" name=""/>
        <dsp:cNvSpPr/>
      </dsp:nvSpPr>
      <dsp:spPr>
        <a:xfrm>
          <a:off x="5759003" y="40616"/>
          <a:ext cx="1518750" cy="151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0B16E-7956-4E34-9E75-93E84432303E}">
      <dsp:nvSpPr>
        <dsp:cNvPr id="0" name=""/>
        <dsp:cNvSpPr/>
      </dsp:nvSpPr>
      <dsp:spPr>
        <a:xfrm>
          <a:off x="4830878" y="1954550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MEXEM EUROPE &amp; INTERACTIVE BROKERS DUBLIN IRELAND</a:t>
          </a:r>
        </a:p>
      </dsp:txBody>
      <dsp:txXfrm>
        <a:off x="4830878" y="1954550"/>
        <a:ext cx="33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25/08/2021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61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00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999" y="0"/>
            <a:ext cx="11555898" cy="6475313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756" y="1767180"/>
            <a:ext cx="6439387" cy="1431337"/>
          </a:xfrm>
        </p:spPr>
        <p:txBody>
          <a:bodyPr anchor="b">
            <a:noAutofit/>
          </a:bodyPr>
          <a:lstStyle>
            <a:lvl1pPr algn="ctr">
              <a:defRPr sz="51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756" y="3454397"/>
            <a:ext cx="6439387" cy="12474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3">
                <a:solidFill>
                  <a:schemeClr val="tx1"/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2492" y="4757793"/>
            <a:ext cx="847919" cy="263878"/>
          </a:xfrm>
        </p:spPr>
        <p:txBody>
          <a:bodyPr/>
          <a:lstStyle/>
          <a:p>
            <a:fld id="{B0B4FE9D-F71D-4704-AE5B-400287031B1B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3755" y="4757793"/>
            <a:ext cx="4926744" cy="263878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405" y="4757793"/>
            <a:ext cx="520738" cy="263878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3756" y="3326457"/>
            <a:ext cx="64393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4547892"/>
            <a:ext cx="9079132" cy="535253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3932" y="983544"/>
            <a:ext cx="9548038" cy="31505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4" y="5083144"/>
            <a:ext cx="9079132" cy="466284"/>
          </a:xfrm>
        </p:spPr>
        <p:txBody>
          <a:bodyPr>
            <a:normAutofit/>
          </a:bodyPr>
          <a:lstStyle>
            <a:lvl1pPr marL="0" indent="0" algn="ctr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5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84" y="927569"/>
            <a:ext cx="9063133" cy="2790709"/>
          </a:xfrm>
        </p:spPr>
        <p:txBody>
          <a:bodyPr anchor="ctr">
            <a:normAutofit/>
          </a:bodyPr>
          <a:lstStyle>
            <a:lvl1pPr algn="ctr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884" y="4102100"/>
            <a:ext cx="9063133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238964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2349" y="3166534"/>
            <a:ext cx="8351204" cy="5517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89"/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102100"/>
            <a:ext cx="9079132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5044" y="2670766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5" y="3124771"/>
            <a:ext cx="9079134" cy="1387200"/>
          </a:xfrm>
        </p:spPr>
        <p:txBody>
          <a:bodyPr anchor="b">
            <a:normAutofit/>
          </a:bodyPr>
          <a:lstStyle>
            <a:lvl1pPr algn="l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511971"/>
            <a:ext cx="9079134" cy="81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8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119020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37128"/>
            <a:ext cx="9079134" cy="8376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278019"/>
            <a:ext cx="9079134" cy="1271411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5044" y="2454858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1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927569"/>
            <a:ext cx="9079132" cy="21190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28492"/>
            <a:ext cx="9079134" cy="79451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4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4222044"/>
            <a:ext cx="9079136" cy="1327386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94D5-E7DC-4478-8606-06CB36CCF37D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517" y="927569"/>
            <a:ext cx="1786502" cy="462186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882" y="927569"/>
            <a:ext cx="7022660" cy="462186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EBC-3E5C-4C5A-8BD2-D1D76B778EC2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74529" y="935567"/>
            <a:ext cx="0" cy="460586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14-E4B1-4CA1-9313-ED56281F2FEC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71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21" y="1655239"/>
            <a:ext cx="7708260" cy="1721263"/>
          </a:xfrm>
        </p:spPr>
        <p:txBody>
          <a:bodyPr anchor="b">
            <a:normAutofit/>
          </a:bodyPr>
          <a:lstStyle>
            <a:lvl1pPr algn="ctr">
              <a:defRPr sz="415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819" y="3632382"/>
            <a:ext cx="7708262" cy="901517"/>
          </a:xfrm>
        </p:spPr>
        <p:txBody>
          <a:bodyPr anchor="t">
            <a:normAutofit/>
          </a:bodyPr>
          <a:lstStyle>
            <a:lvl1pPr marL="0" indent="0" algn="ctr"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1604" y="3504441"/>
            <a:ext cx="77126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763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082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5665-4881-4FA1-8431-F70F1AF3006A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06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883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9446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9446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2A5A-585D-42FC-A5FF-49DF703EDAA4}" type="datetime1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8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2" y="1311393"/>
            <a:ext cx="3513165" cy="1295400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512" y="927569"/>
            <a:ext cx="5167506" cy="4621861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382" y="2862673"/>
            <a:ext cx="3513165" cy="2302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B880-7180-45FE-B937-A2A4082D2846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9089" y="2750726"/>
            <a:ext cx="33204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2" y="1779175"/>
            <a:ext cx="5897216" cy="1295400"/>
          </a:xfrm>
        </p:spPr>
        <p:txBody>
          <a:bodyPr anchor="b">
            <a:normAutofit/>
          </a:bodyPr>
          <a:lstStyle>
            <a:lvl1pPr algn="ctr">
              <a:defRPr sz="2644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7929" y="983545"/>
            <a:ext cx="2894225" cy="450991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2" y="3074575"/>
            <a:ext cx="5897216" cy="172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93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67" y="0"/>
            <a:ext cx="11554766" cy="6475313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885" y="927570"/>
            <a:ext cx="9071130" cy="1231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8430" y="5637389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27723-9AB6-4880-AA78-6BD21EBC34E1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884" y="5637389"/>
            <a:ext cx="6902553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2280" y="5637389"/>
            <a:ext cx="51273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6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  <p:txStyles>
    <p:titleStyle>
      <a:lvl1pPr algn="ctr" defTabSz="431780" rtl="0" eaLnBrk="1" latinLnBrk="0" hangingPunct="1">
        <a:spcBef>
          <a:spcPct val="0"/>
        </a:spcBef>
        <a:buNone/>
        <a:defRPr sz="415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6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342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725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8903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7539" y="-7932"/>
            <a:ext cx="8975842" cy="1384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22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Advies </a:t>
            </a:r>
            <a:r>
              <a:rPr sz="4200" spc="-40" dirty="0">
                <a:solidFill>
                  <a:srgbClr val="CC0000"/>
                </a:solidFill>
                <a:latin typeface="Arial Black"/>
                <a:cs typeface="Arial Black"/>
              </a:rPr>
              <a:t>voor</a:t>
            </a:r>
            <a:r>
              <a:rPr sz="4200" spc="1214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beleggers&amp;-clubs</a:t>
            </a:r>
          </a:p>
          <a:p>
            <a:pPr marL="801370" marR="0">
              <a:lnSpc>
                <a:spcPts val="467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uw docent</a:t>
            </a:r>
            <a:r>
              <a:rPr sz="4200" spc="10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 </a:t>
            </a:r>
            <a:r>
              <a:rPr sz="4200" spc="-12" dirty="0">
                <a:solidFill>
                  <a:srgbClr val="CC0000"/>
                </a:solidFill>
                <a:latin typeface="Arial Black"/>
                <a:cs typeface="Arial Black"/>
              </a:rPr>
              <a:t>Busschaer</a:t>
            </a:r>
            <a:r>
              <a:rPr sz="4200" spc="-1197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119" y="1457788"/>
            <a:ext cx="3649084" cy="450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Economisch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119" y="1953088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00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8000" y="3850625"/>
            <a:ext cx="6229996" cy="1668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spc="-27" dirty="0">
                <a:solidFill>
                  <a:srgbClr val="FF3333"/>
                </a:solidFill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solidFill>
                  <a:srgbClr val="FF3333"/>
                </a:solidFill>
                <a:latin typeface="Arial Black"/>
                <a:cs typeface="Arial Black"/>
              </a:rPr>
              <a:t>voor</a:t>
            </a:r>
            <a:r>
              <a:rPr sz="2400" spc="37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persoonlijke vermogensbeheer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Maar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louter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informatie</a:t>
            </a:r>
            <a:r>
              <a:rPr lang="nl-NL" sz="2400" dirty="0">
                <a:solidFill>
                  <a:srgbClr val="FF3333"/>
                </a:solidFill>
                <a:latin typeface="Arial Black"/>
                <a:cs typeface="Arial Black"/>
              </a:rPr>
              <a:t>  berichten</a:t>
            </a:r>
            <a:endParaRPr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1469" y="5543371"/>
            <a:ext cx="9312761" cy="46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170" y="6058192"/>
            <a:ext cx="11301730" cy="31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UITGEVER INVESTORS</a:t>
            </a:r>
            <a:r>
              <a:rPr sz="2000" spc="-1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NETWORK</a:t>
            </a:r>
            <a:r>
              <a:rPr lang="nl-NL" sz="2000" dirty="0">
                <a:solidFill>
                  <a:srgbClr val="000000"/>
                </a:solidFill>
                <a:latin typeface="Arial Unicode MS"/>
                <a:cs typeface="Arial Unicode MS"/>
              </a:rPr>
              <a:t> bv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;</a:t>
            </a:r>
            <a:r>
              <a:rPr sz="2000" spc="563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MANON BUSSCHAERT PIERSLN 113 KNOKKE-HEIST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6A84-4328-493F-A9BC-6CC7A43A8B74}" type="datetime1">
              <a:rPr lang="en-US" smtClean="0"/>
              <a:t>8/25/2021</a:t>
            </a:fld>
            <a:endParaRPr lang="en-US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13321F6-5D50-49EA-BD80-2D858BA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random/>
      </p:transition>
    </mc:Choice>
    <mc:Fallback xmlns="">
      <p:transition spd="slow" advClick="0" advTm="7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8/25/2021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F5E995-2C55-4D6B-B6FB-7BF6AE0058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31006"/>
          <a:stretch/>
        </p:blipFill>
        <p:spPr>
          <a:xfrm>
            <a:off x="20" y="10"/>
            <a:ext cx="11518880" cy="647699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235607-3B03-4A62-A808-14088245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D11F9C-CD76-4F6E-8B30-C350F89B457F}" type="datetime1">
              <a:rPr lang="en-US" sz="1000" b="0" i="0" kern="120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633488-906B-4132-B6F9-B24D0E7A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C147D6-3A69-4E74-B97B-0C486E15B7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2" r="-1" b="32318"/>
          <a:stretch/>
        </p:blipFill>
        <p:spPr>
          <a:xfrm>
            <a:off x="20" y="10"/>
            <a:ext cx="11518880" cy="64769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BA38FC-6EAB-4DC2-8CCA-B2A0281C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D6091A-EE72-4EDF-9D78-579B3F9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2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57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69" name="Rectangle 63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153A9F-0AE8-4A31-8632-DA865792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FEB6A3-2802-41D4-B427-5D56FDA6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29752FA-5BA1-4D12-AD0F-116EB0D83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886" y="0"/>
            <a:ext cx="853739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8/25/2021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75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93" name="Rectangle 81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5E979A-A04B-4006-AE71-3FF25C84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14131C-2CD5-4CF5-BA0F-11E9001D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5C0960-CF67-40A1-9D9E-488D02E3B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87" y="3645181"/>
            <a:ext cx="10401300" cy="27363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27C2E7B-375C-4788-82AE-64891FFC1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87" y="261689"/>
            <a:ext cx="10239375" cy="33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8/25/2021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907" y="1322108"/>
            <a:ext cx="7377084" cy="38759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00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9788" y="1455323"/>
            <a:ext cx="7127321" cy="3622323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0095"/>
            <a:ext cx="11555933" cy="623011"/>
            <a:chOff x="-16934" y="3123631"/>
            <a:chExt cx="12231160" cy="659658"/>
          </a:xfrm>
        </p:grpSpPr>
        <p:sp>
          <p:nvSpPr>
            <p:cNvPr id="104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06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809BB67C-59F4-4A1C-BA91-CB4D320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370" y="3138590"/>
            <a:ext cx="6439387" cy="14313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NL" sz="2800" b="1" dirty="0">
                <a:solidFill>
                  <a:schemeClr val="bg1"/>
                </a:solidFill>
              </a:rPr>
              <a:t>Deze week zoeken we de aandelen</a:t>
            </a:r>
            <a:br>
              <a:rPr lang="nl-NL" sz="2800" b="1" dirty="0">
                <a:solidFill>
                  <a:schemeClr val="bg1"/>
                </a:solidFill>
              </a:rPr>
            </a:br>
            <a:r>
              <a:rPr lang="nl-NL" sz="2800" b="1" dirty="0">
                <a:solidFill>
                  <a:schemeClr val="bg1"/>
                </a:solidFill>
              </a:rPr>
              <a:t>die koopwaardig zijn op </a:t>
            </a:r>
            <a:br>
              <a:rPr lang="nl-NL" sz="2800" b="1" dirty="0">
                <a:solidFill>
                  <a:schemeClr val="bg1"/>
                </a:solidFill>
              </a:rPr>
            </a:br>
            <a:r>
              <a:rPr lang="nl-NL" sz="2800" b="1" dirty="0">
                <a:solidFill>
                  <a:srgbClr val="FFFF00"/>
                </a:solidFill>
              </a:rPr>
              <a:t>aandelen die gisteren nog op houden of verkopen stonden en nu een </a:t>
            </a:r>
            <a:r>
              <a:rPr lang="nl-NL" sz="2800" b="1" i="1" u="sng" dirty="0">
                <a:solidFill>
                  <a:srgbClr val="FF0000"/>
                </a:solidFill>
              </a:rPr>
              <a:t>koopsignaal</a:t>
            </a:r>
            <a:r>
              <a:rPr lang="nl-NL" sz="2800" b="1" dirty="0">
                <a:solidFill>
                  <a:srgbClr val="FFFF00"/>
                </a:solidFill>
              </a:rPr>
              <a:t> geven</a:t>
            </a:r>
            <a:br>
              <a:rPr lang="nl-NL" sz="2800" b="1" dirty="0">
                <a:solidFill>
                  <a:srgbClr val="FFFF00"/>
                </a:solidFill>
              </a:rPr>
            </a:br>
            <a:r>
              <a:rPr lang="nl-NL" sz="2800" b="1" dirty="0" err="1">
                <a:solidFill>
                  <a:srgbClr val="FFFF00"/>
                </a:solidFill>
              </a:rPr>
              <a:t>europa</a:t>
            </a:r>
            <a:br>
              <a:rPr lang="nl-NL" sz="2800" b="1" dirty="0">
                <a:solidFill>
                  <a:srgbClr val="FFFF00"/>
                </a:solidFill>
              </a:rPr>
            </a:br>
            <a:endParaRPr lang="nl-BE" sz="2800" b="1" dirty="0">
              <a:solidFill>
                <a:srgbClr val="FFFF00"/>
              </a:solidFill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43756" y="3326457"/>
            <a:ext cx="64393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869AAB-FF04-4E40-AF04-55F7C8F6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2491" y="4757792"/>
            <a:ext cx="847919" cy="2638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E05333-F429-4736-A275-CFB4B1508247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8/25/2021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B486EF-2D53-4972-87D3-8411B210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404" y="4757792"/>
            <a:ext cx="520738" cy="2638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8" name="Straight Connector 158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3884" y="2267270"/>
            <a:ext cx="34579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85C482-18F4-44A0-ADBE-F7B42D72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C3968D4-B6DA-4BA0-A6C9-B2AA11BEF099}" type="datetime1">
              <a:rPr lang="en-US" sz="1000"/>
              <a:pPr defTabSz="914400">
                <a:spcAft>
                  <a:spcPts val="600"/>
                </a:spcAft>
              </a:pPr>
              <a:t>8/25/2021</a:t>
            </a:fld>
            <a:endParaRPr lang="en-US" sz="10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D88CF8-0112-462A-B971-62150DC2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/>
              <a:pPr defTabSz="914400">
                <a:spcAft>
                  <a:spcPts val="600"/>
                </a:spcAft>
              </a:pPr>
              <a:t>18</a:t>
            </a:fld>
            <a:endParaRPr lang="en-US" sz="10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C8DCD8B-FB57-4A49-8BF0-33D8F5C37199}"/>
              </a:ext>
            </a:extLst>
          </p:cNvPr>
          <p:cNvSpPr/>
          <p:nvPr/>
        </p:nvSpPr>
        <p:spPr>
          <a:xfrm>
            <a:off x="574445" y="1006252"/>
            <a:ext cx="3024765" cy="93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Nog steeds koopzone in </a:t>
            </a:r>
            <a:r>
              <a:rPr lang="nl-BE" dirty="0" err="1"/>
              <a:t>australie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70CA83-E98E-4907-880E-0C77C192C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6982916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380BF9FF-1C34-4FF4-8E35-2027D51968FE}"/>
              </a:ext>
            </a:extLst>
          </p:cNvPr>
          <p:cNvSpPr/>
          <p:nvPr/>
        </p:nvSpPr>
        <p:spPr>
          <a:xfrm>
            <a:off x="1319088" y="1150268"/>
            <a:ext cx="2712170" cy="936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We blijven in de koopzone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0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30" name="Rectangle 10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33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0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00D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15A8E4-2B46-4B61-B1E4-8AAB55E2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0D09A3-4B4A-4E61-A093-26FE45B9D2BA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12430F-E028-498D-87BB-4BB6C00F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19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591939-3F09-4EA4-B263-127FEBE03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FA20CBD-740E-4ABD-9A44-44405ECC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85" y="927569"/>
            <a:ext cx="9071129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400">
                <a:solidFill>
                  <a:srgbClr val="262626"/>
                </a:solidFill>
              </a:rPr>
              <a:t>Nieuwe tel : 050 344777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6A10-359A-45B1-8478-8686E3E4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8/25/2021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BD76B7-32F8-467A-A32E-F011A672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sz="1000" b="0" i="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" name="Tijdelijke aanduiding voor tekst 2">
            <a:extLst>
              <a:ext uri="{FF2B5EF4-FFF2-40B4-BE49-F238E27FC236}">
                <a16:creationId xmlns:a16="http://schemas.microsoft.com/office/drawing/2014/main" id="{56FB4472-DC29-4542-8967-F561588CF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489782"/>
              </p:ext>
            </p:extLst>
          </p:nvPr>
        </p:nvGraphicFramePr>
        <p:xfrm>
          <a:off x="1223883" y="2618362"/>
          <a:ext cx="9071131" cy="271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376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52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73" name="Rectangle 58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D5CDB0C-FAF2-4A00-B30B-1E2826DB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BFA90-047E-4713-A8C5-C0FACC65B80D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2F5D6D-C449-4B62-ACAD-14CEE593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20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4" name="Rectangle 60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9D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FECCCD-EF61-431E-BE68-AE4AD6D74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" y="0"/>
            <a:ext cx="11514667" cy="719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5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72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74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FB61F2-FB90-4A00-B3E9-1B6F5DF8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96181C-0B89-4DE9-9DE1-081DFF30A186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24AB4C-4172-44C0-A0C3-49FC97EC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563E3F-784D-43C8-97ED-6B169B9A9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48ED1AD-1745-4BBE-B4C9-7D6FD7CA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BCB683-D054-4830-81E5-F622D5B48531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3E9130-D33C-4673-8E84-2D4F1ADE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98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FD2AF28-133A-492E-9B5E-221FA29B1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" y="0"/>
            <a:ext cx="11514667" cy="6982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1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00D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ABC8031-AD61-48C2-BC98-981BBFFCC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F3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59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1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D09CB6-0CEE-4C65-9842-1C9F474D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E4E422-F244-4A1F-B2EB-F5B360CEAB20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8BA97F-B45C-4E8A-961E-682799FF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B9F3CD-3FF5-4962-A0B4-81F351E22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7126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3D32ED-B1D6-4C2F-8742-4976B0A2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DEDE739-B538-42EB-820E-F6B652A930EC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EB5EA3-5EFD-4067-B029-D78F1DF7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886FF6-2E46-4F52-881D-6AA327A08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0417A-8EC4-4C98-98FF-75EC25BB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930E78-EA14-4593-8BA8-80421F28D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6688E-14A6-433B-AB0A-0D5AB2A2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7D99FA-2167-4510-ABC5-98EE8117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0C2C558-D7D9-493D-9AEC-1036D065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69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DB139-3C04-4770-8602-762CC28B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D0279C-8D21-432C-90FF-AD2C9F11F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B50549-24D3-4962-B350-610348AB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EB0C9A-1846-4309-8CD7-F24DFCA1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F2AE9D2-9A36-42BA-9503-03A00FED3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2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2CAC9-5931-4995-9DD6-01B616EE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D80E65-CA2E-4C6B-A732-9C3835144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FAB00-0E60-454D-9DE1-5110329F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B71C47-61A9-4EBB-97B5-172ADE90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09D015-1CCF-49A1-96AC-6F8171E9A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1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C56C-4014-4586-B22D-E38346270361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AAE850-4F31-4408-B0F0-3D51821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7C8702-6096-4520-BB9E-8D7C0B32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4</a:t>
            </a:fld>
            <a:endParaRPr lang="en-US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93084FF-F1B7-4892-94CC-EC56DBA54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90" y="718220"/>
            <a:ext cx="9576124" cy="4831211"/>
          </a:xfrm>
        </p:spPr>
        <p:txBody>
          <a:bodyPr>
            <a:normAutofit fontScale="85000" lnSpcReduction="10000"/>
          </a:bodyPr>
          <a:lstStyle/>
          <a:p>
            <a:r>
              <a:rPr lang="nl-BE" dirty="0"/>
              <a:t> blijkbaar zal de zomer toch ook eindigen met regenbuien </a:t>
            </a:r>
          </a:p>
          <a:p>
            <a:r>
              <a:rPr lang="nl-BE" dirty="0"/>
              <a:t>De beurzen beginnen meer en meer te twijfelen aan de stijging die niet klopt</a:t>
            </a:r>
          </a:p>
          <a:p>
            <a:r>
              <a:rPr lang="nl-BE" dirty="0"/>
              <a:t>Met de realiteit</a:t>
            </a:r>
          </a:p>
          <a:p>
            <a:r>
              <a:rPr lang="nl-BE" dirty="0"/>
              <a:t>Onze vooruitgang is louter gebaseerd op schulden </a:t>
            </a:r>
          </a:p>
          <a:p>
            <a:r>
              <a:rPr lang="nl-BE" dirty="0"/>
              <a:t>De schulden zijn gemaakt met copy paste geld=apengeld=MMT</a:t>
            </a:r>
          </a:p>
          <a:p>
            <a:r>
              <a:rPr lang="nl-BE" dirty="0"/>
              <a:t>Geld dat uit het niets is ontstaan=gewoon bijgedrukt</a:t>
            </a:r>
          </a:p>
          <a:p>
            <a:r>
              <a:rPr lang="nl-BE" dirty="0"/>
              <a:t>Daardoor maakt men de mensen bang en kopen ze vastgoed </a:t>
            </a:r>
            <a:r>
              <a:rPr lang="nl-BE" dirty="0" err="1"/>
              <a:t>enz</a:t>
            </a:r>
            <a:endParaRPr lang="nl-BE" dirty="0"/>
          </a:p>
          <a:p>
            <a:r>
              <a:rPr lang="nl-BE" dirty="0"/>
              <a:t>Ze maken zo het leven veel duurder voor de mensen en onstabieler door de nul rente: de mensen sparen niet en beseffen dat als ze niet sparen hun pensioen een catastrofe  kan worden</a:t>
            </a:r>
          </a:p>
          <a:p>
            <a:r>
              <a:rPr lang="nl-BE" dirty="0"/>
              <a:t>En ja niemand vertrouwt geld van anderen chinezen vertrouwen de </a:t>
            </a:r>
            <a:r>
              <a:rPr lang="nl-BE" dirty="0" err="1"/>
              <a:t>us</a:t>
            </a:r>
            <a:r>
              <a:rPr lang="nl-BE" dirty="0"/>
              <a:t>$ niet en omgekeerd</a:t>
            </a:r>
          </a:p>
          <a:p>
            <a:r>
              <a:rPr lang="nl-BE" dirty="0"/>
              <a:t>Dus we staan voor een enorme </a:t>
            </a:r>
            <a:r>
              <a:rPr lang="nl-BE" dirty="0" err="1"/>
              <a:t>vertrouwing</a:t>
            </a:r>
            <a:r>
              <a:rPr lang="nl-BE" dirty="0"/>
              <a:t>-crisis  die brokken gaat maken</a:t>
            </a:r>
          </a:p>
          <a:p>
            <a:r>
              <a:rPr lang="nl-BE" dirty="0"/>
              <a:t>Wellicht zullen de munten dalen </a:t>
            </a:r>
            <a:r>
              <a:rPr lang="nl-BE" dirty="0" err="1"/>
              <a:t>t.o.v</a:t>
            </a:r>
            <a:r>
              <a:rPr lang="nl-BE" dirty="0"/>
              <a:t> goud en grondstoffen en de beurzen eveneens zoals ook alles wat teveel gestegen is  vastgoed </a:t>
            </a:r>
            <a:r>
              <a:rPr lang="nl-BE" dirty="0" err="1"/>
              <a:t>enz</a:t>
            </a:r>
            <a:r>
              <a:rPr lang="nl-BE" dirty="0"/>
              <a:t>,,,en we krijgen superinflatie /stagflatie </a:t>
            </a:r>
          </a:p>
        </p:txBody>
      </p:sp>
    </p:spTree>
    <p:extLst>
      <p:ext uri="{BB962C8B-B14F-4D97-AF65-F5344CB8AC3E}">
        <p14:creationId xmlns:p14="http://schemas.microsoft.com/office/powerpoint/2010/main" val="41886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8/25/2021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8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07" name="Rectangle 8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74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82926CF0-B23D-4B3A-9C14-8628F3ECA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332" y="629750"/>
            <a:ext cx="6120235" cy="5217500"/>
          </a:xfrm>
          <a:prstGeom prst="rect">
            <a:avLst/>
          </a:prstGeom>
        </p:spPr>
      </p:pic>
      <p:sp>
        <p:nvSpPr>
          <p:cNvPr id="208" name="Rectangle 8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2EBAED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F397C3-5259-4CA2-A2B6-B0590C62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1B4733-726D-43DF-9020-9F84A9F217A6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084BB5-4A75-4491-ABFF-22DCC073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94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63" name="Rectangle 10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8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" name="Picture 10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33918"/>
            <a:ext cx="10333863" cy="5242879"/>
          </a:xfrm>
          <a:prstGeom prst="rect">
            <a:avLst/>
          </a:prstGeom>
          <a:noFill/>
          <a:ln w="22225" cap="flat">
            <a:solidFill>
              <a:srgbClr val="84DDF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572" y="2997795"/>
            <a:ext cx="734329" cy="572734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0040646C-FC11-4C8A-85E1-01F8CB15A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51" y="502196"/>
            <a:ext cx="7704856" cy="539907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06504" y="2997795"/>
            <a:ext cx="734330" cy="572734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7163D74-AB56-4999-A5B6-9B1F4E84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7ABD78-722D-4708-A5EE-FC5A399972A3}" type="datetime1">
              <a:rPr lang="en-US" sz="10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3BDE46-3AFB-4BBA-82BA-28638422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97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15" name="Rectangle 103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17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7A1D96C-08CA-4BEF-8F77-2711153E7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319" y="629750"/>
            <a:ext cx="6382262" cy="5217500"/>
          </a:xfrm>
          <a:prstGeom prst="rect">
            <a:avLst/>
          </a:prstGeom>
        </p:spPr>
      </p:pic>
      <p:sp>
        <p:nvSpPr>
          <p:cNvPr id="116" name="Rectangle 105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3D0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C76FB-5A7F-4920-B29F-4327342F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B576D4-55CF-4722-A13B-3A8877C4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9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65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77" name="Rectangle 71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A88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85" y="445581"/>
            <a:ext cx="10642729" cy="558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632BF8-6E70-4255-9F93-A227860E3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987" y="1053300"/>
            <a:ext cx="8199292" cy="482349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00202"/>
            <a:ext cx="10349731" cy="5276596"/>
          </a:xfrm>
          <a:prstGeom prst="rect">
            <a:avLst/>
          </a:prstGeom>
          <a:noFill/>
          <a:ln w="22225" cap="flat">
            <a:solidFill>
              <a:srgbClr val="FF3C0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11A723-F3E3-4F9F-B7A3-33E2416B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8/25/2021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92F114-9605-4BE3-82C7-95D6A0D4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400</Words>
  <Application>Microsoft Office PowerPoint</Application>
  <PresentationFormat>Aangepast</PresentationFormat>
  <Paragraphs>99</Paragraphs>
  <Slides>28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6" baseType="lpstr">
      <vt:lpstr>Garamond</vt:lpstr>
      <vt:lpstr>Arial</vt:lpstr>
      <vt:lpstr>Arial Black</vt:lpstr>
      <vt:lpstr>Constantia</vt:lpstr>
      <vt:lpstr>LJQQAM+ITC Zapf Chancery Medium Italic</vt:lpstr>
      <vt:lpstr>Arial Unicode MS</vt:lpstr>
      <vt:lpstr>Calibri</vt:lpstr>
      <vt:lpstr>Organisch</vt:lpstr>
      <vt:lpstr>PowerPoint-presentatie</vt:lpstr>
      <vt:lpstr>Nieuwe tel : 050 344777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Deze week zoeken we de aandelen die koopwaardig zijn op  aandelen die gisteren nog op houden of verkopen stonden en nu een koopsignaal geven europa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21</cp:revision>
  <dcterms:modified xsi:type="dcterms:W3CDTF">2021-08-25T15:48:49Z</dcterms:modified>
</cp:coreProperties>
</file>