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494" r:id="rId1"/>
  </p:sldMasterIdLst>
  <p:notesMasterIdLst>
    <p:notesMasterId r:id="rId38"/>
  </p:notesMasterIdLst>
  <p:sldIdLst>
    <p:sldId id="256" r:id="rId2"/>
    <p:sldId id="258" r:id="rId3"/>
    <p:sldId id="339" r:id="rId4"/>
    <p:sldId id="377" r:id="rId5"/>
    <p:sldId id="260" r:id="rId6"/>
    <p:sldId id="376" r:id="rId7"/>
    <p:sldId id="315" r:id="rId8"/>
    <p:sldId id="331" r:id="rId9"/>
    <p:sldId id="378" r:id="rId10"/>
    <p:sldId id="379" r:id="rId11"/>
    <p:sldId id="264" r:id="rId12"/>
    <p:sldId id="336" r:id="rId13"/>
    <p:sldId id="272" r:id="rId14"/>
    <p:sldId id="371" r:id="rId15"/>
    <p:sldId id="274" r:id="rId16"/>
    <p:sldId id="281" r:id="rId17"/>
    <p:sldId id="358" r:id="rId18"/>
    <p:sldId id="357" r:id="rId19"/>
    <p:sldId id="361" r:id="rId20"/>
    <p:sldId id="362" r:id="rId21"/>
    <p:sldId id="363" r:id="rId22"/>
    <p:sldId id="365" r:id="rId23"/>
    <p:sldId id="372" r:id="rId24"/>
    <p:sldId id="366" r:id="rId25"/>
    <p:sldId id="368" r:id="rId26"/>
    <p:sldId id="373" r:id="rId27"/>
    <p:sldId id="374" r:id="rId28"/>
    <p:sldId id="375" r:id="rId29"/>
    <p:sldId id="380" r:id="rId30"/>
    <p:sldId id="381" r:id="rId31"/>
    <p:sldId id="382" r:id="rId32"/>
    <p:sldId id="383" r:id="rId33"/>
    <p:sldId id="384" r:id="rId34"/>
    <p:sldId id="344" r:id="rId35"/>
    <p:sldId id="326" r:id="rId36"/>
    <p:sldId id="327" r:id="rId37"/>
  </p:sldIdLst>
  <p:sldSz cx="11518900" cy="6477000"/>
  <p:notesSz cx="11518900" cy="6477000"/>
  <p:embeddedFontLst>
    <p:embeddedFont>
      <p:font typeface="Arial Black" panose="020B0A04020102020204" pitchFamily="34" charset="0"/>
      <p:bold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onstantia" panose="02030602050306030303" pitchFamily="18" charset="0"/>
      <p:regular r:id="rId46"/>
      <p:bold r:id="rId47"/>
      <p:italic r:id="rId48"/>
      <p:boldItalic r:id="rId49"/>
    </p:embeddedFont>
    <p:embeddedFont>
      <p:font typeface="LJQQAM+ITC Zapf Chancery Medium Italic" panose="020B0604020202020204"/>
      <p:regular r:id="rId50"/>
    </p:embeddedFont>
    <p:embeddedFont>
      <p:font typeface="Wingdings 3" panose="05040102010807070707" pitchFamily="18" charset="2"/>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Lst>
        </p14:section>
        <p14:section name="Naamloze sectie" id="{8755B586-2486-49CE-8420-C76D66869903}">
          <p14:sldIdLst>
            <p14:sldId id="258"/>
            <p14:sldId id="339"/>
            <p14:sldId id="377"/>
            <p14:sldId id="260"/>
            <p14:sldId id="376"/>
            <p14:sldId id="315"/>
            <p14:sldId id="331"/>
            <p14:sldId id="378"/>
            <p14:sldId id="379"/>
            <p14:sldId id="264"/>
            <p14:sldId id="336"/>
            <p14:sldId id="272"/>
            <p14:sldId id="371"/>
            <p14:sldId id="274"/>
            <p14:sldId id="281"/>
            <p14:sldId id="358"/>
            <p14:sldId id="357"/>
            <p14:sldId id="361"/>
            <p14:sldId id="362"/>
            <p14:sldId id="363"/>
            <p14:sldId id="365"/>
            <p14:sldId id="372"/>
            <p14:sldId id="366"/>
            <p14:sldId id="368"/>
            <p14:sldId id="373"/>
            <p14:sldId id="374"/>
            <p14:sldId id="375"/>
            <p14:sldId id="380"/>
            <p14:sldId id="381"/>
            <p14:sldId id="382"/>
            <p14:sldId id="383"/>
            <p14:sldId id="384"/>
            <p14:sldId id="344"/>
            <p14:sldId id="326"/>
            <p14:sldId id="327"/>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2BF1D-8253-4D7C-9B63-19100096256E}" v="3" dt="2022-05-27T08:52:52.5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38" y="138"/>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6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08:45:35.57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E64DA3B7-C8ED-4794-95C0-F1362288985C}" type="datetimeFigureOut">
              <a:rPr lang="nl-BE" smtClean="0"/>
              <a:t>27/05/2022</a:t>
            </a:fld>
            <a:endParaRPr lang="nl-BE"/>
          </a:p>
        </p:txBody>
      </p:sp>
      <p:sp>
        <p:nvSpPr>
          <p:cNvPr id="4" name="Tijdelijke aanduiding voor dia-afbeelding 3"/>
          <p:cNvSpPr>
            <a:spLocks noGrp="1" noRot="1" noChangeAspect="1"/>
          </p:cNvSpPr>
          <p:nvPr>
            <p:ph type="sldImg" idx="2"/>
          </p:nvPr>
        </p:nvSpPr>
        <p:spPr>
          <a:xfrm>
            <a:off x="3816350" y="809625"/>
            <a:ext cx="3886200" cy="2185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152525" y="3117850"/>
            <a:ext cx="9213850" cy="2549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151563"/>
            <a:ext cx="4991100" cy="32543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524625" y="6151563"/>
            <a:ext cx="4991100" cy="325437"/>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14</a:t>
            </a:fld>
            <a:endParaRPr lang="nl-BE"/>
          </a:p>
        </p:txBody>
      </p:sp>
    </p:spTree>
    <p:extLst>
      <p:ext uri="{BB962C8B-B14F-4D97-AF65-F5344CB8AC3E}">
        <p14:creationId xmlns:p14="http://schemas.microsoft.com/office/powerpoint/2010/main" val="246447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19</a:t>
            </a:fld>
            <a:endParaRPr lang="nl-BE"/>
          </a:p>
        </p:txBody>
      </p:sp>
    </p:spTree>
    <p:extLst>
      <p:ext uri="{BB962C8B-B14F-4D97-AF65-F5344CB8AC3E}">
        <p14:creationId xmlns:p14="http://schemas.microsoft.com/office/powerpoint/2010/main" val="21532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21</a:t>
            </a:fld>
            <a:endParaRPr lang="nl-BE"/>
          </a:p>
        </p:txBody>
      </p:sp>
    </p:spTree>
    <p:extLst>
      <p:ext uri="{BB962C8B-B14F-4D97-AF65-F5344CB8AC3E}">
        <p14:creationId xmlns:p14="http://schemas.microsoft.com/office/powerpoint/2010/main" val="88012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000" y="6045200"/>
            <a:ext cx="115159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982410"/>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36701" y="716788"/>
            <a:ext cx="9503093" cy="3368040"/>
          </a:xfrm>
        </p:spPr>
        <p:txBody>
          <a:bodyPr anchor="b">
            <a:normAutofit/>
          </a:bodyPr>
          <a:lstStyle>
            <a:lvl1pPr algn="l">
              <a:lnSpc>
                <a:spcPct val="85000"/>
              </a:lnSpc>
              <a:defRPr sz="7555" spc="-47"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039319" y="4208086"/>
            <a:ext cx="9503093" cy="1079500"/>
          </a:xfrm>
        </p:spPr>
        <p:txBody>
          <a:bodyPr lIns="91440" rIns="91440">
            <a:normAutofit/>
          </a:bodyPr>
          <a:lstStyle>
            <a:lvl1pPr marL="0" indent="0" algn="l">
              <a:buNone/>
              <a:defRPr sz="2267" cap="all" spc="189" baseline="0">
                <a:solidFill>
                  <a:schemeClr val="tx2"/>
                </a:solidFill>
                <a:latin typeface="+mj-lt"/>
              </a:defRPr>
            </a:lvl1pPr>
            <a:lvl2pPr marL="431780" indent="0" algn="ctr">
              <a:buNone/>
              <a:defRPr sz="2267"/>
            </a:lvl2pPr>
            <a:lvl3pPr marL="863559" indent="0" algn="ctr">
              <a:buNone/>
              <a:defRPr sz="2267"/>
            </a:lvl3pPr>
            <a:lvl4pPr marL="1295339" indent="0" algn="ctr">
              <a:buNone/>
              <a:defRPr sz="1889"/>
            </a:lvl4pPr>
            <a:lvl5pPr marL="1727119" indent="0" algn="ctr">
              <a:buNone/>
              <a:defRPr sz="1889"/>
            </a:lvl5pPr>
            <a:lvl6pPr marL="2158898" indent="0" algn="ctr">
              <a:buNone/>
              <a:defRPr sz="1889"/>
            </a:lvl6pPr>
            <a:lvl7pPr marL="2590678" indent="0" algn="ctr">
              <a:buNone/>
              <a:defRPr sz="1889"/>
            </a:lvl7pPr>
            <a:lvl8pPr marL="3022458" indent="0" algn="ctr">
              <a:buNone/>
              <a:defRPr sz="1889"/>
            </a:lvl8pPr>
            <a:lvl9pPr marL="3454237" indent="0" algn="ctr">
              <a:buNone/>
              <a:defRPr sz="1889"/>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5/27/2022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cxnSp>
        <p:nvCxnSpPr>
          <p:cNvPr id="9" name="Straight Connector 8"/>
          <p:cNvCxnSpPr/>
          <p:nvPr/>
        </p:nvCxnSpPr>
        <p:spPr>
          <a:xfrm>
            <a:off x="1140985" y="4102100"/>
            <a:ext cx="933030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68108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5/27/2022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92849436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000" y="6045200"/>
            <a:ext cx="115159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982410"/>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243213" y="391735"/>
            <a:ext cx="2483763" cy="543756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91924" y="391735"/>
            <a:ext cx="7307302" cy="5437565"/>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5/27/2022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74984899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5/27/2022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291551643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5/27/2022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16793095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000" y="6045200"/>
            <a:ext cx="115159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982410"/>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6701" y="716788"/>
            <a:ext cx="9503093" cy="3368040"/>
          </a:xfrm>
        </p:spPr>
        <p:txBody>
          <a:bodyPr anchor="b" anchorCtr="0">
            <a:normAutofit/>
          </a:bodyPr>
          <a:lstStyle>
            <a:lvl1pPr>
              <a:lnSpc>
                <a:spcPct val="85000"/>
              </a:lnSpc>
              <a:defRPr sz="7555"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36701" y="4205732"/>
            <a:ext cx="9503093" cy="1079500"/>
          </a:xfrm>
        </p:spPr>
        <p:txBody>
          <a:bodyPr lIns="91440" rIns="91440" anchor="t" anchorCtr="0">
            <a:normAutofit/>
          </a:bodyPr>
          <a:lstStyle>
            <a:lvl1pPr marL="0" indent="0">
              <a:buNone/>
              <a:defRPr sz="2267" cap="all" spc="189" baseline="0">
                <a:solidFill>
                  <a:schemeClr val="tx2"/>
                </a:solidFill>
                <a:latin typeface="+mj-lt"/>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5/27/2022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cxnSp>
        <p:nvCxnSpPr>
          <p:cNvPr id="9" name="Straight Connector 8"/>
          <p:cNvCxnSpPr/>
          <p:nvPr/>
        </p:nvCxnSpPr>
        <p:spPr>
          <a:xfrm>
            <a:off x="1140985" y="4102100"/>
            <a:ext cx="933030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1754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36701" y="270681"/>
            <a:ext cx="9503093" cy="1370159"/>
          </a:xfrm>
        </p:spPr>
        <p:txBody>
          <a:bodyPr/>
          <a:lstStyle/>
          <a:p>
            <a:r>
              <a:rPr lang="nl-NL"/>
              <a:t>Klik om stijl te bewerken</a:t>
            </a:r>
            <a:endParaRPr lang="en-US" dirty="0"/>
          </a:p>
        </p:txBody>
      </p:sp>
      <p:sp>
        <p:nvSpPr>
          <p:cNvPr id="3" name="Content Placeholder 2"/>
          <p:cNvSpPr>
            <a:spLocks noGrp="1"/>
          </p:cNvSpPr>
          <p:nvPr>
            <p:ph sz="half" idx="1"/>
          </p:nvPr>
        </p:nvSpPr>
        <p:spPr>
          <a:xfrm>
            <a:off x="1036700" y="1743193"/>
            <a:ext cx="4665155" cy="37998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74639" y="1743194"/>
            <a:ext cx="4665155" cy="37998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5/27/2022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02107976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36701" y="270681"/>
            <a:ext cx="9503093" cy="1370159"/>
          </a:xfrm>
        </p:spPr>
        <p:txBody>
          <a:bodyPr/>
          <a:lstStyle/>
          <a:p>
            <a:r>
              <a:rPr lang="nl-NL"/>
              <a:t>Klik om stijl te bewerken</a:t>
            </a:r>
            <a:endParaRPr lang="en-US" dirty="0"/>
          </a:p>
        </p:txBody>
      </p:sp>
      <p:sp>
        <p:nvSpPr>
          <p:cNvPr id="3" name="Text Placeholder 2"/>
          <p:cNvSpPr>
            <a:spLocks noGrp="1"/>
          </p:cNvSpPr>
          <p:nvPr>
            <p:ph type="body" idx="1"/>
          </p:nvPr>
        </p:nvSpPr>
        <p:spPr>
          <a:xfrm>
            <a:off x="1036701" y="1743494"/>
            <a:ext cx="4665155" cy="695377"/>
          </a:xfrm>
        </p:spPr>
        <p:txBody>
          <a:bodyPr lIns="91440" rIns="91440" anchor="ctr">
            <a:normAutofit/>
          </a:bodyPr>
          <a:lstStyle>
            <a:lvl1pPr marL="0" indent="0">
              <a:buNone/>
              <a:defRPr sz="1889" b="0" cap="all" baseline="0">
                <a:solidFill>
                  <a:schemeClr val="tx2"/>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036701" y="2438871"/>
            <a:ext cx="4665155" cy="31905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74639" y="1743494"/>
            <a:ext cx="4665155" cy="695377"/>
          </a:xfrm>
        </p:spPr>
        <p:txBody>
          <a:bodyPr lIns="91440" rIns="91440" anchor="ctr">
            <a:normAutofit/>
          </a:bodyPr>
          <a:lstStyle>
            <a:lvl1pPr marL="0" indent="0">
              <a:buNone/>
              <a:defRPr sz="1889" b="0" cap="all" baseline="0">
                <a:solidFill>
                  <a:schemeClr val="tx2"/>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874639" y="2438871"/>
            <a:ext cx="4665155" cy="31905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5/27/2022</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6002029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5/27/2022</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082384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000" y="6045200"/>
            <a:ext cx="115159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5982410"/>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FBD5EB-B380-46AF-AE7E-0CBAA3B3C10D}" type="datetime1">
              <a:rPr lang="en-US" smtClean="0"/>
              <a:t>5/27/2022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58716921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5" y="0"/>
            <a:ext cx="3827154" cy="647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17026" y="0"/>
            <a:ext cx="60474"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1959" y="561339"/>
            <a:ext cx="3023711" cy="2159000"/>
          </a:xfrm>
        </p:spPr>
        <p:txBody>
          <a:bodyPr anchor="b">
            <a:normAutofit/>
          </a:bodyPr>
          <a:lstStyle>
            <a:lvl1pPr>
              <a:defRPr sz="34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535567" y="690880"/>
            <a:ext cx="6133814" cy="49657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31959" y="2763520"/>
            <a:ext cx="3023711" cy="3191395"/>
          </a:xfrm>
        </p:spPr>
        <p:txBody>
          <a:bodyPr lIns="91440" rIns="91440">
            <a:normAutofit/>
          </a:bodyPr>
          <a:lstStyle>
            <a:lvl1pPr marL="0" indent="0">
              <a:buNone/>
              <a:defRPr sz="1417">
                <a:solidFill>
                  <a:srgbClr val="FFFFFF"/>
                </a:solidFill>
              </a:defRPr>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a:xfrm>
            <a:off x="439812" y="6100909"/>
            <a:ext cx="2473946" cy="344840"/>
          </a:xfrm>
        </p:spPr>
        <p:txBody>
          <a:bodyPr/>
          <a:lstStyle>
            <a:lvl1pPr algn="l">
              <a:defRPr/>
            </a:lvl1pPr>
          </a:lstStyle>
          <a:p>
            <a:fld id="{19127723-9AB6-4880-AA78-6BD21EBC34E1}" type="datetime1">
              <a:rPr lang="en-US" smtClean="0"/>
              <a:t>5/27/2022</a:t>
            </a:fld>
            <a:endParaRPr lang="en-US"/>
          </a:p>
        </p:txBody>
      </p:sp>
      <p:sp>
        <p:nvSpPr>
          <p:cNvPr id="6" name="Footer Placeholder 5"/>
          <p:cNvSpPr>
            <a:spLocks noGrp="1"/>
          </p:cNvSpPr>
          <p:nvPr>
            <p:ph type="ftr" sz="quarter" idx="11"/>
          </p:nvPr>
        </p:nvSpPr>
        <p:spPr>
          <a:xfrm>
            <a:off x="4535567" y="6100909"/>
            <a:ext cx="4391581" cy="344840"/>
          </a:xfrm>
        </p:spPr>
        <p:txBody>
          <a:bodyPr/>
          <a:lstStyle>
            <a:lvl1pPr algn="l">
              <a:defRPr>
                <a:solidFill>
                  <a:schemeClr val="tx2"/>
                </a:solidFill>
              </a:defRPr>
            </a:lvl1pPr>
          </a:lstStyle>
          <a:p>
            <a:endParaRPr lang="nl-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106322665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1" y="4677833"/>
            <a:ext cx="11515900" cy="1799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642016"/>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6701" y="4792980"/>
            <a:ext cx="9554928" cy="777240"/>
          </a:xfrm>
        </p:spPr>
        <p:txBody>
          <a:bodyPr lIns="91440" tIns="0" rIns="91440" bIns="0" anchor="b">
            <a:noAutofit/>
          </a:bodyPr>
          <a:lstStyle>
            <a:lvl1pPr>
              <a:defRPr sz="34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1518886" cy="4642016"/>
          </a:xfrm>
          <a:blipFill>
            <a:blip r:embed="rId2"/>
            <a:stretch>
              <a:fillRect/>
            </a:stretch>
          </a:blipFill>
        </p:spPr>
        <p:txBody>
          <a:bodyPr lIns="457200" tIns="457200" anchor="t"/>
          <a:lstStyle>
            <a:lvl1pPr marL="0" indent="0">
              <a:buNone/>
              <a:defRPr sz="3022">
                <a:solidFill>
                  <a:schemeClr val="bg1"/>
                </a:solidFill>
              </a:defRPr>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36701" y="5578855"/>
            <a:ext cx="9554928" cy="561340"/>
          </a:xfrm>
        </p:spPr>
        <p:txBody>
          <a:bodyPr lIns="91440" tIns="0" rIns="91440" bIns="0">
            <a:normAutofit/>
          </a:bodyPr>
          <a:lstStyle>
            <a:lvl1pPr marL="0" indent="0">
              <a:spcBef>
                <a:spcPts val="0"/>
              </a:spcBef>
              <a:spcAft>
                <a:spcPts val="567"/>
              </a:spcAft>
              <a:buNone/>
              <a:defRPr sz="1417">
                <a:solidFill>
                  <a:srgbClr val="FFFFFF"/>
                </a:solidFill>
              </a:defRPr>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F22F27-2F7B-4771-8667-393EC6809EA0}" type="datetime1">
              <a:rPr lang="en-US" smtClean="0"/>
              <a:t>5/27/2022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66994261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45200"/>
            <a:ext cx="115189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982410"/>
            <a:ext cx="11518901" cy="62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36701" y="270681"/>
            <a:ext cx="9503093" cy="1370159"/>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36701" y="1743193"/>
            <a:ext cx="9503093" cy="379984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701" y="6100909"/>
            <a:ext cx="2335781" cy="344840"/>
          </a:xfrm>
          <a:prstGeom prst="rect">
            <a:avLst/>
          </a:prstGeom>
        </p:spPr>
        <p:txBody>
          <a:bodyPr vert="horz" lIns="91440" tIns="45720" rIns="91440" bIns="45720" rtlCol="0" anchor="ctr"/>
          <a:lstStyle>
            <a:lvl1pPr algn="l">
              <a:defRPr sz="850">
                <a:solidFill>
                  <a:srgbClr val="FFFFFF"/>
                </a:solidFill>
              </a:defRPr>
            </a:lvl1pPr>
          </a:lstStyle>
          <a:p>
            <a:fld id="{19127723-9AB6-4880-AA78-6BD21EBC34E1}" type="datetime1">
              <a:rPr lang="en-US" smtClean="0"/>
              <a:t>5/27/2022</a:t>
            </a:fld>
            <a:endParaRPr lang="en-US"/>
          </a:p>
        </p:txBody>
      </p:sp>
      <p:sp>
        <p:nvSpPr>
          <p:cNvPr id="5" name="Footer Placeholder 4"/>
          <p:cNvSpPr>
            <a:spLocks noGrp="1"/>
          </p:cNvSpPr>
          <p:nvPr>
            <p:ph type="ftr" sz="quarter" idx="3"/>
          </p:nvPr>
        </p:nvSpPr>
        <p:spPr>
          <a:xfrm>
            <a:off x="3482677" y="6100909"/>
            <a:ext cx="4556545" cy="344840"/>
          </a:xfrm>
          <a:prstGeom prst="rect">
            <a:avLst/>
          </a:prstGeom>
        </p:spPr>
        <p:txBody>
          <a:bodyPr vert="horz" lIns="91440" tIns="45720" rIns="91440" bIns="45720" rtlCol="0" anchor="ctr"/>
          <a:lstStyle>
            <a:lvl1pPr algn="ctr">
              <a:defRPr sz="850" cap="all" baseline="0">
                <a:solidFill>
                  <a:srgbClr val="FFFFFF"/>
                </a:solidFill>
              </a:defRPr>
            </a:lvl1pPr>
          </a:lstStyle>
          <a:p>
            <a:endParaRPr lang="nl-BE"/>
          </a:p>
        </p:txBody>
      </p:sp>
      <p:sp>
        <p:nvSpPr>
          <p:cNvPr id="6" name="Slide Number Placeholder 5"/>
          <p:cNvSpPr>
            <a:spLocks noGrp="1"/>
          </p:cNvSpPr>
          <p:nvPr>
            <p:ph type="sldNum" sz="quarter" idx="4"/>
          </p:nvPr>
        </p:nvSpPr>
        <p:spPr>
          <a:xfrm>
            <a:off x="9353871" y="6100909"/>
            <a:ext cx="1239590" cy="344840"/>
          </a:xfrm>
          <a:prstGeom prst="rect">
            <a:avLst/>
          </a:prstGeom>
        </p:spPr>
        <p:txBody>
          <a:bodyPr vert="horz" lIns="91440" tIns="45720" rIns="91440" bIns="45720" rtlCol="0" anchor="ctr"/>
          <a:lstStyle>
            <a:lvl1pPr algn="r">
              <a:defRPr sz="992">
                <a:solidFill>
                  <a:srgbClr val="FFFFFF"/>
                </a:solidFill>
              </a:defRPr>
            </a:lvl1pPr>
          </a:lstStyle>
          <a:p>
            <a:fld id="{B6F15528-21DE-4FAA-801E-634DDDAF4B2B}" type="slidenum">
              <a:rPr lang="nl-BE" smtClean="0"/>
              <a:t>‹nr.›</a:t>
            </a:fld>
            <a:endParaRPr lang="nl-BE"/>
          </a:p>
        </p:txBody>
      </p:sp>
      <p:cxnSp>
        <p:nvCxnSpPr>
          <p:cNvPr id="10" name="Straight Connector 9"/>
          <p:cNvCxnSpPr/>
          <p:nvPr/>
        </p:nvCxnSpPr>
        <p:spPr>
          <a:xfrm>
            <a:off x="1127639" y="1641298"/>
            <a:ext cx="94167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9298"/>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863559" rtl="0" eaLnBrk="1" latinLnBrk="0" hangingPunct="1">
        <a:lnSpc>
          <a:spcPct val="85000"/>
        </a:lnSpc>
        <a:spcBef>
          <a:spcPct val="0"/>
        </a:spcBef>
        <a:buNone/>
        <a:defRPr sz="4533" kern="1200" spc="-47" baseline="0">
          <a:solidFill>
            <a:schemeClr val="tx1">
              <a:lumMod val="75000"/>
              <a:lumOff val="25000"/>
            </a:schemeClr>
          </a:solidFill>
          <a:latin typeface="+mj-lt"/>
          <a:ea typeface="+mj-ea"/>
          <a:cs typeface="+mj-cs"/>
        </a:defRPr>
      </a:lvl1pPr>
    </p:titleStyle>
    <p:bodyStyle>
      <a:lvl1pPr marL="86356" indent="-86356" algn="l" defTabSz="863559" rtl="0" eaLnBrk="1" latinLnBrk="0" hangingPunct="1">
        <a:lnSpc>
          <a:spcPct val="90000"/>
        </a:lnSpc>
        <a:spcBef>
          <a:spcPts val="1133"/>
        </a:spcBef>
        <a:spcAft>
          <a:spcPts val="189"/>
        </a:spcAft>
        <a:buClr>
          <a:schemeClr val="accent1"/>
        </a:buClr>
        <a:buSzPct val="100000"/>
        <a:buFont typeface="Calibri" panose="020F0502020204030204" pitchFamily="34" charset="0"/>
        <a:buChar char=" "/>
        <a:defRPr sz="1889" kern="1200">
          <a:solidFill>
            <a:schemeClr val="tx1">
              <a:lumMod val="75000"/>
              <a:lumOff val="25000"/>
            </a:schemeClr>
          </a:solidFill>
          <a:latin typeface="+mn-lt"/>
          <a:ea typeface="+mn-ea"/>
          <a:cs typeface="+mn-cs"/>
        </a:defRPr>
      </a:lvl1pPr>
      <a:lvl2pPr marL="362695" indent="-172712" algn="l" defTabSz="863559" rtl="0" eaLnBrk="1" latinLnBrk="0" hangingPunct="1">
        <a:lnSpc>
          <a:spcPct val="90000"/>
        </a:lnSpc>
        <a:spcBef>
          <a:spcPts val="189"/>
        </a:spcBef>
        <a:spcAft>
          <a:spcPts val="378"/>
        </a:spcAft>
        <a:buClr>
          <a:schemeClr val="accent1"/>
        </a:buClr>
        <a:buFont typeface="Calibri" pitchFamily="34" charset="0"/>
        <a:buChar char="◦"/>
        <a:defRPr sz="1700" kern="1200">
          <a:solidFill>
            <a:schemeClr val="tx1">
              <a:lumMod val="75000"/>
              <a:lumOff val="25000"/>
            </a:schemeClr>
          </a:solidFill>
          <a:latin typeface="+mn-lt"/>
          <a:ea typeface="+mn-ea"/>
          <a:cs typeface="+mn-cs"/>
        </a:defRPr>
      </a:lvl2pPr>
      <a:lvl3pPr marL="535407" indent="-172712"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3pPr>
      <a:lvl4pPr marL="708119" indent="-172712"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4pPr>
      <a:lvl5pPr marL="880831" indent="-172712"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5pPr>
      <a:lvl6pPr marL="1038840" indent="-215890"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6pPr>
      <a:lvl7pPr marL="1227720" indent="-215890"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7pPr>
      <a:lvl8pPr marL="1416600" indent="-215890"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8pPr>
      <a:lvl9pPr marL="1605480" indent="-215890" algn="l" defTabSz="863559" rtl="0" eaLnBrk="1" latinLnBrk="0" hangingPunct="1">
        <a:lnSpc>
          <a:spcPct val="90000"/>
        </a:lnSpc>
        <a:spcBef>
          <a:spcPts val="189"/>
        </a:spcBef>
        <a:spcAft>
          <a:spcPts val="378"/>
        </a:spcAft>
        <a:buClr>
          <a:schemeClr val="accent1"/>
        </a:buClr>
        <a:buFont typeface="Calibri" pitchFamily="34" charset="0"/>
        <a:buChar char="◦"/>
        <a:defRPr sz="1322" kern="1200">
          <a:solidFill>
            <a:schemeClr val="tx1">
              <a:lumMod val="75000"/>
              <a:lumOff val="25000"/>
            </a:schemeClr>
          </a:solidFill>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isualcapitalist.com/"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2984382" y="196886"/>
            <a:ext cx="8122060" cy="1247422"/>
          </a:xfrm>
          <a:prstGeom prst="rect">
            <a:avLst/>
          </a:prstGeom>
        </p:spPr>
        <p:txBody>
          <a:bodyPr vert="horz" lIns="91440" tIns="45720" rIns="91440" bIns="45720" rtlCol="0" anchor="t">
            <a:noAutofit/>
          </a:bodyPr>
          <a:lstStyle/>
          <a:p>
            <a:pPr marL="0" marR="0">
              <a:lnSpc>
                <a:spcPct val="90000"/>
              </a:lnSpc>
              <a:spcBef>
                <a:spcPct val="0"/>
              </a:spcBef>
              <a:spcAft>
                <a:spcPts val="600"/>
              </a:spcAft>
            </a:pPr>
            <a:r>
              <a:rPr lang="en-US" sz="4400" b="1" dirty="0" err="1">
                <a:solidFill>
                  <a:schemeClr val="accent1"/>
                </a:solidFill>
                <a:latin typeface="+mj-lt"/>
                <a:ea typeface="+mj-ea"/>
                <a:cs typeface="+mj-cs"/>
              </a:rPr>
              <a:t>Advies</a:t>
            </a:r>
            <a:r>
              <a:rPr lang="en-US" sz="4400" b="1" dirty="0">
                <a:solidFill>
                  <a:schemeClr val="accent1"/>
                </a:solidFill>
                <a:latin typeface="+mj-lt"/>
                <a:ea typeface="+mj-ea"/>
                <a:cs typeface="+mj-cs"/>
              </a:rPr>
              <a:t> </a:t>
            </a:r>
            <a:r>
              <a:rPr lang="en-US" sz="4400" b="1" spc="-40" dirty="0" err="1">
                <a:solidFill>
                  <a:schemeClr val="accent1"/>
                </a:solidFill>
                <a:latin typeface="+mj-lt"/>
                <a:ea typeface="+mj-ea"/>
                <a:cs typeface="+mj-cs"/>
              </a:rPr>
              <a:t>voor</a:t>
            </a:r>
            <a:r>
              <a:rPr lang="en-US" sz="4400" b="1" spc="1214" dirty="0">
                <a:solidFill>
                  <a:schemeClr val="accent1"/>
                </a:solidFill>
                <a:latin typeface="+mj-lt"/>
                <a:ea typeface="+mj-ea"/>
                <a:cs typeface="+mj-cs"/>
              </a:rPr>
              <a:t> </a:t>
            </a:r>
            <a:r>
              <a:rPr lang="en-US" sz="4400" b="1" dirty="0" err="1">
                <a:solidFill>
                  <a:schemeClr val="accent1"/>
                </a:solidFill>
                <a:latin typeface="+mj-lt"/>
                <a:ea typeface="+mj-ea"/>
                <a:cs typeface="+mj-cs"/>
              </a:rPr>
              <a:t>beleggers</a:t>
            </a:r>
            <a:r>
              <a:rPr lang="en-US" sz="4400" b="1" dirty="0">
                <a:solidFill>
                  <a:schemeClr val="accent1"/>
                </a:solidFill>
                <a:latin typeface="+mj-lt"/>
                <a:ea typeface="+mj-ea"/>
                <a:cs typeface="+mj-cs"/>
              </a:rPr>
              <a:t> &amp;-clubs</a:t>
            </a:r>
          </a:p>
          <a:p>
            <a:pPr marL="801370" marR="0">
              <a:lnSpc>
                <a:spcPct val="90000"/>
              </a:lnSpc>
              <a:spcBef>
                <a:spcPct val="0"/>
              </a:spcBef>
              <a:spcAft>
                <a:spcPts val="600"/>
              </a:spcAft>
            </a:pPr>
            <a:r>
              <a:rPr lang="en-US" sz="4400" b="1" dirty="0" err="1">
                <a:solidFill>
                  <a:schemeClr val="accent1"/>
                </a:solidFill>
                <a:latin typeface="+mj-lt"/>
                <a:ea typeface="+mj-ea"/>
                <a:cs typeface="+mj-cs"/>
              </a:rPr>
              <a:t>uw</a:t>
            </a:r>
            <a:r>
              <a:rPr lang="en-US" sz="4400" b="1" dirty="0">
                <a:solidFill>
                  <a:schemeClr val="accent1"/>
                </a:solidFill>
                <a:latin typeface="+mj-lt"/>
                <a:ea typeface="+mj-ea"/>
                <a:cs typeface="+mj-cs"/>
              </a:rPr>
              <a:t> docent</a:t>
            </a:r>
            <a:r>
              <a:rPr lang="en-US" sz="4400" b="1" spc="10" dirty="0">
                <a:solidFill>
                  <a:schemeClr val="accent1"/>
                </a:solidFill>
                <a:latin typeface="+mj-lt"/>
                <a:ea typeface="+mj-ea"/>
                <a:cs typeface="+mj-cs"/>
              </a:rPr>
              <a:t> </a:t>
            </a:r>
            <a:r>
              <a:rPr lang="en-US" sz="4400" b="1" dirty="0">
                <a:solidFill>
                  <a:schemeClr val="accent1"/>
                </a:solidFill>
                <a:latin typeface="+mj-lt"/>
                <a:ea typeface="+mj-ea"/>
                <a:cs typeface="+mj-cs"/>
              </a:rPr>
              <a:t>B </a:t>
            </a:r>
            <a:r>
              <a:rPr lang="en-US" sz="4400" b="1" spc="-12" dirty="0" err="1">
                <a:solidFill>
                  <a:schemeClr val="accent1"/>
                </a:solidFill>
                <a:latin typeface="+mj-lt"/>
                <a:ea typeface="+mj-ea"/>
                <a:cs typeface="+mj-cs"/>
              </a:rPr>
              <a:t>Busschaer</a:t>
            </a:r>
            <a:r>
              <a:rPr lang="en-US" sz="4400" b="1" spc="-1197" dirty="0">
                <a:solidFill>
                  <a:schemeClr val="accent1"/>
                </a:solidFill>
                <a:latin typeface="+mj-lt"/>
                <a:ea typeface="+mj-ea"/>
                <a:cs typeface="+mj-cs"/>
              </a:rPr>
              <a:t> </a:t>
            </a:r>
            <a:r>
              <a:rPr lang="en-US" sz="4400" b="1" dirty="0">
                <a:solidFill>
                  <a:schemeClr val="accent1"/>
                </a:solidFill>
                <a:latin typeface="+mj-lt"/>
                <a:ea typeface="+mj-ea"/>
                <a:cs typeface="+mj-cs"/>
              </a:rPr>
              <a:t>t</a:t>
            </a: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a:spcAft>
                <a:spcPts val="600"/>
              </a:spcAft>
            </a:pPr>
            <a:fld id="{EC7C6A84-4328-493F-A9BC-6CC7A43A8B74}" type="datetime1">
              <a:rPr lang="en-US" sz="900" kern="1200" dirty="0">
                <a:solidFill>
                  <a:schemeClr val="tx1">
                    <a:tint val="75000"/>
                  </a:schemeClr>
                </a:solidFill>
                <a:latin typeface="+mn-lt"/>
                <a:ea typeface="+mn-ea"/>
                <a:cs typeface="+mn-cs"/>
              </a:rPr>
              <a:pPr>
                <a:spcAft>
                  <a:spcPts val="600"/>
                </a:spcAft>
              </a:pPr>
              <a:t>5/27/2022</a:t>
            </a:fld>
            <a:endParaRPr lang="en-US" sz="900" kern="1200" dirty="0">
              <a:solidFill>
                <a:schemeClr val="tx1">
                  <a:tint val="75000"/>
                </a:schemeClr>
              </a:solidFill>
              <a:latin typeface="+mn-lt"/>
              <a:ea typeface="+mn-ea"/>
              <a:cs typeface="+mn-cs"/>
            </a:endParaRPr>
          </a:p>
        </p:txBody>
      </p:sp>
      <p:sp>
        <p:nvSpPr>
          <p:cNvPr id="11" name="Tijdelijke aanduiding voor dianummer 10">
            <a:extLst>
              <a:ext uri="{FF2B5EF4-FFF2-40B4-BE49-F238E27FC236}">
                <a16:creationId xmlns:a16="http://schemas.microsoft.com/office/drawing/2014/main" id="{213321F6-5D50-49EA-BD80-2D858BA592F0}"/>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900" kern="1200" dirty="0">
                <a:solidFill>
                  <a:schemeClr val="accent1"/>
                </a:solidFill>
                <a:latin typeface="+mn-lt"/>
                <a:ea typeface="+mn-ea"/>
                <a:cs typeface="+mn-cs"/>
              </a:rPr>
              <a:pPr>
                <a:spcAft>
                  <a:spcPts val="600"/>
                </a:spcAft>
              </a:pPr>
              <a:t>1</a:t>
            </a:fld>
            <a:endParaRPr lang="en-US" sz="900" kern="1200" dirty="0">
              <a:solidFill>
                <a:schemeClr val="accent1"/>
              </a:solidFill>
              <a:latin typeface="+mn-lt"/>
              <a:ea typeface="+mn-ea"/>
              <a:cs typeface="+mn-cs"/>
            </a:endParaRPr>
          </a:p>
        </p:txBody>
      </p:sp>
      <p:sp>
        <p:nvSpPr>
          <p:cNvPr id="4" name="object 4"/>
          <p:cNvSpPr txBox="1"/>
          <p:nvPr/>
        </p:nvSpPr>
        <p:spPr>
          <a:xfrm>
            <a:off x="430858" y="1429028"/>
            <a:ext cx="10483372" cy="366517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r>
              <a:rPr lang="en-US" b="1" dirty="0" err="1">
                <a:solidFill>
                  <a:srgbClr val="FF0000"/>
                </a:solidFill>
              </a:rPr>
              <a:t>Economisch</a:t>
            </a:r>
            <a:r>
              <a:rPr lang="en-US" b="1" dirty="0">
                <a:solidFill>
                  <a:srgbClr val="FF0000"/>
                </a:solidFill>
              </a:rPr>
              <a:t> </a:t>
            </a:r>
            <a:r>
              <a:rPr lang="en-US" b="1" spc="-21" dirty="0" err="1">
                <a:solidFill>
                  <a:srgbClr val="FF0000"/>
                </a:solidFill>
              </a:rPr>
              <a:t>overzicht</a:t>
            </a:r>
            <a:endParaRPr lang="en-US" b="1" spc="-21" dirty="0">
              <a:solidFill>
                <a:srgbClr val="FF0000"/>
              </a:solidFill>
            </a:endParaRPr>
          </a:p>
        </p:txBody>
      </p:sp>
      <p:sp>
        <p:nvSpPr>
          <p:cNvPr id="5" name="object 5"/>
          <p:cNvSpPr txBox="1"/>
          <p:nvPr/>
        </p:nvSpPr>
        <p:spPr>
          <a:xfrm>
            <a:off x="613210" y="1931834"/>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FF0000"/>
                </a:solidFill>
                <a:latin typeface="Arial Black"/>
                <a:cs typeface="Arial Black"/>
              </a:rPr>
              <a:t>Fondsen</a:t>
            </a:r>
            <a:r>
              <a:rPr sz="2300" spc="20" dirty="0">
                <a:solidFill>
                  <a:srgbClr val="FF0000"/>
                </a:solidFill>
                <a:latin typeface="Arial Black"/>
                <a:cs typeface="Arial Black"/>
              </a:rPr>
              <a:t> </a:t>
            </a:r>
            <a:r>
              <a:rPr sz="2300" spc="-21" dirty="0">
                <a:solidFill>
                  <a:srgbClr val="FF0000"/>
                </a:solidFill>
                <a:latin typeface="Arial Black"/>
                <a:cs typeface="Arial Black"/>
              </a:rPr>
              <a:t>overzicht</a:t>
            </a:r>
          </a:p>
          <a:p>
            <a:pPr marL="0" marR="0">
              <a:lnSpc>
                <a:spcPts val="3243"/>
              </a:lnSpc>
              <a:spcBef>
                <a:spcPts val="696"/>
              </a:spcBef>
              <a:spcAft>
                <a:spcPts val="0"/>
              </a:spcAft>
            </a:pPr>
            <a:r>
              <a:rPr sz="2300" dirty="0">
                <a:solidFill>
                  <a:srgbClr val="FF0000"/>
                </a:solidFill>
                <a:latin typeface="Arial Black"/>
                <a:cs typeface="Arial Black"/>
              </a:rPr>
              <a:t>Obligaties </a:t>
            </a:r>
            <a:r>
              <a:rPr sz="2300" spc="-21" dirty="0">
                <a:solidFill>
                  <a:srgbClr val="FF0000"/>
                </a:solidFill>
                <a:latin typeface="Arial Black"/>
                <a:cs typeface="Arial Black"/>
              </a:rPr>
              <a:t>overzicht</a:t>
            </a:r>
          </a:p>
          <a:p>
            <a:pPr marL="0" marR="0">
              <a:lnSpc>
                <a:spcPts val="3243"/>
              </a:lnSpc>
              <a:spcBef>
                <a:spcPts val="686"/>
              </a:spcBef>
              <a:spcAft>
                <a:spcPts val="0"/>
              </a:spcAft>
            </a:pPr>
            <a:r>
              <a:rPr sz="2300" dirty="0">
                <a:solidFill>
                  <a:srgbClr val="FF0000"/>
                </a:solidFill>
                <a:latin typeface="Arial Black"/>
                <a:cs typeface="Arial Black"/>
              </a:rPr>
              <a:t>Aandelen </a:t>
            </a:r>
            <a:r>
              <a:rPr sz="2300" spc="-21" dirty="0">
                <a:solidFill>
                  <a:srgbClr val="FF0000"/>
                </a:solidFill>
                <a:latin typeface="Arial Black"/>
                <a:cs typeface="Arial Black"/>
              </a:rPr>
              <a:t>overzich</a:t>
            </a:r>
            <a:r>
              <a:rPr sz="2300" spc="-21" dirty="0">
                <a:solidFill>
                  <a:schemeClr val="bg2"/>
                </a:solidFill>
                <a:latin typeface="Arial Black"/>
                <a:cs typeface="Arial Black"/>
              </a:rPr>
              <a:t>t</a:t>
            </a:r>
          </a:p>
        </p:txBody>
      </p:sp>
      <p:sp>
        <p:nvSpPr>
          <p:cNvPr id="7" name="object 7"/>
          <p:cNvSpPr txBox="1"/>
          <p:nvPr/>
        </p:nvSpPr>
        <p:spPr>
          <a:xfrm>
            <a:off x="2378000" y="3850625"/>
            <a:ext cx="8782050" cy="1308948"/>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C0C0C0"/>
                </a:highlight>
                <a:latin typeface="Arial Black"/>
                <a:cs typeface="Arial Black"/>
              </a:rPr>
              <a:t>Onze adviezen zijn geen aan/verkoop opdrachten </a:t>
            </a:r>
            <a:r>
              <a:rPr sz="2400" spc="-27" dirty="0" err="1">
                <a:highlight>
                  <a:srgbClr val="C0C0C0"/>
                </a:highlight>
                <a:latin typeface="Arial Black"/>
                <a:cs typeface="Arial Black"/>
              </a:rPr>
              <a:t>voor</a:t>
            </a:r>
            <a:r>
              <a:rPr sz="2400" spc="37" dirty="0">
                <a:highlight>
                  <a:srgbClr val="C0C0C0"/>
                </a:highlight>
                <a:latin typeface="Arial Black"/>
                <a:cs typeface="Arial Black"/>
              </a:rPr>
              <a:t> </a:t>
            </a:r>
            <a:r>
              <a:rPr sz="2400" dirty="0">
                <a:highlight>
                  <a:srgbClr val="C0C0C0"/>
                </a:highlight>
                <a:latin typeface="Arial Black"/>
                <a:cs typeface="Arial Black"/>
              </a:rPr>
              <a:t>persoonlijke vermogensbeheer</a:t>
            </a:r>
            <a:endParaRPr lang="nl-BE" sz="2400" dirty="0">
              <a:highlight>
                <a:srgbClr val="C0C0C0"/>
              </a:highlight>
              <a:latin typeface="Arial Black"/>
              <a:cs typeface="Arial Black"/>
            </a:endParaRPr>
          </a:p>
          <a:p>
            <a:pPr marL="0" marR="0">
              <a:lnSpc>
                <a:spcPts val="2880"/>
              </a:lnSpc>
              <a:spcBef>
                <a:spcPts val="0"/>
              </a:spcBef>
              <a:spcAft>
                <a:spcPts val="600"/>
              </a:spcAft>
            </a:pPr>
            <a:r>
              <a:rPr sz="2400" dirty="0">
                <a:highlight>
                  <a:srgbClr val="C0C0C0"/>
                </a:highlight>
                <a:latin typeface="Arial Black"/>
                <a:cs typeface="Arial Black"/>
              </a:rPr>
              <a:t>Maar </a:t>
            </a:r>
            <a:r>
              <a:rPr sz="2400" dirty="0" err="1">
                <a:highlight>
                  <a:srgbClr val="C0C0C0"/>
                </a:highlight>
                <a:latin typeface="Arial Black"/>
                <a:cs typeface="Arial Black"/>
              </a:rPr>
              <a:t>louter</a:t>
            </a:r>
            <a:r>
              <a:rPr sz="2400" dirty="0">
                <a:highlight>
                  <a:srgbClr val="C0C0C0"/>
                </a:highlight>
                <a:latin typeface="Arial Black"/>
                <a:cs typeface="Arial Black"/>
              </a:rPr>
              <a:t> </a:t>
            </a:r>
            <a:r>
              <a:rPr sz="2400" dirty="0" err="1">
                <a:highlight>
                  <a:srgbClr val="C0C0C0"/>
                </a:highlight>
                <a:latin typeface="Arial Black"/>
                <a:cs typeface="Arial Black"/>
              </a:rPr>
              <a:t>informatie</a:t>
            </a:r>
            <a:r>
              <a:rPr lang="nl-NL" sz="2400" dirty="0">
                <a:highlight>
                  <a:srgbClr val="C0C0C0"/>
                </a:highlight>
                <a:latin typeface="Arial Black"/>
                <a:cs typeface="Arial Black"/>
              </a:rPr>
              <a:t>  berichten</a:t>
            </a:r>
            <a:endParaRPr lang="nl-BE" sz="2400" dirty="0">
              <a:highlight>
                <a:srgbClr val="C0C0C0"/>
              </a:highlight>
              <a:latin typeface="Arial Black"/>
              <a:cs typeface="Arial Black"/>
            </a:endParaRPr>
          </a:p>
        </p:txBody>
      </p:sp>
      <p:sp>
        <p:nvSpPr>
          <p:cNvPr id="8" name="object 8"/>
          <p:cNvSpPr txBox="1"/>
          <p:nvPr/>
        </p:nvSpPr>
        <p:spPr>
          <a:xfrm>
            <a:off x="1601469" y="5543371"/>
            <a:ext cx="9312761" cy="408060"/>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217170" y="6058192"/>
            <a:ext cx="11301730" cy="318100"/>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INVESTORS</a:t>
            </a:r>
            <a:r>
              <a:rPr sz="2000" b="1" spc="-10" dirty="0">
                <a:highlight>
                  <a:srgbClr val="00FF00"/>
                </a:highlight>
                <a:latin typeface="Arial Unicode MS"/>
                <a:cs typeface="Arial Unicode MS"/>
              </a:rPr>
              <a:t> </a:t>
            </a:r>
            <a:r>
              <a:rPr sz="2000" b="1" dirty="0">
                <a:highlight>
                  <a:srgbClr val="00FF00"/>
                </a:highlight>
                <a:latin typeface="Arial Unicode MS"/>
                <a:cs typeface="Arial Unicode MS"/>
              </a:rPr>
              <a:t>NETWORK</a:t>
            </a:r>
            <a:r>
              <a:rPr lang="nl-NL" sz="2000" b="1" dirty="0">
                <a:highlight>
                  <a:srgbClr val="00FF00"/>
                </a:highlight>
                <a:latin typeface="Arial Unicode MS"/>
                <a:cs typeface="Arial Unicode MS"/>
              </a:rPr>
              <a:t> bv</a:t>
            </a:r>
            <a:r>
              <a:rPr sz="2000" b="1" dirty="0">
                <a:highlight>
                  <a:srgbClr val="00FF00"/>
                </a:highlight>
                <a:latin typeface="Arial Unicode MS"/>
                <a:cs typeface="Arial Unicode MS"/>
              </a:rPr>
              <a:t>;</a:t>
            </a:r>
            <a:r>
              <a:rPr sz="2000" b="1" spc="563" dirty="0">
                <a:highlight>
                  <a:srgbClr val="00FF00"/>
                </a:highlight>
                <a:latin typeface="Arial Unicode MS"/>
                <a:cs typeface="Arial Unicode MS"/>
              </a:rPr>
              <a:t> </a:t>
            </a:r>
            <a:r>
              <a:rPr sz="2000" b="1" dirty="0">
                <a:highlight>
                  <a:srgbClr val="00FF00"/>
                </a:highlight>
                <a:latin typeface="Arial Unicode MS"/>
                <a:cs typeface="Arial Unicode MS"/>
              </a:rPr>
              <a:t>MANON BUSSCHAERT PIERSLN 113 KNOKKE-HEIST</a:t>
            </a:r>
            <a:endParaRPr lang="nl-BE" sz="2000" b="1" dirty="0">
              <a:highlight>
                <a:srgbClr val="00FF00"/>
              </a:highlight>
              <a:latin typeface="Arial Unicode MS"/>
              <a:cs typeface="Arial Unicode M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5A557-2350-5654-AE0B-1F9202FFAC19}"/>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3DF1B13F-A7DB-E4A9-6764-72A037576217}"/>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41236021-6566-8530-1148-126044F61FE2}"/>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E3DD0563-7E1A-BC9E-2A13-B1C43C899D80}"/>
              </a:ext>
            </a:extLst>
          </p:cNvPr>
          <p:cNvSpPr>
            <a:spLocks noGrp="1"/>
          </p:cNvSpPr>
          <p:nvPr>
            <p:ph type="sldNum" sz="quarter" idx="12"/>
          </p:nvPr>
        </p:nvSpPr>
        <p:spPr/>
        <p:txBody>
          <a:bodyPr/>
          <a:lstStyle/>
          <a:p>
            <a:fld id="{80F073CC-40D5-4B23-8DF0-9BD0A0C12F2C}" type="slidenum">
              <a:rPr lang="en-US" smtClean="0"/>
              <a:t>10</a:t>
            </a:fld>
            <a:endParaRPr lang="en-US"/>
          </a:p>
        </p:txBody>
      </p:sp>
      <p:pic>
        <p:nvPicPr>
          <p:cNvPr id="7" name="Afbeelding 6">
            <a:extLst>
              <a:ext uri="{FF2B5EF4-FFF2-40B4-BE49-F238E27FC236}">
                <a16:creationId xmlns:a16="http://schemas.microsoft.com/office/drawing/2014/main" id="{5A714715-122F-3897-7B8B-20DC6C764D79}"/>
              </a:ext>
            </a:extLst>
          </p:cNvPr>
          <p:cNvPicPr>
            <a:picLocks noChangeAspect="1"/>
          </p:cNvPicPr>
          <p:nvPr/>
        </p:nvPicPr>
        <p:blipFill>
          <a:blip r:embed="rId2"/>
          <a:stretch>
            <a:fillRect/>
          </a:stretch>
        </p:blipFill>
        <p:spPr>
          <a:xfrm>
            <a:off x="192087" y="104775"/>
            <a:ext cx="11134725" cy="6267450"/>
          </a:xfrm>
          <a:prstGeom prst="rect">
            <a:avLst/>
          </a:prstGeom>
        </p:spPr>
      </p:pic>
      <p:sp>
        <p:nvSpPr>
          <p:cNvPr id="8" name="Tekstvak 7">
            <a:extLst>
              <a:ext uri="{FF2B5EF4-FFF2-40B4-BE49-F238E27FC236}">
                <a16:creationId xmlns:a16="http://schemas.microsoft.com/office/drawing/2014/main" id="{0E654CE3-40B9-9795-65F3-CCF59F61B1A2}"/>
              </a:ext>
            </a:extLst>
          </p:cNvPr>
          <p:cNvSpPr txBox="1"/>
          <p:nvPr/>
        </p:nvSpPr>
        <p:spPr>
          <a:xfrm>
            <a:off x="1150938" y="1640840"/>
            <a:ext cx="3816424" cy="1477328"/>
          </a:xfrm>
          <a:prstGeom prst="rect">
            <a:avLst/>
          </a:prstGeom>
          <a:noFill/>
        </p:spPr>
        <p:txBody>
          <a:bodyPr wrap="square" rtlCol="0">
            <a:spAutoFit/>
          </a:bodyPr>
          <a:lstStyle/>
          <a:p>
            <a:r>
              <a:rPr lang="nl-BE" dirty="0">
                <a:highlight>
                  <a:srgbClr val="FFFF00"/>
                </a:highlight>
              </a:rPr>
              <a:t>Oranje is de beursindex :of de beursindex corrigeert terug onder de goudprijs of de goudprijs  gaat boven de beursindex wat haar normale positie is !!!!!</a:t>
            </a:r>
          </a:p>
        </p:txBody>
      </p:sp>
    </p:spTree>
    <p:extLst>
      <p:ext uri="{BB962C8B-B14F-4D97-AF65-F5344CB8AC3E}">
        <p14:creationId xmlns:p14="http://schemas.microsoft.com/office/powerpoint/2010/main" val="177613613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5/27/2022</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a:pPr>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a:pPr>
                <a:spcAft>
                  <a:spcPts val="600"/>
                </a:spcAft>
              </a:pPr>
              <a:t>12</a:t>
            </a:fld>
            <a:endParaRPr lang="en-US" sz="1050"/>
          </a:p>
        </p:txBody>
      </p:sp>
      <p:pic>
        <p:nvPicPr>
          <p:cNvPr id="3" name="Afbeelding 2">
            <a:extLst>
              <a:ext uri="{FF2B5EF4-FFF2-40B4-BE49-F238E27FC236}">
                <a16:creationId xmlns:a16="http://schemas.microsoft.com/office/drawing/2014/main" id="{4DA3EA56-F757-486B-B96B-E3112F1813F1}"/>
              </a:ext>
            </a:extLst>
          </p:cNvPr>
          <p:cNvPicPr>
            <a:picLocks noChangeAspect="1"/>
          </p:cNvPicPr>
          <p:nvPr/>
        </p:nvPicPr>
        <p:blipFill>
          <a:blip r:embed="rId2"/>
          <a:stretch>
            <a:fillRect/>
          </a:stretch>
        </p:blipFill>
        <p:spPr>
          <a:xfrm>
            <a:off x="-2972" y="31252"/>
            <a:ext cx="6060397" cy="6477000"/>
          </a:xfrm>
          <a:prstGeom prst="rect">
            <a:avLst/>
          </a:prstGeom>
        </p:spPr>
      </p:pic>
      <p:pic>
        <p:nvPicPr>
          <p:cNvPr id="8" name="Afbeelding 7">
            <a:extLst>
              <a:ext uri="{FF2B5EF4-FFF2-40B4-BE49-F238E27FC236}">
                <a16:creationId xmlns:a16="http://schemas.microsoft.com/office/drawing/2014/main" id="{C44A4BE1-36E3-F1BF-CD12-7228572B5504}"/>
              </a:ext>
            </a:extLst>
          </p:cNvPr>
          <p:cNvPicPr>
            <a:picLocks noChangeAspect="1"/>
          </p:cNvPicPr>
          <p:nvPr/>
        </p:nvPicPr>
        <p:blipFill>
          <a:blip r:embed="rId3"/>
          <a:stretch>
            <a:fillRect/>
          </a:stretch>
        </p:blipFill>
        <p:spPr>
          <a:xfrm>
            <a:off x="4823346" y="31252"/>
            <a:ext cx="6639535" cy="1151756"/>
          </a:xfrm>
          <a:prstGeom prst="rect">
            <a:avLst/>
          </a:prstGeom>
        </p:spPr>
      </p:pic>
      <p:sp>
        <p:nvSpPr>
          <p:cNvPr id="9" name="Tekstvak 8">
            <a:extLst>
              <a:ext uri="{FF2B5EF4-FFF2-40B4-BE49-F238E27FC236}">
                <a16:creationId xmlns:a16="http://schemas.microsoft.com/office/drawing/2014/main" id="{EB077617-8CC0-E6EC-6463-5A4F8A4FF5FD}"/>
              </a:ext>
            </a:extLst>
          </p:cNvPr>
          <p:cNvSpPr txBox="1"/>
          <p:nvPr/>
        </p:nvSpPr>
        <p:spPr>
          <a:xfrm>
            <a:off x="6057425" y="1477988"/>
            <a:ext cx="5442880" cy="4622920"/>
          </a:xfrm>
          <a:prstGeom prst="rect">
            <a:avLst/>
          </a:prstGeom>
          <a:solidFill>
            <a:srgbClr val="FF0000"/>
          </a:solidFill>
          <a:ln>
            <a:solidFill>
              <a:schemeClr val="tx1"/>
            </a:solidFill>
          </a:ln>
        </p:spPr>
        <p:txBody>
          <a:bodyPr wrap="square" rtlCol="0">
            <a:spAutoFit/>
          </a:bodyPr>
          <a:lstStyle/>
          <a:p>
            <a:endParaRPr lang="nl-BE" dirty="0"/>
          </a:p>
        </p:txBody>
      </p:sp>
      <p:sp>
        <p:nvSpPr>
          <p:cNvPr id="10" name="Rechthoek 9">
            <a:extLst>
              <a:ext uri="{FF2B5EF4-FFF2-40B4-BE49-F238E27FC236}">
                <a16:creationId xmlns:a16="http://schemas.microsoft.com/office/drawing/2014/main" id="{274D8D89-5C38-E128-D822-DA3F80BA4441}"/>
              </a:ext>
            </a:extLst>
          </p:cNvPr>
          <p:cNvSpPr/>
          <p:nvPr/>
        </p:nvSpPr>
        <p:spPr>
          <a:xfrm>
            <a:off x="6273963" y="1254596"/>
            <a:ext cx="3912577" cy="5078313"/>
          </a:xfrm>
          <a:prstGeom prst="rect">
            <a:avLst/>
          </a:prstGeom>
          <a:noFill/>
        </p:spPr>
        <p:txBody>
          <a:bodyPr wrap="square" lIns="91440" tIns="45720" rIns="91440" bIns="45720">
            <a:spAutoFit/>
          </a:bodyPr>
          <a:lstStyle/>
          <a:p>
            <a:pPr algn="ctr"/>
            <a:r>
              <a:rPr lang="nl-NL" sz="5400" b="1" cap="none" spc="0" dirty="0">
                <a:ln w="12700">
                  <a:solidFill>
                    <a:schemeClr val="accent1"/>
                  </a:solidFill>
                  <a:prstDash val="solid"/>
                </a:ln>
                <a:solidFill>
                  <a:srgbClr val="FFFF00"/>
                </a:solidFill>
                <a:effectLst>
                  <a:outerShdw dist="38100" dir="2640000" algn="bl" rotWithShape="0">
                    <a:schemeClr val="accent1"/>
                  </a:outerShdw>
                </a:effectLst>
              </a:rPr>
              <a:t>Nu verkrijgbaar zonder kosten</a:t>
            </a:r>
          </a:p>
          <a:p>
            <a:pPr algn="ctr"/>
            <a:r>
              <a:rPr lang="nl-NL" sz="5400" b="1" dirty="0">
                <a:ln w="12700">
                  <a:solidFill>
                    <a:schemeClr val="accent1"/>
                  </a:solidFill>
                  <a:prstDash val="solid"/>
                </a:ln>
                <a:solidFill>
                  <a:srgbClr val="FFFF00"/>
                </a:solidFill>
                <a:effectLst>
                  <a:outerShdw dist="38100" dir="2640000" algn="bl" rotWithShape="0">
                    <a:schemeClr val="accent1"/>
                  </a:outerShdw>
                </a:effectLst>
              </a:rPr>
              <a:t>Dat is 2% winst</a:t>
            </a:r>
            <a:endParaRPr lang="nl-NL" sz="54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5/27/2022</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1EF36DE-DCB5-43FC-8EDF-6E86AF8FFD6C}"/>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a:pPr>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BAA8F4E3-5AF3-4EE2-854C-2AE334C28B5A}"/>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a:pPr>
                <a:spcAft>
                  <a:spcPts val="600"/>
                </a:spcAft>
              </a:pPr>
              <a:t>14</a:t>
            </a:fld>
            <a:endParaRPr lang="en-US" sz="1050"/>
          </a:p>
        </p:txBody>
      </p:sp>
      <p:pic>
        <p:nvPicPr>
          <p:cNvPr id="9" name="Afbeelding 8">
            <a:extLst>
              <a:ext uri="{FF2B5EF4-FFF2-40B4-BE49-F238E27FC236}">
                <a16:creationId xmlns:a16="http://schemas.microsoft.com/office/drawing/2014/main" id="{F7E5291F-F224-4568-B3E0-786409755273}"/>
              </a:ext>
            </a:extLst>
          </p:cNvPr>
          <p:cNvPicPr>
            <a:picLocks noChangeAspect="1"/>
          </p:cNvPicPr>
          <p:nvPr/>
        </p:nvPicPr>
        <p:blipFill>
          <a:blip r:embed="rId3"/>
          <a:stretch>
            <a:fillRect/>
          </a:stretch>
        </p:blipFill>
        <p:spPr>
          <a:xfrm>
            <a:off x="9474783" y="5497730"/>
            <a:ext cx="1362075" cy="495300"/>
          </a:xfrm>
          <a:prstGeom prst="rect">
            <a:avLst/>
          </a:prstGeom>
        </p:spPr>
      </p:pic>
      <p:pic>
        <p:nvPicPr>
          <p:cNvPr id="3" name="Afbeelding 2">
            <a:extLst>
              <a:ext uri="{FF2B5EF4-FFF2-40B4-BE49-F238E27FC236}">
                <a16:creationId xmlns:a16="http://schemas.microsoft.com/office/drawing/2014/main" id="{D97B1F47-C53E-CE74-7EA1-A43FE0579836}"/>
              </a:ext>
            </a:extLst>
          </p:cNvPr>
          <p:cNvPicPr>
            <a:picLocks noChangeAspect="1"/>
          </p:cNvPicPr>
          <p:nvPr/>
        </p:nvPicPr>
        <p:blipFill>
          <a:blip r:embed="rId4"/>
          <a:stretch>
            <a:fillRect/>
          </a:stretch>
        </p:blipFill>
        <p:spPr>
          <a:xfrm>
            <a:off x="758825" y="1222277"/>
            <a:ext cx="10001250" cy="3335436"/>
          </a:xfrm>
          <a:prstGeom prst="rect">
            <a:avLst/>
          </a:prstGeom>
        </p:spPr>
      </p:pic>
      <p:sp>
        <p:nvSpPr>
          <p:cNvPr id="7" name="Tekstvak 6">
            <a:extLst>
              <a:ext uri="{FF2B5EF4-FFF2-40B4-BE49-F238E27FC236}">
                <a16:creationId xmlns:a16="http://schemas.microsoft.com/office/drawing/2014/main" id="{B556CC0A-116D-BD40-DEEE-86D976BDDC9A}"/>
              </a:ext>
            </a:extLst>
          </p:cNvPr>
          <p:cNvSpPr txBox="1"/>
          <p:nvPr/>
        </p:nvSpPr>
        <p:spPr>
          <a:xfrm>
            <a:off x="1871018" y="358180"/>
            <a:ext cx="6408712" cy="646331"/>
          </a:xfrm>
          <a:prstGeom prst="rect">
            <a:avLst/>
          </a:prstGeom>
          <a:solidFill>
            <a:srgbClr val="92D050"/>
          </a:solidFill>
        </p:spPr>
        <p:txBody>
          <a:bodyPr wrap="square" rtlCol="0">
            <a:spAutoFit/>
          </a:bodyPr>
          <a:lstStyle/>
          <a:p>
            <a:r>
              <a:rPr lang="nl-BE" sz="3600" b="1" dirty="0" err="1"/>
              <a:t>Sofina</a:t>
            </a:r>
            <a:r>
              <a:rPr lang="nl-BE" sz="3600" b="1" dirty="0"/>
              <a:t>  5%  dit is UITSTEKEND</a:t>
            </a:r>
          </a:p>
        </p:txBody>
      </p:sp>
    </p:spTree>
    <p:extLst>
      <p:ext uri="{BB962C8B-B14F-4D97-AF65-F5344CB8AC3E}">
        <p14:creationId xmlns:p14="http://schemas.microsoft.com/office/powerpoint/2010/main" val="211232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5/27/2022</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a:xfrm>
            <a:off x="8419971" y="6036735"/>
            <a:ext cx="1633457" cy="285936"/>
          </a:xfrm>
        </p:spPr>
        <p:txBody>
          <a:bodyPr vert="horz" lIns="91440" tIns="45720" rIns="91440" bIns="45720" rtlCol="0" anchor="ctr">
            <a:normAutofit/>
          </a:bodyPr>
          <a:lstStyle/>
          <a:p>
            <a:pPr>
              <a:spcAft>
                <a:spcPts val="600"/>
              </a:spcAft>
            </a:pPr>
            <a:fld id="{74185D74-A411-4864-95B8-09ED005F71A0}" type="datetime1">
              <a:rPr lang="en-US" sz="1000">
                <a:solidFill>
                  <a:schemeClr val="tx1"/>
                </a:solidFill>
                <a:effectLst/>
              </a:rPr>
              <a:pPr>
                <a:spcAft>
                  <a:spcPts val="600"/>
                </a:spcAft>
              </a:pPr>
              <a:t>5/27/2022</a:t>
            </a:fld>
            <a:endParaRPr lang="en-US" sz="1000">
              <a:solidFill>
                <a:schemeClr val="tx1"/>
              </a:solidFill>
              <a:effectLst/>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a:xfrm>
            <a:off x="10390202" y="6000984"/>
            <a:ext cx="791924" cy="323617"/>
          </a:xfrm>
        </p:spPr>
        <p:txBody>
          <a:bodyPr vert="horz" lIns="91440" tIns="45720" rIns="91440" bIns="45720" rtlCol="0" anchor="b">
            <a:normAutofit/>
          </a:bodyPr>
          <a:lstStyle/>
          <a:p>
            <a:pPr algn="r">
              <a:spcAft>
                <a:spcPts val="600"/>
              </a:spcAft>
            </a:pPr>
            <a:fld id="{80F073CC-40D5-4B23-8DF0-9BD0A0C12F2C}" type="slidenum">
              <a:rPr lang="en-US" sz="900">
                <a:solidFill>
                  <a:schemeClr val="tx1"/>
                </a:solidFill>
                <a:effectLst/>
              </a:rPr>
              <a:pPr algn="r">
                <a:spcAft>
                  <a:spcPts val="600"/>
                </a:spcAft>
              </a:pPr>
              <a:t>16</a:t>
            </a:fld>
            <a:endParaRPr lang="en-US" sz="900">
              <a:solidFill>
                <a:schemeClr val="tx1"/>
              </a:solidFill>
              <a:effectLst/>
            </a:endParaRP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C050BD8D-E881-4586-9E75-6D5BB7D10207}"/>
                  </a:ext>
                </a:extLst>
              </p14:cNvPr>
              <p14:cNvContentPartPr/>
              <p14:nvPr/>
            </p14:nvContentPartPr>
            <p14:xfrm>
              <a:off x="4658033" y="3709297"/>
              <a:ext cx="360" cy="360"/>
            </p14:xfrm>
          </p:contentPart>
        </mc:Choice>
        <mc:Fallback xmlns="">
          <p:pic>
            <p:nvPicPr>
              <p:cNvPr id="3" name="Inkt 2">
                <a:extLst>
                  <a:ext uri="{FF2B5EF4-FFF2-40B4-BE49-F238E27FC236}">
                    <a16:creationId xmlns:a16="http://schemas.microsoft.com/office/drawing/2014/main" id="{C050BD8D-E881-4586-9E75-6D5BB7D10207}"/>
                  </a:ext>
                </a:extLst>
              </p:cNvPr>
              <p:cNvPicPr/>
              <p:nvPr/>
            </p:nvPicPr>
            <p:blipFill>
              <a:blip r:embed="rId3"/>
              <a:stretch>
                <a:fillRect/>
              </a:stretch>
            </p:blipFill>
            <p:spPr>
              <a:xfrm>
                <a:off x="4649393" y="3700297"/>
                <a:ext cx="18000" cy="18000"/>
              </a:xfrm>
              <a:prstGeom prst="rect">
                <a:avLst/>
              </a:prstGeom>
            </p:spPr>
          </p:pic>
        </mc:Fallback>
      </mc:AlternateContent>
      <p:sp>
        <p:nvSpPr>
          <p:cNvPr id="6" name="Rechthoek 5">
            <a:extLst>
              <a:ext uri="{FF2B5EF4-FFF2-40B4-BE49-F238E27FC236}">
                <a16:creationId xmlns:a16="http://schemas.microsoft.com/office/drawing/2014/main" id="{E3A2CD5E-C0CD-4580-82C3-DB4037B9F6DC}"/>
              </a:ext>
            </a:extLst>
          </p:cNvPr>
          <p:cNvSpPr/>
          <p:nvPr/>
        </p:nvSpPr>
        <p:spPr>
          <a:xfrm>
            <a:off x="934914" y="430188"/>
            <a:ext cx="8182410" cy="43204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200" b="1" dirty="0">
                <a:solidFill>
                  <a:schemeClr val="bg1">
                    <a:lumMod val="95000"/>
                    <a:lumOff val="5000"/>
                  </a:schemeClr>
                </a:solidFill>
              </a:rPr>
              <a:t>Koopwaardige aandelen in een korte termijn rally</a:t>
            </a:r>
          </a:p>
          <a:p>
            <a:pPr algn="ctr"/>
            <a:r>
              <a:rPr lang="nl-BE" sz="7200" b="1" dirty="0" err="1">
                <a:solidFill>
                  <a:schemeClr val="bg1">
                    <a:lumMod val="95000"/>
                    <a:lumOff val="5000"/>
                  </a:schemeClr>
                </a:solidFill>
              </a:rPr>
              <a:t>Usa</a:t>
            </a:r>
            <a:r>
              <a:rPr lang="nl-BE" sz="7200" b="1" dirty="0">
                <a:solidFill>
                  <a:schemeClr val="bg1">
                    <a:lumMod val="95000"/>
                    <a:lumOff val="5000"/>
                  </a:schemeClr>
                </a:solidFill>
              </a:rPr>
              <a:t>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764A87F-6BE2-62F2-7BD6-90A46B62D7FA}"/>
              </a:ext>
            </a:extLst>
          </p:cNvPr>
          <p:cNvSpPr>
            <a:spLocks noGrp="1"/>
          </p:cNvSpPr>
          <p:nvPr>
            <p:ph type="title"/>
          </p:nvPr>
        </p:nvSpPr>
        <p:spPr>
          <a:xfrm>
            <a:off x="1036701" y="270681"/>
            <a:ext cx="9503093" cy="45719"/>
          </a:xfrm>
        </p:spPr>
        <p:txBody>
          <a:bodyPr>
            <a:normAutofit fontScale="90000"/>
          </a:bodyPr>
          <a:lstStyle/>
          <a:p>
            <a:endParaRPr lang="nl-BE" dirty="0"/>
          </a:p>
        </p:txBody>
      </p:sp>
      <p:sp>
        <p:nvSpPr>
          <p:cNvPr id="7" name="Tijdelijke aanduiding voor tekst 6">
            <a:extLst>
              <a:ext uri="{FF2B5EF4-FFF2-40B4-BE49-F238E27FC236}">
                <a16:creationId xmlns:a16="http://schemas.microsoft.com/office/drawing/2014/main" id="{19B51AE4-7EFA-DD72-2851-4F1F5DF94CC5}"/>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924E92CC-51AD-43E8-ACBA-1A0F57EEDF77}"/>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smtClean="0"/>
              <a:pPr defTabSz="914400">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69027773-DF85-40F7-8152-E222DD5A96AC}"/>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050"/>
              <a:pPr defTabSz="914400">
                <a:spcAft>
                  <a:spcPts val="600"/>
                </a:spcAft>
              </a:pPr>
              <a:t>17</a:t>
            </a:fld>
            <a:endParaRPr lang="en-US" sz="1050"/>
          </a:p>
        </p:txBody>
      </p:sp>
      <p:sp>
        <p:nvSpPr>
          <p:cNvPr id="14" name="Tekstvak 13">
            <a:extLst>
              <a:ext uri="{FF2B5EF4-FFF2-40B4-BE49-F238E27FC236}">
                <a16:creationId xmlns:a16="http://schemas.microsoft.com/office/drawing/2014/main" id="{68FFE342-CEDA-18C9-282F-3143CD342F7B}"/>
              </a:ext>
            </a:extLst>
          </p:cNvPr>
          <p:cNvSpPr txBox="1"/>
          <p:nvPr/>
        </p:nvSpPr>
        <p:spPr>
          <a:xfrm>
            <a:off x="7271618" y="718220"/>
            <a:ext cx="2880320" cy="369332"/>
          </a:xfrm>
          <a:prstGeom prst="rect">
            <a:avLst/>
          </a:prstGeom>
          <a:noFill/>
        </p:spPr>
        <p:txBody>
          <a:bodyPr wrap="square" rtlCol="0">
            <a:spAutoFit/>
          </a:bodyPr>
          <a:lstStyle/>
          <a:p>
            <a:r>
              <a:rPr lang="nl-BE" dirty="0">
                <a:solidFill>
                  <a:schemeClr val="bg2"/>
                </a:solidFill>
              </a:rPr>
              <a:t>Nog steeds verkoopzone</a:t>
            </a:r>
          </a:p>
        </p:txBody>
      </p:sp>
      <p:pic>
        <p:nvPicPr>
          <p:cNvPr id="9" name="Afbeelding 8">
            <a:extLst>
              <a:ext uri="{FF2B5EF4-FFF2-40B4-BE49-F238E27FC236}">
                <a16:creationId xmlns:a16="http://schemas.microsoft.com/office/drawing/2014/main" id="{3E752139-D747-C6A7-5D81-ABF28FE1E366}"/>
              </a:ext>
            </a:extLst>
          </p:cNvPr>
          <p:cNvPicPr>
            <a:picLocks noChangeAspect="1"/>
          </p:cNvPicPr>
          <p:nvPr/>
        </p:nvPicPr>
        <p:blipFill>
          <a:blip r:embed="rId2"/>
          <a:stretch>
            <a:fillRect/>
          </a:stretch>
        </p:blipFill>
        <p:spPr>
          <a:xfrm>
            <a:off x="2116" y="-649932"/>
            <a:ext cx="11514667" cy="7560840"/>
          </a:xfrm>
          <a:prstGeom prst="rect">
            <a:avLst/>
          </a:prstGeom>
        </p:spPr>
      </p:pic>
      <p:sp>
        <p:nvSpPr>
          <p:cNvPr id="11" name="Tekstvak 10">
            <a:extLst>
              <a:ext uri="{FF2B5EF4-FFF2-40B4-BE49-F238E27FC236}">
                <a16:creationId xmlns:a16="http://schemas.microsoft.com/office/drawing/2014/main" id="{55855E40-A66C-18CE-C7BA-F14E84D136B3}"/>
              </a:ext>
            </a:extLst>
          </p:cNvPr>
          <p:cNvSpPr txBox="1"/>
          <p:nvPr/>
        </p:nvSpPr>
        <p:spPr>
          <a:xfrm>
            <a:off x="142826" y="2950468"/>
            <a:ext cx="4176464" cy="646331"/>
          </a:xfrm>
          <a:prstGeom prst="rect">
            <a:avLst/>
          </a:prstGeom>
          <a:solidFill>
            <a:srgbClr val="FFFF00"/>
          </a:solidFill>
        </p:spPr>
        <p:txBody>
          <a:bodyPr wrap="square" rtlCol="0">
            <a:spAutoFit/>
          </a:bodyPr>
          <a:lstStyle/>
          <a:p>
            <a:r>
              <a:rPr lang="nl-BE" dirty="0"/>
              <a:t>Waarschijnlijk gaan we een korte termijn rally doen weldra</a:t>
            </a:r>
          </a:p>
        </p:txBody>
      </p:sp>
    </p:spTree>
    <p:extLst>
      <p:ext uri="{BB962C8B-B14F-4D97-AF65-F5344CB8AC3E}">
        <p14:creationId xmlns:p14="http://schemas.microsoft.com/office/powerpoint/2010/main" val="303074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A5FE68E-B8ED-47AD-BBC8-8A32B949EF28}"/>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76B9282A-6442-4193-BB24-605449CAA400}"/>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smtClean="0"/>
              <a:pPr>
                <a:spcAft>
                  <a:spcPts val="600"/>
                </a:spcAft>
              </a:pPr>
              <a:t>18</a:t>
            </a:fld>
            <a:endParaRPr lang="en-US" sz="1050"/>
          </a:p>
        </p:txBody>
      </p:sp>
      <p:pic>
        <p:nvPicPr>
          <p:cNvPr id="6" name="Afbeelding 5">
            <a:extLst>
              <a:ext uri="{FF2B5EF4-FFF2-40B4-BE49-F238E27FC236}">
                <a16:creationId xmlns:a16="http://schemas.microsoft.com/office/drawing/2014/main" id="{94E02E98-CFDB-BD7D-C69E-E88B209FEB34}"/>
              </a:ext>
            </a:extLst>
          </p:cNvPr>
          <p:cNvPicPr>
            <a:picLocks noChangeAspect="1"/>
          </p:cNvPicPr>
          <p:nvPr/>
        </p:nvPicPr>
        <p:blipFill>
          <a:blip r:embed="rId2"/>
          <a:stretch>
            <a:fillRect/>
          </a:stretch>
        </p:blipFill>
        <p:spPr>
          <a:xfrm>
            <a:off x="2116" y="0"/>
            <a:ext cx="11514667" cy="7702996"/>
          </a:xfrm>
          <a:prstGeom prst="rect">
            <a:avLst/>
          </a:prstGeom>
        </p:spPr>
      </p:pic>
    </p:spTree>
    <p:extLst>
      <p:ext uri="{BB962C8B-B14F-4D97-AF65-F5344CB8AC3E}">
        <p14:creationId xmlns:p14="http://schemas.microsoft.com/office/powerpoint/2010/main" val="2447163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3364E0C-0770-4739-9571-0EA97E295D67}"/>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D2A8E0DE-A10C-4540-A9BC-32A6800943B5}"/>
              </a:ext>
            </a:extLst>
          </p:cNvPr>
          <p:cNvSpPr>
            <a:spLocks noGrp="1"/>
          </p:cNvSpPr>
          <p:nvPr>
            <p:ph type="sldNum" sz="quarter" idx="12"/>
          </p:nvPr>
        </p:nvSpPr>
        <p:spPr/>
        <p:txBody>
          <a:bodyPr/>
          <a:lstStyle/>
          <a:p>
            <a:fld id="{80F073CC-40D5-4B23-8DF0-9BD0A0C12F2C}" type="slidenum">
              <a:rPr lang="en-US" smtClean="0"/>
              <a:t>19</a:t>
            </a:fld>
            <a:endParaRPr lang="en-US"/>
          </a:p>
        </p:txBody>
      </p:sp>
      <p:pic>
        <p:nvPicPr>
          <p:cNvPr id="3" name="Afbeelding 2">
            <a:extLst>
              <a:ext uri="{FF2B5EF4-FFF2-40B4-BE49-F238E27FC236}">
                <a16:creationId xmlns:a16="http://schemas.microsoft.com/office/drawing/2014/main" id="{6A590093-D6FB-0C82-14D8-3C933A3C2B3D}"/>
              </a:ext>
            </a:extLst>
          </p:cNvPr>
          <p:cNvPicPr>
            <a:picLocks noChangeAspect="1"/>
          </p:cNvPicPr>
          <p:nvPr/>
        </p:nvPicPr>
        <p:blipFill>
          <a:blip r:embed="rId3"/>
          <a:stretch>
            <a:fillRect/>
          </a:stretch>
        </p:blipFill>
        <p:spPr>
          <a:xfrm>
            <a:off x="2116" y="0"/>
            <a:ext cx="11514667" cy="7126932"/>
          </a:xfrm>
          <a:prstGeom prst="rect">
            <a:avLst/>
          </a:prstGeom>
        </p:spPr>
      </p:pic>
    </p:spTree>
    <p:extLst>
      <p:ext uri="{BB962C8B-B14F-4D97-AF65-F5344CB8AC3E}">
        <p14:creationId xmlns:p14="http://schemas.microsoft.com/office/powerpoint/2010/main" val="141063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5/27/2022</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2</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1384995"/>
          </a:xfrm>
          <a:prstGeom prst="rect">
            <a:avLst/>
          </a:prstGeom>
          <a:solidFill>
            <a:srgbClr val="FFFF00"/>
          </a:solidFill>
        </p:spPr>
        <p:txBody>
          <a:bodyPr wrap="square" rtlCol="0">
            <a:spAutoFit/>
          </a:bodyPr>
          <a:lstStyle/>
          <a:p>
            <a:pPr algn="ctr"/>
            <a:r>
              <a:rPr lang="nl-BE" sz="2800" b="1" u="sng" dirty="0">
                <a:solidFill>
                  <a:srgbClr val="FF0000"/>
                </a:solidFill>
                <a:effectLst>
                  <a:outerShdw blurRad="38100" dist="38100" dir="2700000" algn="tl">
                    <a:srgbClr val="000000">
                      <a:alpha val="43137"/>
                    </a:srgbClr>
                  </a:outerShdw>
                </a:effectLst>
              </a:rPr>
              <a:t>MEXEM BELGIUM </a:t>
            </a:r>
            <a:r>
              <a:rPr lang="nl-BE" sz="2800" b="1" dirty="0">
                <a:solidFill>
                  <a:srgbClr val="FF0000"/>
                </a:solidFill>
              </a:rPr>
              <a:t>KANTOOR VOOR PRIVATE PORTFOLIO BEHEER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0AB71-51EE-4B2D-958B-9AA3481B55D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E441518D-4DC2-4CB8-9D2B-AC996F59D65E}"/>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E28BA16F-E681-4BA2-954B-FB9E65AE6A4A}"/>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543B4B7A-B63A-4A39-B20B-7D246C967349}"/>
              </a:ext>
            </a:extLst>
          </p:cNvPr>
          <p:cNvSpPr>
            <a:spLocks noGrp="1"/>
          </p:cNvSpPr>
          <p:nvPr>
            <p:ph type="sldNum" sz="quarter" idx="12"/>
          </p:nvPr>
        </p:nvSpPr>
        <p:spPr/>
        <p:txBody>
          <a:bodyPr/>
          <a:lstStyle/>
          <a:p>
            <a:fld id="{80F073CC-40D5-4B23-8DF0-9BD0A0C12F2C}" type="slidenum">
              <a:rPr lang="en-US" smtClean="0"/>
              <a:t>20</a:t>
            </a:fld>
            <a:endParaRPr lang="en-US"/>
          </a:p>
        </p:txBody>
      </p:sp>
      <p:pic>
        <p:nvPicPr>
          <p:cNvPr id="8" name="Afbeelding 7">
            <a:extLst>
              <a:ext uri="{FF2B5EF4-FFF2-40B4-BE49-F238E27FC236}">
                <a16:creationId xmlns:a16="http://schemas.microsoft.com/office/drawing/2014/main" id="{FEFC9A26-E858-B4DB-F786-68ED6562D9E6}"/>
              </a:ext>
            </a:extLst>
          </p:cNvPr>
          <p:cNvPicPr>
            <a:picLocks noChangeAspect="1"/>
          </p:cNvPicPr>
          <p:nvPr/>
        </p:nvPicPr>
        <p:blipFill>
          <a:blip r:embed="rId2"/>
          <a:stretch>
            <a:fillRect/>
          </a:stretch>
        </p:blipFill>
        <p:spPr>
          <a:xfrm>
            <a:off x="2116" y="0"/>
            <a:ext cx="11514667" cy="7342956"/>
          </a:xfrm>
          <a:prstGeom prst="rect">
            <a:avLst/>
          </a:prstGeom>
        </p:spPr>
      </p:pic>
    </p:spTree>
    <p:extLst>
      <p:ext uri="{BB962C8B-B14F-4D97-AF65-F5344CB8AC3E}">
        <p14:creationId xmlns:p14="http://schemas.microsoft.com/office/powerpoint/2010/main" val="345787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19CFA-8B6F-42BF-9B3E-C4D4486AC140}"/>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CCB3AFAF-BF80-41E8-8D5A-344BF204172A}"/>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884FC074-20A9-496F-8F70-A9DB6DC8A487}"/>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AA3319C7-B9B7-4644-B01F-A090B3F972CD}"/>
              </a:ext>
            </a:extLst>
          </p:cNvPr>
          <p:cNvSpPr>
            <a:spLocks noGrp="1"/>
          </p:cNvSpPr>
          <p:nvPr>
            <p:ph type="sldNum" sz="quarter" idx="12"/>
          </p:nvPr>
        </p:nvSpPr>
        <p:spPr/>
        <p:txBody>
          <a:bodyPr/>
          <a:lstStyle/>
          <a:p>
            <a:fld id="{80F073CC-40D5-4B23-8DF0-9BD0A0C12F2C}" type="slidenum">
              <a:rPr lang="en-US" smtClean="0"/>
              <a:t>21</a:t>
            </a:fld>
            <a:endParaRPr lang="en-US"/>
          </a:p>
        </p:txBody>
      </p:sp>
      <p:pic>
        <p:nvPicPr>
          <p:cNvPr id="7" name="Afbeelding 6">
            <a:extLst>
              <a:ext uri="{FF2B5EF4-FFF2-40B4-BE49-F238E27FC236}">
                <a16:creationId xmlns:a16="http://schemas.microsoft.com/office/drawing/2014/main" id="{2B079AFE-EAC5-6A9F-7690-2DF8C2893452}"/>
              </a:ext>
            </a:extLst>
          </p:cNvPr>
          <p:cNvPicPr>
            <a:picLocks noChangeAspect="1"/>
          </p:cNvPicPr>
          <p:nvPr/>
        </p:nvPicPr>
        <p:blipFill>
          <a:blip r:embed="rId3"/>
          <a:stretch>
            <a:fillRect/>
          </a:stretch>
        </p:blipFill>
        <p:spPr>
          <a:xfrm>
            <a:off x="2116" y="0"/>
            <a:ext cx="11514667" cy="7054924"/>
          </a:xfrm>
          <a:prstGeom prst="rect">
            <a:avLst/>
          </a:prstGeom>
        </p:spPr>
      </p:pic>
    </p:spTree>
    <p:extLst>
      <p:ext uri="{BB962C8B-B14F-4D97-AF65-F5344CB8AC3E}">
        <p14:creationId xmlns:p14="http://schemas.microsoft.com/office/powerpoint/2010/main" val="228282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03BAF-7B4F-4980-92A7-B16D12967809}"/>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46D2E56-E463-4543-AA46-84EC0076E150}"/>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AC46627C-7DE3-43D3-B4EE-0E94851648C5}"/>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C503322E-854C-4144-94A5-4AF74BE0A7DC}"/>
              </a:ext>
            </a:extLst>
          </p:cNvPr>
          <p:cNvSpPr>
            <a:spLocks noGrp="1"/>
          </p:cNvSpPr>
          <p:nvPr>
            <p:ph type="sldNum" sz="quarter" idx="12"/>
          </p:nvPr>
        </p:nvSpPr>
        <p:spPr/>
        <p:txBody>
          <a:bodyPr/>
          <a:lstStyle/>
          <a:p>
            <a:fld id="{80F073CC-40D5-4B23-8DF0-9BD0A0C12F2C}" type="slidenum">
              <a:rPr lang="en-US" smtClean="0"/>
              <a:t>22</a:t>
            </a:fld>
            <a:endParaRPr lang="en-US"/>
          </a:p>
        </p:txBody>
      </p:sp>
      <p:pic>
        <p:nvPicPr>
          <p:cNvPr id="8" name="Afbeelding 7">
            <a:extLst>
              <a:ext uri="{FF2B5EF4-FFF2-40B4-BE49-F238E27FC236}">
                <a16:creationId xmlns:a16="http://schemas.microsoft.com/office/drawing/2014/main" id="{AC7A4CA0-5DD9-9106-D188-F1847011C48B}"/>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205475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39A1-BC14-4A91-899F-465618F7BABD}"/>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71DC318-7C9C-4027-9ED5-20053B71E42D}"/>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D087868D-688F-44C3-B7E8-40B1F723BC9A}"/>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CF857EBA-E6AC-4269-A6C1-10865ADAB208}"/>
              </a:ext>
            </a:extLst>
          </p:cNvPr>
          <p:cNvSpPr>
            <a:spLocks noGrp="1"/>
          </p:cNvSpPr>
          <p:nvPr>
            <p:ph type="sldNum" sz="quarter" idx="12"/>
          </p:nvPr>
        </p:nvSpPr>
        <p:spPr/>
        <p:txBody>
          <a:bodyPr/>
          <a:lstStyle/>
          <a:p>
            <a:fld id="{80F073CC-40D5-4B23-8DF0-9BD0A0C12F2C}" type="slidenum">
              <a:rPr lang="en-US" smtClean="0"/>
              <a:t>23</a:t>
            </a:fld>
            <a:endParaRPr lang="en-US"/>
          </a:p>
        </p:txBody>
      </p:sp>
      <p:pic>
        <p:nvPicPr>
          <p:cNvPr id="8" name="Afbeelding 7">
            <a:extLst>
              <a:ext uri="{FF2B5EF4-FFF2-40B4-BE49-F238E27FC236}">
                <a16:creationId xmlns:a16="http://schemas.microsoft.com/office/drawing/2014/main" id="{D6CDF9B1-E63F-953D-F140-5BD5CB47EC99}"/>
              </a:ext>
            </a:extLst>
          </p:cNvPr>
          <p:cNvPicPr>
            <a:picLocks noChangeAspect="1"/>
          </p:cNvPicPr>
          <p:nvPr/>
        </p:nvPicPr>
        <p:blipFill>
          <a:blip r:embed="rId2"/>
          <a:stretch>
            <a:fillRect/>
          </a:stretch>
        </p:blipFill>
        <p:spPr>
          <a:xfrm>
            <a:off x="2116" y="0"/>
            <a:ext cx="11514667" cy="7342956"/>
          </a:xfrm>
          <a:prstGeom prst="rect">
            <a:avLst/>
          </a:prstGeom>
        </p:spPr>
      </p:pic>
    </p:spTree>
    <p:extLst>
      <p:ext uri="{BB962C8B-B14F-4D97-AF65-F5344CB8AC3E}">
        <p14:creationId xmlns:p14="http://schemas.microsoft.com/office/powerpoint/2010/main" val="20415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8013A-DF00-4806-88FC-ECD7C00DD85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23D9060-7841-4768-9003-CF57DE15F865}"/>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8A4F896D-AA3C-4698-BEF3-11A0826EAB12}"/>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A8DF96B6-8DFB-4570-A1BF-14D795A70DFE}"/>
              </a:ext>
            </a:extLst>
          </p:cNvPr>
          <p:cNvSpPr>
            <a:spLocks noGrp="1"/>
          </p:cNvSpPr>
          <p:nvPr>
            <p:ph type="sldNum" sz="quarter" idx="12"/>
          </p:nvPr>
        </p:nvSpPr>
        <p:spPr/>
        <p:txBody>
          <a:bodyPr/>
          <a:lstStyle/>
          <a:p>
            <a:fld id="{80F073CC-40D5-4B23-8DF0-9BD0A0C12F2C}" type="slidenum">
              <a:rPr lang="en-US" smtClean="0"/>
              <a:t>24</a:t>
            </a:fld>
            <a:endParaRPr lang="en-US"/>
          </a:p>
        </p:txBody>
      </p:sp>
      <p:pic>
        <p:nvPicPr>
          <p:cNvPr id="8" name="Afbeelding 7">
            <a:extLst>
              <a:ext uri="{FF2B5EF4-FFF2-40B4-BE49-F238E27FC236}">
                <a16:creationId xmlns:a16="http://schemas.microsoft.com/office/drawing/2014/main" id="{06E6B20A-AD3D-1CCE-6DC2-1351E5B98FCB}"/>
              </a:ext>
            </a:extLst>
          </p:cNvPr>
          <p:cNvPicPr>
            <a:picLocks noChangeAspect="1"/>
          </p:cNvPicPr>
          <p:nvPr/>
        </p:nvPicPr>
        <p:blipFill>
          <a:blip r:embed="rId2"/>
          <a:stretch>
            <a:fillRect/>
          </a:stretch>
        </p:blipFill>
        <p:spPr>
          <a:xfrm>
            <a:off x="2116" y="0"/>
            <a:ext cx="11514667" cy="7126932"/>
          </a:xfrm>
          <a:prstGeom prst="rect">
            <a:avLst/>
          </a:prstGeom>
        </p:spPr>
      </p:pic>
    </p:spTree>
    <p:extLst>
      <p:ext uri="{BB962C8B-B14F-4D97-AF65-F5344CB8AC3E}">
        <p14:creationId xmlns:p14="http://schemas.microsoft.com/office/powerpoint/2010/main" val="95289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11C63-AC12-4494-8E5B-B5B31EFEBC31}"/>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D868579-D4E7-45ED-BC03-60D51798A06F}"/>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D26C1D24-2AA8-44F4-9D1C-21B70F20D6E5}"/>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BAF143B5-3EC8-42C3-9AD5-FD431E937F5A}"/>
              </a:ext>
            </a:extLst>
          </p:cNvPr>
          <p:cNvSpPr>
            <a:spLocks noGrp="1"/>
          </p:cNvSpPr>
          <p:nvPr>
            <p:ph type="sldNum" sz="quarter" idx="12"/>
          </p:nvPr>
        </p:nvSpPr>
        <p:spPr/>
        <p:txBody>
          <a:bodyPr/>
          <a:lstStyle/>
          <a:p>
            <a:fld id="{80F073CC-40D5-4B23-8DF0-9BD0A0C12F2C}" type="slidenum">
              <a:rPr lang="en-US" smtClean="0"/>
              <a:t>25</a:t>
            </a:fld>
            <a:endParaRPr lang="en-US"/>
          </a:p>
        </p:txBody>
      </p:sp>
      <p:pic>
        <p:nvPicPr>
          <p:cNvPr id="7" name="Afbeelding 6">
            <a:extLst>
              <a:ext uri="{FF2B5EF4-FFF2-40B4-BE49-F238E27FC236}">
                <a16:creationId xmlns:a16="http://schemas.microsoft.com/office/drawing/2014/main" id="{B4A4AC72-58B3-6AD2-82E1-8CF43CCEBBCD}"/>
              </a:ext>
            </a:extLst>
          </p:cNvPr>
          <p:cNvPicPr>
            <a:picLocks noChangeAspect="1"/>
          </p:cNvPicPr>
          <p:nvPr/>
        </p:nvPicPr>
        <p:blipFill>
          <a:blip r:embed="rId2"/>
          <a:stretch>
            <a:fillRect/>
          </a:stretch>
        </p:blipFill>
        <p:spPr>
          <a:xfrm>
            <a:off x="2116" y="0"/>
            <a:ext cx="11514667" cy="7270948"/>
          </a:xfrm>
          <a:prstGeom prst="rect">
            <a:avLst/>
          </a:prstGeom>
        </p:spPr>
      </p:pic>
    </p:spTree>
    <p:extLst>
      <p:ext uri="{BB962C8B-B14F-4D97-AF65-F5344CB8AC3E}">
        <p14:creationId xmlns:p14="http://schemas.microsoft.com/office/powerpoint/2010/main" val="171535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BA52D-A451-4168-B2C2-3E99D338C51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C82B409-1B58-41B5-B8D4-CAFE66B5BA91}"/>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1D6BA36B-0D91-4C94-861D-7FFDD8EB07D0}"/>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37FE603A-AE93-4417-9999-7EDEDFAC884C}"/>
              </a:ext>
            </a:extLst>
          </p:cNvPr>
          <p:cNvSpPr>
            <a:spLocks noGrp="1"/>
          </p:cNvSpPr>
          <p:nvPr>
            <p:ph type="sldNum" sz="quarter" idx="12"/>
          </p:nvPr>
        </p:nvSpPr>
        <p:spPr/>
        <p:txBody>
          <a:bodyPr/>
          <a:lstStyle/>
          <a:p>
            <a:fld id="{80F073CC-40D5-4B23-8DF0-9BD0A0C12F2C}" type="slidenum">
              <a:rPr lang="en-US" smtClean="0"/>
              <a:t>26</a:t>
            </a:fld>
            <a:endParaRPr lang="en-US"/>
          </a:p>
        </p:txBody>
      </p:sp>
      <p:pic>
        <p:nvPicPr>
          <p:cNvPr id="7" name="Afbeelding 6">
            <a:extLst>
              <a:ext uri="{FF2B5EF4-FFF2-40B4-BE49-F238E27FC236}">
                <a16:creationId xmlns:a16="http://schemas.microsoft.com/office/drawing/2014/main" id="{B37E6B08-63B6-93D1-0460-632E70D2A5EF}"/>
              </a:ext>
            </a:extLst>
          </p:cNvPr>
          <p:cNvPicPr>
            <a:picLocks noChangeAspect="1"/>
          </p:cNvPicPr>
          <p:nvPr/>
        </p:nvPicPr>
        <p:blipFill>
          <a:blip r:embed="rId2"/>
          <a:stretch>
            <a:fillRect/>
          </a:stretch>
        </p:blipFill>
        <p:spPr>
          <a:xfrm>
            <a:off x="2116" y="0"/>
            <a:ext cx="11514667" cy="7270948"/>
          </a:xfrm>
          <a:prstGeom prst="rect">
            <a:avLst/>
          </a:prstGeom>
        </p:spPr>
      </p:pic>
    </p:spTree>
    <p:extLst>
      <p:ext uri="{BB962C8B-B14F-4D97-AF65-F5344CB8AC3E}">
        <p14:creationId xmlns:p14="http://schemas.microsoft.com/office/powerpoint/2010/main" val="16228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DB401-00C0-4B73-8563-F464B2189DD1}"/>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87A80A3-7737-40C2-9CC7-F0C68726987A}"/>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36B5488C-A940-449E-9F2C-31317A20791E}"/>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7A719BF2-4B7E-44A4-9B83-4178CE2F4B69}"/>
              </a:ext>
            </a:extLst>
          </p:cNvPr>
          <p:cNvSpPr>
            <a:spLocks noGrp="1"/>
          </p:cNvSpPr>
          <p:nvPr>
            <p:ph type="sldNum" sz="quarter" idx="12"/>
          </p:nvPr>
        </p:nvSpPr>
        <p:spPr/>
        <p:txBody>
          <a:bodyPr/>
          <a:lstStyle/>
          <a:p>
            <a:fld id="{80F073CC-40D5-4B23-8DF0-9BD0A0C12F2C}" type="slidenum">
              <a:rPr lang="en-US" smtClean="0"/>
              <a:t>27</a:t>
            </a:fld>
            <a:endParaRPr lang="en-US"/>
          </a:p>
        </p:txBody>
      </p:sp>
      <p:pic>
        <p:nvPicPr>
          <p:cNvPr id="7" name="Afbeelding 6">
            <a:extLst>
              <a:ext uri="{FF2B5EF4-FFF2-40B4-BE49-F238E27FC236}">
                <a16:creationId xmlns:a16="http://schemas.microsoft.com/office/drawing/2014/main" id="{71CC1F9A-7904-C030-0D1E-EF15B2013FFD}"/>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126656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ageCurlDouble"/>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A41E8-F1F2-49BE-938D-469390E217C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DB04B9DA-50F9-44F5-A3A6-54297568312C}"/>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1618F7D3-375E-4637-AD4D-622F67D3DCD0}"/>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A7A2B8F5-48BE-4A25-9823-B9338B0ADF6D}"/>
              </a:ext>
            </a:extLst>
          </p:cNvPr>
          <p:cNvSpPr>
            <a:spLocks noGrp="1"/>
          </p:cNvSpPr>
          <p:nvPr>
            <p:ph type="sldNum" sz="quarter" idx="12"/>
          </p:nvPr>
        </p:nvSpPr>
        <p:spPr/>
        <p:txBody>
          <a:bodyPr/>
          <a:lstStyle/>
          <a:p>
            <a:fld id="{80F073CC-40D5-4B23-8DF0-9BD0A0C12F2C}" type="slidenum">
              <a:rPr lang="en-US" smtClean="0"/>
              <a:t>28</a:t>
            </a:fld>
            <a:endParaRPr lang="en-US"/>
          </a:p>
        </p:txBody>
      </p:sp>
      <p:pic>
        <p:nvPicPr>
          <p:cNvPr id="7" name="Afbeelding 6">
            <a:extLst>
              <a:ext uri="{FF2B5EF4-FFF2-40B4-BE49-F238E27FC236}">
                <a16:creationId xmlns:a16="http://schemas.microsoft.com/office/drawing/2014/main" id="{9E838AA1-546A-EF88-99F3-4CA1D141EB1C}"/>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249137311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1367C-E6D0-2F40-0BD8-10328A5C3AC0}"/>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D686C67D-58DA-A2BD-7C3D-B8052A5020B6}"/>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p:txBody>
          <a:bodyPr/>
          <a:lstStyle/>
          <a:p>
            <a:fld id="{80F073CC-40D5-4B23-8DF0-9BD0A0C12F2C}" type="slidenum">
              <a:rPr lang="en-US" smtClean="0"/>
              <a:t>29</a:t>
            </a:fld>
            <a:endParaRPr lang="en-US"/>
          </a:p>
        </p:txBody>
      </p:sp>
      <p:pic>
        <p:nvPicPr>
          <p:cNvPr id="8" name="Afbeelding 7">
            <a:extLst>
              <a:ext uri="{FF2B5EF4-FFF2-40B4-BE49-F238E27FC236}">
                <a16:creationId xmlns:a16="http://schemas.microsoft.com/office/drawing/2014/main" id="{BDF4867F-4A7A-CC5B-1E08-96094B72C831}"/>
              </a:ext>
            </a:extLst>
          </p:cNvPr>
          <p:cNvPicPr>
            <a:picLocks noChangeAspect="1"/>
          </p:cNvPicPr>
          <p:nvPr/>
        </p:nvPicPr>
        <p:blipFill>
          <a:blip r:embed="rId2"/>
          <a:stretch>
            <a:fillRect/>
          </a:stretch>
        </p:blipFill>
        <p:spPr>
          <a:xfrm>
            <a:off x="2116" y="0"/>
            <a:ext cx="11514667" cy="7270948"/>
          </a:xfrm>
          <a:prstGeom prst="rect">
            <a:avLst/>
          </a:prstGeom>
        </p:spPr>
      </p:pic>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4D2623-9AB9-455E-97F9-B0A47E7313A7}"/>
              </a:ext>
            </a:extLst>
          </p:cNvPr>
          <p:cNvSpPr>
            <a:spLocks noGrp="1"/>
          </p:cNvSpPr>
          <p:nvPr>
            <p:ph type="title"/>
          </p:nvPr>
        </p:nvSpPr>
        <p:spPr>
          <a:xfrm>
            <a:off x="502866" y="0"/>
            <a:ext cx="9676888" cy="1609589"/>
          </a:xfrm>
        </p:spPr>
        <p:txBody>
          <a:bodyPr>
            <a:normAutofit/>
          </a:bodyPr>
          <a:lstStyle/>
          <a:p>
            <a:r>
              <a:rPr lang="nl-BE" b="1" dirty="0">
                <a:solidFill>
                  <a:srgbClr val="FF0000"/>
                </a:solidFill>
                <a:effectLst>
                  <a:outerShdw blurRad="38100" dist="38100" dir="2700000" algn="tl">
                    <a:srgbClr val="000000">
                      <a:alpha val="43137"/>
                    </a:srgbClr>
                  </a:outerShdw>
                </a:effectLst>
              </a:rPr>
              <a:t>Oei ,gaat de daling van de aandelen nog verder gaan of is er beterschap op komst?</a:t>
            </a:r>
          </a:p>
        </p:txBody>
      </p:sp>
      <p:sp>
        <p:nvSpPr>
          <p:cNvPr id="7" name="Tijdelijke aanduiding voor inhoud 6">
            <a:extLst>
              <a:ext uri="{FF2B5EF4-FFF2-40B4-BE49-F238E27FC236}">
                <a16:creationId xmlns:a16="http://schemas.microsoft.com/office/drawing/2014/main" id="{F3C0DBEA-F1AA-45F5-955E-09F9B0839BBF}"/>
              </a:ext>
            </a:extLst>
          </p:cNvPr>
          <p:cNvSpPr>
            <a:spLocks noGrp="1"/>
          </p:cNvSpPr>
          <p:nvPr>
            <p:ph idx="1"/>
          </p:nvPr>
        </p:nvSpPr>
        <p:spPr>
          <a:xfrm>
            <a:off x="358850" y="1582316"/>
            <a:ext cx="10369152" cy="4248472"/>
          </a:xfrm>
        </p:spPr>
        <p:txBody>
          <a:bodyPr>
            <a:normAutofit lnSpcReduction="10000"/>
          </a:bodyPr>
          <a:lstStyle/>
          <a:p>
            <a:r>
              <a:rPr lang="nl-BE" dirty="0">
                <a:highlight>
                  <a:srgbClr val="FFFF00"/>
                </a:highlight>
              </a:rPr>
              <a:t>Eerlijkheid duurt het langst</a:t>
            </a:r>
          </a:p>
          <a:p>
            <a:r>
              <a:rPr lang="nl-BE" dirty="0"/>
              <a:t>Als er inflatie is en men bestrijdt dit door hoge rentevoeten dan heeft de aandelenmarkt een concurrent in de beleggingswereld van de  belegger( dan verdwijnt THERE IS NO ALERNATE=TINA effect)</a:t>
            </a:r>
          </a:p>
          <a:p>
            <a:r>
              <a:rPr lang="nl-BE" dirty="0"/>
              <a:t>Waar er vroeger alleen de aandelenbeurzen geld op brachten gezien spaarboekje of kasbon negatieve intresten opbrachten is een rentestijging een einde voor de monopolie van beleggersopbrengsten uit de aandelenbeurzen</a:t>
            </a:r>
          </a:p>
          <a:p>
            <a:r>
              <a:rPr lang="nl-BE" dirty="0"/>
              <a:t>Spaarboekjes en obligaties zullen terug positieve rente opbrengen en hebben veel minder </a:t>
            </a:r>
            <a:r>
              <a:rPr lang="nl-BE" dirty="0" err="1"/>
              <a:t>risicos</a:t>
            </a:r>
            <a:r>
              <a:rPr lang="nl-BE" dirty="0"/>
              <a:t> dan aandelen=dus een pak beleggers gaat zijn geld weghalen van de aandelenbeurzen en overboeken naar spaarboekjes en </a:t>
            </a:r>
            <a:r>
              <a:rPr lang="nl-BE" dirty="0" err="1"/>
              <a:t>kasbons</a:t>
            </a:r>
            <a:r>
              <a:rPr lang="nl-BE" dirty="0"/>
              <a:t> of obligaties waar de klant zich veiliger voelt.</a:t>
            </a:r>
          </a:p>
          <a:p>
            <a:r>
              <a:rPr lang="nl-BE" dirty="0"/>
              <a:t>Deze beweging zal miljarden </a:t>
            </a:r>
            <a:r>
              <a:rPr lang="nl-BE" dirty="0" err="1"/>
              <a:t>euros</a:t>
            </a:r>
            <a:r>
              <a:rPr lang="nl-BE" dirty="0"/>
              <a:t> en dollars uit de beurs halen zodat de vraag vermindert en dus de koersen van aandelen </a:t>
            </a:r>
            <a:r>
              <a:rPr lang="nl-BE" dirty="0" err="1"/>
              <a:t>dalen,,,en</a:t>
            </a:r>
            <a:r>
              <a:rPr lang="nl-BE" dirty="0"/>
              <a:t> hoe hoger de rente hoe meer mensen hun geld zullen verplaatsen van aandelenbeurzen naar obligaties dus ja de beurzen gaan verder dalen ,,zolang de rente stijgt die het gevolg is van koopkrachtvermindering en </a:t>
            </a:r>
            <a:r>
              <a:rPr lang="nl-BE" dirty="0" err="1"/>
              <a:t>inflatie,,,die</a:t>
            </a:r>
            <a:r>
              <a:rPr lang="nl-BE" dirty="0"/>
              <a:t> gevolg zijn van slecht beleid door regeringen en </a:t>
            </a:r>
            <a:r>
              <a:rPr lang="nl-BE" dirty="0" err="1"/>
              <a:t>oorlogen;opstanden</a:t>
            </a:r>
            <a:r>
              <a:rPr lang="nl-BE" dirty="0"/>
              <a:t> </a:t>
            </a:r>
            <a:r>
              <a:rPr lang="nl-BE" dirty="0" err="1"/>
              <a:t>enz</a:t>
            </a:r>
            <a:r>
              <a:rPr lang="nl-BE" dirty="0"/>
              <a:t> </a:t>
            </a:r>
          </a:p>
        </p:txBody>
      </p:sp>
      <p:sp>
        <p:nvSpPr>
          <p:cNvPr id="4" name="Tijdelijke aanduiding voor datum 3">
            <a:extLst>
              <a:ext uri="{FF2B5EF4-FFF2-40B4-BE49-F238E27FC236}">
                <a16:creationId xmlns:a16="http://schemas.microsoft.com/office/drawing/2014/main" id="{33997CC3-2793-4F90-BC47-A91E474CF44E}"/>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1200">
                <a:solidFill>
                  <a:srgbClr val="FFFFFF"/>
                </a:solidFill>
              </a:rPr>
              <a:pPr defTabSz="914400">
                <a:spcAft>
                  <a:spcPts val="600"/>
                </a:spcAft>
              </a:pPr>
              <a:t>5/27/2022</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3408237-8D82-447E-A191-35620F23F6B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a:solidFill>
                  <a:srgbClr val="FFFFFF"/>
                </a:solidFill>
              </a:rPr>
              <a:pPr defTabSz="914400">
                <a:spcAft>
                  <a:spcPts val="600"/>
                </a:spcAft>
              </a:pPr>
              <a:t>3</a:t>
            </a:fld>
            <a:endParaRPr lang="en-US" sz="1200">
              <a:solidFill>
                <a:srgbClr val="FFFFFF"/>
              </a:solidFill>
            </a:endParaRPr>
          </a:p>
        </p:txBody>
      </p:sp>
    </p:spTree>
    <p:extLst>
      <p:ext uri="{BB962C8B-B14F-4D97-AF65-F5344CB8AC3E}">
        <p14:creationId xmlns:p14="http://schemas.microsoft.com/office/powerpoint/2010/main" val="3072966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B83F5-C4BF-C8DD-F2AD-6D277F72AB98}"/>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75244319-EDA8-5AC8-8656-65D3069EE7A6}"/>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F16F1ED3-A5B8-6319-905C-A835BED6F5D6}"/>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3069EA9B-58A3-6B15-1005-3F89E42F497B}"/>
              </a:ext>
            </a:extLst>
          </p:cNvPr>
          <p:cNvSpPr>
            <a:spLocks noGrp="1"/>
          </p:cNvSpPr>
          <p:nvPr>
            <p:ph type="sldNum" sz="quarter" idx="12"/>
          </p:nvPr>
        </p:nvSpPr>
        <p:spPr/>
        <p:txBody>
          <a:bodyPr/>
          <a:lstStyle/>
          <a:p>
            <a:fld id="{80F073CC-40D5-4B23-8DF0-9BD0A0C12F2C}" type="slidenum">
              <a:rPr lang="en-US" smtClean="0"/>
              <a:t>30</a:t>
            </a:fld>
            <a:endParaRPr lang="en-US"/>
          </a:p>
        </p:txBody>
      </p:sp>
      <p:pic>
        <p:nvPicPr>
          <p:cNvPr id="8" name="Afbeelding 7">
            <a:extLst>
              <a:ext uri="{FF2B5EF4-FFF2-40B4-BE49-F238E27FC236}">
                <a16:creationId xmlns:a16="http://schemas.microsoft.com/office/drawing/2014/main" id="{CDC25F0E-D734-25A5-A1A5-A80C5F60185B}"/>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277286043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F17EE-3B18-666B-1BA6-6B4CFD3675BE}"/>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F09757C-CDB4-E709-57C7-493B50A87E41}"/>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2DC9F80F-4279-6AFB-3DA0-B7E66012B032}"/>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B947221E-FB11-3FEC-D0F7-4FB05AD7B33B}"/>
              </a:ext>
            </a:extLst>
          </p:cNvPr>
          <p:cNvSpPr>
            <a:spLocks noGrp="1"/>
          </p:cNvSpPr>
          <p:nvPr>
            <p:ph type="sldNum" sz="quarter" idx="12"/>
          </p:nvPr>
        </p:nvSpPr>
        <p:spPr/>
        <p:txBody>
          <a:bodyPr/>
          <a:lstStyle/>
          <a:p>
            <a:fld id="{80F073CC-40D5-4B23-8DF0-9BD0A0C12F2C}" type="slidenum">
              <a:rPr lang="en-US" smtClean="0"/>
              <a:t>31</a:t>
            </a:fld>
            <a:endParaRPr lang="en-US"/>
          </a:p>
        </p:txBody>
      </p:sp>
      <p:pic>
        <p:nvPicPr>
          <p:cNvPr id="8" name="Afbeelding 7">
            <a:extLst>
              <a:ext uri="{FF2B5EF4-FFF2-40B4-BE49-F238E27FC236}">
                <a16:creationId xmlns:a16="http://schemas.microsoft.com/office/drawing/2014/main" id="{DC15C5CA-A355-A576-A809-1B3606B94E39}"/>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406106457"/>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1420-925A-BA58-D535-960AB60AF8EE}"/>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86EBA32-24A6-1E5E-D3E4-5ADC1C5205A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C8E0050B-39C3-0875-AFD2-5435B9662625}"/>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6A866379-C128-863A-FAF2-54290FF86016}"/>
              </a:ext>
            </a:extLst>
          </p:cNvPr>
          <p:cNvSpPr>
            <a:spLocks noGrp="1"/>
          </p:cNvSpPr>
          <p:nvPr>
            <p:ph type="sldNum" sz="quarter" idx="12"/>
          </p:nvPr>
        </p:nvSpPr>
        <p:spPr/>
        <p:txBody>
          <a:bodyPr/>
          <a:lstStyle/>
          <a:p>
            <a:fld id="{80F073CC-40D5-4B23-8DF0-9BD0A0C12F2C}" type="slidenum">
              <a:rPr lang="en-US" smtClean="0"/>
              <a:t>32</a:t>
            </a:fld>
            <a:endParaRPr lang="en-US"/>
          </a:p>
        </p:txBody>
      </p:sp>
      <p:pic>
        <p:nvPicPr>
          <p:cNvPr id="8" name="Afbeelding 7">
            <a:extLst>
              <a:ext uri="{FF2B5EF4-FFF2-40B4-BE49-F238E27FC236}">
                <a16:creationId xmlns:a16="http://schemas.microsoft.com/office/drawing/2014/main" id="{B6A9EC4E-CF5E-BC04-8B8D-9CF65AE351A3}"/>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398782430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E2BED-894D-E580-E366-1F1EA0822038}"/>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D7F870EA-9994-8A54-E340-9133832824EB}"/>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F50CDBFB-DB3D-903E-E8AB-B6444A3E5F73}"/>
              </a:ext>
            </a:extLst>
          </p:cNvPr>
          <p:cNvSpPr>
            <a:spLocks noGrp="1"/>
          </p:cNvSpPr>
          <p:nvPr>
            <p:ph type="dt" sz="half" idx="10"/>
          </p:nvPr>
        </p:nvSpPr>
        <p:spPr/>
        <p:txBody>
          <a:bodyPr/>
          <a:lstStyle/>
          <a:p>
            <a:fld id="{79EC0A4B-AE81-4AD7-86EA-9F753B2B1EB0}" type="datetime1">
              <a:rPr lang="en-US" smtClean="0"/>
              <a:t>5/27/2022</a:t>
            </a:fld>
            <a:endParaRPr lang="en-US"/>
          </a:p>
        </p:txBody>
      </p:sp>
      <p:sp>
        <p:nvSpPr>
          <p:cNvPr id="5" name="Tijdelijke aanduiding voor dianummer 4">
            <a:extLst>
              <a:ext uri="{FF2B5EF4-FFF2-40B4-BE49-F238E27FC236}">
                <a16:creationId xmlns:a16="http://schemas.microsoft.com/office/drawing/2014/main" id="{2790F0B9-5F58-2CC6-9F70-04140C6F8805}"/>
              </a:ext>
            </a:extLst>
          </p:cNvPr>
          <p:cNvSpPr>
            <a:spLocks noGrp="1"/>
          </p:cNvSpPr>
          <p:nvPr>
            <p:ph type="sldNum" sz="quarter" idx="12"/>
          </p:nvPr>
        </p:nvSpPr>
        <p:spPr/>
        <p:txBody>
          <a:bodyPr/>
          <a:lstStyle/>
          <a:p>
            <a:fld id="{80F073CC-40D5-4B23-8DF0-9BD0A0C12F2C}" type="slidenum">
              <a:rPr lang="en-US" smtClean="0"/>
              <a:t>33</a:t>
            </a:fld>
            <a:endParaRPr lang="en-US"/>
          </a:p>
        </p:txBody>
      </p:sp>
      <p:pic>
        <p:nvPicPr>
          <p:cNvPr id="7" name="Afbeelding 6">
            <a:extLst>
              <a:ext uri="{FF2B5EF4-FFF2-40B4-BE49-F238E27FC236}">
                <a16:creationId xmlns:a16="http://schemas.microsoft.com/office/drawing/2014/main" id="{72C32499-D7E5-7C64-FD6B-CB07DEB2FA4D}"/>
              </a:ext>
            </a:extLst>
          </p:cNvPr>
          <p:cNvPicPr>
            <a:picLocks noChangeAspect="1"/>
          </p:cNvPicPr>
          <p:nvPr/>
        </p:nvPicPr>
        <p:blipFill>
          <a:blip r:embed="rId2"/>
          <a:stretch>
            <a:fillRect/>
          </a:stretch>
        </p:blipFill>
        <p:spPr>
          <a:xfrm>
            <a:off x="2116" y="0"/>
            <a:ext cx="11514667" cy="7702996"/>
          </a:xfrm>
          <a:prstGeom prst="rect">
            <a:avLst/>
          </a:prstGeom>
        </p:spPr>
      </p:pic>
    </p:spTree>
    <p:extLst>
      <p:ext uri="{BB962C8B-B14F-4D97-AF65-F5344CB8AC3E}">
        <p14:creationId xmlns:p14="http://schemas.microsoft.com/office/powerpoint/2010/main" val="214027801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5/27/2022</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a:solidFill>
                  <a:srgbClr val="FFFFFF"/>
                </a:solidFill>
              </a:rPr>
              <a:pPr>
                <a:spcAft>
                  <a:spcPts val="600"/>
                </a:spcAft>
              </a:pPr>
              <a:t>34</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9" name="Afbeelding 8">
            <a:extLst>
              <a:ext uri="{FF2B5EF4-FFF2-40B4-BE49-F238E27FC236}">
                <a16:creationId xmlns:a16="http://schemas.microsoft.com/office/drawing/2014/main" id="{25FB46E8-B130-4456-8902-FEEF9E3EEF15}"/>
              </a:ext>
            </a:extLst>
          </p:cNvPr>
          <p:cNvPicPr>
            <a:picLocks noChangeAspect="1"/>
          </p:cNvPicPr>
          <p:nvPr/>
        </p:nvPicPr>
        <p:blipFill>
          <a:blip r:embed="rId2"/>
          <a:stretch>
            <a:fillRect/>
          </a:stretch>
        </p:blipFill>
        <p:spPr>
          <a:xfrm>
            <a:off x="39687" y="47625"/>
            <a:ext cx="11439525" cy="6381750"/>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93093C7E-059D-4033-8657-4C9CDB93EF43}"/>
              </a:ext>
            </a:extLst>
          </p:cNvPr>
          <p:cNvPicPr>
            <a:picLocks noGrp="1" noChangeAspect="1"/>
          </p:cNvPicPr>
          <p:nvPr>
            <p:ph idx="1"/>
          </p:nvPr>
        </p:nvPicPr>
        <p:blipFill>
          <a:blip r:embed="rId2"/>
          <a:stretch>
            <a:fillRect/>
          </a:stretch>
        </p:blipFill>
        <p:spPr>
          <a:xfrm>
            <a:off x="3090986" y="1743075"/>
            <a:ext cx="5394078" cy="3800475"/>
          </a:xfrm>
          <a:prstGeom prst="rect">
            <a:avLst/>
          </a:prstGeom>
        </p:spPr>
      </p:pic>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8419971" y="6036735"/>
            <a:ext cx="1633457" cy="285936"/>
          </a:xfrm>
        </p:spPr>
        <p:txBody>
          <a:bodyPr vert="horz" lIns="91440" tIns="45720" rIns="91440" bIns="45720" rtlCol="0" anchor="ctr">
            <a:normAutofit/>
          </a:bodyPr>
          <a:lstStyle/>
          <a:p>
            <a:pPr>
              <a:spcAft>
                <a:spcPts val="600"/>
              </a:spcAft>
            </a:pPr>
            <a:fld id="{47309314-E4B1-4CA1-9313-ED56281F2FEC}" type="datetime1">
              <a:rPr lang="en-US" sz="1000"/>
              <a:pPr>
                <a:spcAft>
                  <a:spcPts val="600"/>
                </a:spcAft>
              </a:pPr>
              <a:t>5/27/2022</a:t>
            </a:fld>
            <a:endParaRPr lang="en-US" sz="1000"/>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0390202" y="6000984"/>
            <a:ext cx="791924" cy="323617"/>
          </a:xfrm>
        </p:spPr>
        <p:txBody>
          <a:bodyPr vert="horz" lIns="91440" tIns="45720" rIns="91440" bIns="45720" rtlCol="0" anchor="b">
            <a:normAutofit/>
          </a:bodyPr>
          <a:lstStyle/>
          <a:p>
            <a:pPr algn="r">
              <a:spcAft>
                <a:spcPts val="600"/>
              </a:spcAft>
            </a:pPr>
            <a:fld id="{B6F15528-21DE-4FAA-801E-634DDDAF4B2B}" type="slidenum">
              <a:rPr lang="en-US" sz="900">
                <a:solidFill>
                  <a:schemeClr val="accent1"/>
                </a:solidFill>
              </a:rPr>
              <a:pPr algn="r">
                <a:spcAft>
                  <a:spcPts val="600"/>
                </a:spcAft>
              </a:pPr>
              <a:t>35</a:t>
            </a:fld>
            <a:endParaRPr lang="en-US" sz="900">
              <a:solidFill>
                <a:schemeClr val="accent1"/>
              </a:solidFill>
            </a:endParaRPr>
          </a:p>
        </p:txBody>
      </p:sp>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320ADD62-29A4-4CB7-A2A4-2ED68AED2762}"/>
              </a:ext>
            </a:extLst>
          </p:cNvPr>
          <p:cNvPicPr>
            <a:picLocks noGrp="1" noChangeAspect="1"/>
          </p:cNvPicPr>
          <p:nvPr>
            <p:ph idx="1"/>
          </p:nvPr>
        </p:nvPicPr>
        <p:blipFill rotWithShape="1">
          <a:blip r:embed="rId2"/>
          <a:stretch/>
        </p:blipFill>
        <p:spPr>
          <a:xfrm>
            <a:off x="1404942" y="1743075"/>
            <a:ext cx="8766166" cy="3800475"/>
          </a:xfrm>
          <a:prstGeom prst="rect">
            <a:avLst/>
          </a:prstGeom>
        </p:spPr>
      </p:pic>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p:txBody>
          <a:bodyPr vert="horz" lIns="91440" tIns="45720" rIns="91440" bIns="45720" rtlCol="0" anchor="ctr">
            <a:normAutofit/>
          </a:bodyPr>
          <a:lstStyle/>
          <a:p>
            <a:pPr>
              <a:spcAft>
                <a:spcPts val="600"/>
              </a:spcAft>
            </a:pPr>
            <a:fld id="{47309314-E4B1-4CA1-9313-ED56281F2FEC}" type="datetime1">
              <a:rPr lang="en-US" sz="1000">
                <a:solidFill>
                  <a:srgbClr val="FFFFFF"/>
                </a:solidFill>
              </a:rPr>
              <a:pPr>
                <a:spcAft>
                  <a:spcPts val="600"/>
                </a:spcAft>
              </a:pPr>
              <a:t>5/27/2022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p:txBody>
          <a:bodyPr vert="horz" lIns="91440" tIns="45720" rIns="91440" bIns="45720" rtlCol="0" anchor="b">
            <a:normAutofit fontScale="70000" lnSpcReduction="20000"/>
          </a:bodyPr>
          <a:lstStyle/>
          <a:p>
            <a:pPr>
              <a:spcAft>
                <a:spcPts val="600"/>
              </a:spcAft>
            </a:pPr>
            <a:fld id="{B6F15528-21DE-4FAA-801E-634DDDAF4B2B}" type="slidenum">
              <a:rPr lang="en-US" sz="2800">
                <a:solidFill>
                  <a:srgbClr val="FFFFFF"/>
                </a:solidFill>
              </a:rPr>
              <a:pPr>
                <a:spcAft>
                  <a:spcPts val="600"/>
                </a:spcAft>
              </a:pPr>
              <a:t>36</a:t>
            </a:fld>
            <a:endParaRPr lang="en-US" sz="2800">
              <a:solidFill>
                <a:srgbClr val="FFFFFF"/>
              </a:solidFill>
            </a:endParaRPr>
          </a:p>
        </p:txBody>
      </p:sp>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EAC01-5076-4716-B0D9-35C0409800E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E05448DA-4B0D-4341-8B89-3CAB9E42B045}"/>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a:lstStyle/>
          <a:p>
            <a:fld id="{19127723-9AB6-4880-AA78-6BD21EBC34E1}" type="datetime1">
              <a:rPr lang="en-US" smtClean="0"/>
              <a:t>5/27/2022</a:t>
            </a:fld>
            <a:endParaRPr lang="en-US"/>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a:lstStyle/>
          <a:p>
            <a:fld id="{B6F15528-21DE-4FAA-801E-634DDDAF4B2B}" type="slidenum">
              <a:rPr lang="nl-BE" smtClean="0"/>
              <a:t>4</a:t>
            </a:fld>
            <a:endParaRPr lang="nl-BE"/>
          </a:p>
        </p:txBody>
      </p:sp>
      <p:pic>
        <p:nvPicPr>
          <p:cNvPr id="7" name="Afbeelding 6">
            <a:extLst>
              <a:ext uri="{FF2B5EF4-FFF2-40B4-BE49-F238E27FC236}">
                <a16:creationId xmlns:a16="http://schemas.microsoft.com/office/drawing/2014/main" id="{9338EBF9-E203-4D3E-A79B-8D1C52BAFDEF}"/>
              </a:ext>
            </a:extLst>
          </p:cNvPr>
          <p:cNvPicPr>
            <a:picLocks noChangeAspect="1"/>
          </p:cNvPicPr>
          <p:nvPr/>
        </p:nvPicPr>
        <p:blipFill>
          <a:blip r:embed="rId2"/>
          <a:stretch>
            <a:fillRect/>
          </a:stretch>
        </p:blipFill>
        <p:spPr>
          <a:xfrm>
            <a:off x="331187" y="0"/>
            <a:ext cx="10856526"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ekstvak 5">
            <a:extLst>
              <a:ext uri="{FF2B5EF4-FFF2-40B4-BE49-F238E27FC236}">
                <a16:creationId xmlns:a16="http://schemas.microsoft.com/office/drawing/2014/main" id="{73C2A3A6-E67A-6371-4646-5930E60DBEBB}"/>
              </a:ext>
            </a:extLst>
          </p:cNvPr>
          <p:cNvSpPr txBox="1"/>
          <p:nvPr/>
        </p:nvSpPr>
        <p:spPr>
          <a:xfrm>
            <a:off x="430858" y="718220"/>
            <a:ext cx="10585176" cy="646331"/>
          </a:xfrm>
          <a:prstGeom prst="rect">
            <a:avLst/>
          </a:prstGeom>
          <a:solidFill>
            <a:srgbClr val="FFFF00"/>
          </a:solidFill>
        </p:spPr>
        <p:txBody>
          <a:bodyPr wrap="square" rtlCol="0">
            <a:spAutoFit/>
          </a:bodyPr>
          <a:lstStyle/>
          <a:p>
            <a:r>
              <a:rPr lang="nl-BE" b="1" dirty="0"/>
              <a:t>Dit is de nieuwe brokersfirma bij </a:t>
            </a:r>
            <a:r>
              <a:rPr lang="nl-BE" b="1" dirty="0" err="1">
                <a:solidFill>
                  <a:srgbClr val="FF0000"/>
                </a:solidFill>
              </a:rPr>
              <a:t>Busschaert&amp;co</a:t>
            </a:r>
            <a:r>
              <a:rPr lang="nl-BE" b="1" dirty="0">
                <a:solidFill>
                  <a:srgbClr val="FF0000"/>
                </a:solidFill>
              </a:rPr>
              <a:t>-//B BUSSCHAERT </a:t>
            </a:r>
            <a:r>
              <a:rPr lang="nl-BE" b="1" dirty="0"/>
              <a:t>IS uitvoerend bestuurder VAN MEXEM BELGIUM EN VERANTWOORDELIJK VOOR </a:t>
            </a:r>
            <a:r>
              <a:rPr lang="nl-BE" b="1" dirty="0" err="1"/>
              <a:t>ADVIESBEHEER.adviesbeheer</a:t>
            </a:r>
            <a:r>
              <a:rPr lang="nl-BE" b="1" dirty="0"/>
              <a:t> =0,4% commissie op a/v</a:t>
            </a: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5/27/2022</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69BB8E6-82F8-49B4-A377-787D0D30FA35}"/>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A4E71C95-A74B-46F2-9E99-E2846105ADE8}"/>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smtClean="0"/>
              <a:pPr>
                <a:spcAft>
                  <a:spcPts val="600"/>
                </a:spcAft>
              </a:pPr>
              <a:t>6</a:t>
            </a:fld>
            <a:endParaRPr lang="en-US" sz="1050"/>
          </a:p>
        </p:txBody>
      </p:sp>
      <p:pic>
        <p:nvPicPr>
          <p:cNvPr id="6" name="Afbeelding 5">
            <a:extLst>
              <a:ext uri="{FF2B5EF4-FFF2-40B4-BE49-F238E27FC236}">
                <a16:creationId xmlns:a16="http://schemas.microsoft.com/office/drawing/2014/main" id="{6E533421-06C7-DD26-EF8C-DAB25ADEF5A8}"/>
              </a:ext>
            </a:extLst>
          </p:cNvPr>
          <p:cNvPicPr>
            <a:picLocks noChangeAspect="1"/>
          </p:cNvPicPr>
          <p:nvPr/>
        </p:nvPicPr>
        <p:blipFill>
          <a:blip r:embed="rId2"/>
          <a:stretch>
            <a:fillRect/>
          </a:stretch>
        </p:blipFill>
        <p:spPr>
          <a:xfrm>
            <a:off x="1036701" y="142156"/>
            <a:ext cx="9403269" cy="5705475"/>
          </a:xfrm>
          <a:prstGeom prst="rect">
            <a:avLst/>
          </a:prstGeom>
        </p:spPr>
      </p:pic>
    </p:spTree>
    <p:extLst>
      <p:ext uri="{BB962C8B-B14F-4D97-AF65-F5344CB8AC3E}">
        <p14:creationId xmlns:p14="http://schemas.microsoft.com/office/powerpoint/2010/main" val="232428079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18DEB89-A61D-4F14-8B42-D2674F0AAD4C}"/>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a:effectLst/>
              </a:rPr>
              <a:pPr>
                <a:spcAft>
                  <a:spcPts val="600"/>
                </a:spcAft>
              </a:pPr>
              <a:t>5/27/2022</a:t>
            </a:fld>
            <a:endParaRPr lang="en-US" sz="900">
              <a:effectLst/>
            </a:endParaRPr>
          </a:p>
        </p:txBody>
      </p:sp>
      <p:sp>
        <p:nvSpPr>
          <p:cNvPr id="5" name="Tijdelijke aanduiding voor dianummer 4">
            <a:extLst>
              <a:ext uri="{FF2B5EF4-FFF2-40B4-BE49-F238E27FC236}">
                <a16:creationId xmlns:a16="http://schemas.microsoft.com/office/drawing/2014/main" id="{A6860A11-6142-49CE-A8C3-831C707A60C1}"/>
              </a:ext>
            </a:extLst>
          </p:cNvPr>
          <p:cNvSpPr>
            <a:spLocks noGrp="1"/>
          </p:cNvSpPr>
          <p:nvPr>
            <p:ph type="sldNum" sz="quarter" idx="12"/>
          </p:nvPr>
        </p:nvSpPr>
        <p:spPr>
          <a:prstGeom prst="ellipse">
            <a:avLst/>
          </a:prstGeom>
        </p:spPr>
        <p:txBody>
          <a:bodyPr vert="horz" lIns="91440" tIns="45720" rIns="91440" bIns="45720" rtlCol="0" anchor="ctr">
            <a:normAutofit/>
          </a:bodyPr>
          <a:lstStyle/>
          <a:p>
            <a:pPr>
              <a:lnSpc>
                <a:spcPct val="90000"/>
              </a:lnSpc>
              <a:spcAft>
                <a:spcPts val="600"/>
              </a:spcAft>
            </a:pPr>
            <a:fld id="{80F073CC-40D5-4B23-8DF0-9BD0A0C12F2C}" type="slidenum">
              <a:rPr lang="en-US" sz="1050">
                <a:effectLst/>
              </a:rPr>
              <a:pPr>
                <a:lnSpc>
                  <a:spcPct val="90000"/>
                </a:lnSpc>
                <a:spcAft>
                  <a:spcPts val="600"/>
                </a:spcAft>
              </a:pPr>
              <a:t>7</a:t>
            </a:fld>
            <a:endParaRPr lang="en-US" sz="1050">
              <a:effectLst/>
            </a:endParaRPr>
          </a:p>
        </p:txBody>
      </p:sp>
      <p:pic>
        <p:nvPicPr>
          <p:cNvPr id="1026" name="Picture 2" descr="Visual Capitalist">
            <a:hlinkClick r:id="rId2"/>
            <a:extLst>
              <a:ext uri="{FF2B5EF4-FFF2-40B4-BE49-F238E27FC236}">
                <a16:creationId xmlns:a16="http://schemas.microsoft.com/office/drawing/2014/main" id="{87DD0086-1212-46F5-AE07-682341A4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0553700"/>
            <a:ext cx="1905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AED1DFC4-E912-397C-DE1C-396DB6A751A6}"/>
              </a:ext>
            </a:extLst>
          </p:cNvPr>
          <p:cNvPicPr>
            <a:picLocks noChangeAspect="1"/>
          </p:cNvPicPr>
          <p:nvPr/>
        </p:nvPicPr>
        <p:blipFill>
          <a:blip r:embed="rId4"/>
          <a:stretch>
            <a:fillRect/>
          </a:stretch>
        </p:blipFill>
        <p:spPr>
          <a:xfrm>
            <a:off x="0" y="14287"/>
            <a:ext cx="11664105" cy="6448425"/>
          </a:xfrm>
          <a:prstGeom prst="rect">
            <a:avLst/>
          </a:prstGeom>
        </p:spPr>
      </p:pic>
    </p:spTree>
    <p:extLst>
      <p:ext uri="{BB962C8B-B14F-4D97-AF65-F5344CB8AC3E}">
        <p14:creationId xmlns:p14="http://schemas.microsoft.com/office/powerpoint/2010/main" val="2681219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9" y="6045200"/>
            <a:ext cx="11515901"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5982409"/>
            <a:ext cx="11515900" cy="60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398" y="431800"/>
            <a:ext cx="10652103" cy="561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872" y="492252"/>
            <a:ext cx="10531155" cy="5492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29073F1E-032E-81A5-00C5-4714D35D03B2}"/>
              </a:ext>
            </a:extLst>
          </p:cNvPr>
          <p:cNvPicPr>
            <a:picLocks noChangeAspect="1"/>
          </p:cNvPicPr>
          <p:nvPr/>
        </p:nvPicPr>
        <p:blipFill>
          <a:blip r:embed="rId2"/>
          <a:stretch>
            <a:fillRect/>
          </a:stretch>
        </p:blipFill>
        <p:spPr>
          <a:xfrm>
            <a:off x="1943026" y="482271"/>
            <a:ext cx="8424936" cy="5381573"/>
          </a:xfrm>
          <a:prstGeom prst="rect">
            <a:avLst/>
          </a:prstGeom>
        </p:spPr>
      </p:pic>
      <p:sp>
        <p:nvSpPr>
          <p:cNvPr id="4" name="Tijdelijke aanduiding voor datum 3">
            <a:extLst>
              <a:ext uri="{FF2B5EF4-FFF2-40B4-BE49-F238E27FC236}">
                <a16:creationId xmlns:a16="http://schemas.microsoft.com/office/drawing/2014/main" id="{C86E3091-0CE2-4CEB-A742-5A6D83C982CE}"/>
              </a:ext>
            </a:extLst>
          </p:cNvPr>
          <p:cNvSpPr>
            <a:spLocks noGrp="1"/>
          </p:cNvSpPr>
          <p:nvPr>
            <p:ph type="dt" sz="half" idx="10"/>
          </p:nvPr>
        </p:nvSpPr>
        <p:spPr>
          <a:xfrm>
            <a:off x="1036701" y="6100908"/>
            <a:ext cx="2335781" cy="344840"/>
          </a:xfrm>
        </p:spPr>
        <p:txBody>
          <a:bodyPr vert="horz" lIns="91440" tIns="45720" rIns="91440" bIns="45720" rtlCol="0" anchor="ctr">
            <a:normAutofit/>
          </a:bodyPr>
          <a:lstStyle/>
          <a:p>
            <a:pPr>
              <a:spcAft>
                <a:spcPts val="600"/>
              </a:spcAft>
            </a:pPr>
            <a:fld id="{79EC0A4B-AE81-4AD7-86EA-9F753B2B1EB0}" type="datetime1">
              <a:rPr lang="en-US" sz="900">
                <a:effectLst/>
              </a:rPr>
              <a:pPr>
                <a:spcAft>
                  <a:spcPts val="600"/>
                </a:spcAft>
              </a:pPr>
              <a:t>5/27/2022</a:t>
            </a:fld>
            <a:endParaRPr lang="en-US" sz="900">
              <a:effectLst/>
            </a:endParaRPr>
          </a:p>
        </p:txBody>
      </p:sp>
      <p:sp>
        <p:nvSpPr>
          <p:cNvPr id="5" name="Tijdelijke aanduiding voor dianummer 4">
            <a:extLst>
              <a:ext uri="{FF2B5EF4-FFF2-40B4-BE49-F238E27FC236}">
                <a16:creationId xmlns:a16="http://schemas.microsoft.com/office/drawing/2014/main" id="{DBD622F6-1C89-44A6-BFEA-38AD228A8832}"/>
              </a:ext>
            </a:extLst>
          </p:cNvPr>
          <p:cNvSpPr>
            <a:spLocks noGrp="1"/>
          </p:cNvSpPr>
          <p:nvPr>
            <p:ph type="sldNum" sz="quarter" idx="12"/>
          </p:nvPr>
        </p:nvSpPr>
        <p:spPr>
          <a:xfrm>
            <a:off x="9353870" y="6100908"/>
            <a:ext cx="1239590" cy="344840"/>
          </a:xfrm>
          <a:prstGeom prst="ellipse">
            <a:avLst/>
          </a:prstGeom>
        </p:spPr>
        <p:txBody>
          <a:bodyPr vert="horz" lIns="91440" tIns="45720" rIns="91440" bIns="45720" rtlCol="0" anchor="ctr">
            <a:normAutofit/>
          </a:bodyPr>
          <a:lstStyle/>
          <a:p>
            <a:pPr>
              <a:lnSpc>
                <a:spcPct val="90000"/>
              </a:lnSpc>
              <a:spcAft>
                <a:spcPts val="600"/>
              </a:spcAft>
            </a:pPr>
            <a:fld id="{80F073CC-40D5-4B23-8DF0-9BD0A0C12F2C}" type="slidenum">
              <a:rPr lang="en-US" sz="1050">
                <a:effectLst/>
              </a:rPr>
              <a:pPr>
                <a:lnSpc>
                  <a:spcPct val="90000"/>
                </a:lnSpc>
                <a:spcAft>
                  <a:spcPts val="600"/>
                </a:spcAft>
              </a:pPr>
              <a:t>8</a:t>
            </a:fld>
            <a:endParaRPr lang="en-US" sz="1050">
              <a:effectLst/>
            </a:endParaRPr>
          </a:p>
        </p:txBody>
      </p:sp>
      <p:sp>
        <p:nvSpPr>
          <p:cNvPr id="7" name="Tekstvak 6">
            <a:extLst>
              <a:ext uri="{FF2B5EF4-FFF2-40B4-BE49-F238E27FC236}">
                <a16:creationId xmlns:a16="http://schemas.microsoft.com/office/drawing/2014/main" id="{AC639135-4EE6-2758-A913-55CF12F68420}"/>
              </a:ext>
            </a:extLst>
          </p:cNvPr>
          <p:cNvSpPr txBox="1"/>
          <p:nvPr/>
        </p:nvSpPr>
        <p:spPr>
          <a:xfrm>
            <a:off x="2231058" y="5803392"/>
            <a:ext cx="6912768" cy="523220"/>
          </a:xfrm>
          <a:prstGeom prst="rect">
            <a:avLst/>
          </a:prstGeom>
          <a:solidFill>
            <a:srgbClr val="FFFF00"/>
          </a:solidFill>
        </p:spPr>
        <p:txBody>
          <a:bodyPr wrap="square" rtlCol="0">
            <a:spAutoFit/>
          </a:bodyPr>
          <a:lstStyle/>
          <a:p>
            <a:r>
              <a:rPr lang="nl-BE" sz="2800" b="1" dirty="0">
                <a:solidFill>
                  <a:srgbClr val="FF0000"/>
                </a:solidFill>
              </a:rPr>
              <a:t>Geen enkele belegging klopt goud op termijn</a:t>
            </a:r>
          </a:p>
        </p:txBody>
      </p:sp>
    </p:spTree>
    <p:extLst>
      <p:ext uri="{BB962C8B-B14F-4D97-AF65-F5344CB8AC3E}">
        <p14:creationId xmlns:p14="http://schemas.microsoft.com/office/powerpoint/2010/main" val="256055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2753AD2-920D-883B-8261-9003BC5C738E}"/>
              </a:ext>
            </a:extLst>
          </p:cNvPr>
          <p:cNvPicPr>
            <a:picLocks noChangeAspect="1"/>
          </p:cNvPicPr>
          <p:nvPr/>
        </p:nvPicPr>
        <p:blipFill>
          <a:blip r:embed="rId2"/>
          <a:stretch>
            <a:fillRect/>
          </a:stretch>
        </p:blipFill>
        <p:spPr>
          <a:xfrm>
            <a:off x="1438970" y="451051"/>
            <a:ext cx="8424936" cy="5500105"/>
          </a:xfrm>
          <a:prstGeom prst="rect">
            <a:avLst/>
          </a:prstGeom>
        </p:spPr>
      </p:pic>
      <p:sp>
        <p:nvSpPr>
          <p:cNvPr id="4" name="Tijdelijke aanduiding voor datum 3">
            <a:extLst>
              <a:ext uri="{FF2B5EF4-FFF2-40B4-BE49-F238E27FC236}">
                <a16:creationId xmlns:a16="http://schemas.microsoft.com/office/drawing/2014/main" id="{B1A5A0D5-3AF8-4B5F-B5F3-EAA4C2B6DAFB}"/>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5/27/2022</a:t>
            </a:fld>
            <a:endParaRPr lang="en-US" sz="900"/>
          </a:p>
        </p:txBody>
      </p:sp>
      <p:sp>
        <p:nvSpPr>
          <p:cNvPr id="5" name="Tijdelijke aanduiding voor dianummer 4">
            <a:extLst>
              <a:ext uri="{FF2B5EF4-FFF2-40B4-BE49-F238E27FC236}">
                <a16:creationId xmlns:a16="http://schemas.microsoft.com/office/drawing/2014/main" id="{9AA9B718-BE77-4CE2-8E13-279F2ACA393F}"/>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smtClean="0"/>
              <a:pPr>
                <a:spcAft>
                  <a:spcPts val="600"/>
                </a:spcAft>
              </a:pPr>
              <a:t>9</a:t>
            </a:fld>
            <a:endParaRPr lang="en-US" sz="1050"/>
          </a:p>
        </p:txBody>
      </p:sp>
    </p:spTree>
    <p:extLst>
      <p:ext uri="{BB962C8B-B14F-4D97-AF65-F5344CB8AC3E}">
        <p14:creationId xmlns:p14="http://schemas.microsoft.com/office/powerpoint/2010/main" val="69306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517</Words>
  <Application>Microsoft Office PowerPoint</Application>
  <PresentationFormat>Aangepast</PresentationFormat>
  <Paragraphs>117</Paragraphs>
  <Slides>36</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36</vt:i4>
      </vt:variant>
    </vt:vector>
  </HeadingPairs>
  <TitlesOfParts>
    <vt:vector size="44" baseType="lpstr">
      <vt:lpstr>Calibri Light</vt:lpstr>
      <vt:lpstr>LJQQAM+ITC Zapf Chancery Medium Italic</vt:lpstr>
      <vt:lpstr>Arial Black</vt:lpstr>
      <vt:lpstr>Wingdings 3</vt:lpstr>
      <vt:lpstr>Arial Unicode MS</vt:lpstr>
      <vt:lpstr>Constantia</vt:lpstr>
      <vt:lpstr>Calibri</vt:lpstr>
      <vt:lpstr>Terugblik</vt:lpstr>
      <vt:lpstr>PowerPoint-presentatie</vt:lpstr>
      <vt:lpstr>PowerPoint-presentatie</vt:lpstr>
      <vt:lpstr>Oei ,gaat de daling van de aandelen nog verder gaan of is er beterschap op 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49</cp:revision>
  <dcterms:modified xsi:type="dcterms:W3CDTF">2022-05-27T09:13:38Z</dcterms:modified>
</cp:coreProperties>
</file>