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582" r:id="rId1"/>
  </p:sldMasterIdLst>
  <p:notesMasterIdLst>
    <p:notesMasterId r:id="rId41"/>
  </p:notesMasterIdLst>
  <p:sldIdLst>
    <p:sldId id="256" r:id="rId2"/>
    <p:sldId id="258" r:id="rId3"/>
    <p:sldId id="391" r:id="rId4"/>
    <p:sldId id="339" r:id="rId5"/>
    <p:sldId id="377" r:id="rId6"/>
    <p:sldId id="387" r:id="rId7"/>
    <p:sldId id="390" r:id="rId8"/>
    <p:sldId id="388" r:id="rId9"/>
    <p:sldId id="260" r:id="rId10"/>
    <p:sldId id="376" r:id="rId11"/>
    <p:sldId id="315" r:id="rId12"/>
    <p:sldId id="378" r:id="rId13"/>
    <p:sldId id="379" r:id="rId14"/>
    <p:sldId id="264" r:id="rId15"/>
    <p:sldId id="336" r:id="rId16"/>
    <p:sldId id="272" r:id="rId17"/>
    <p:sldId id="371" r:id="rId18"/>
    <p:sldId id="274" r:id="rId19"/>
    <p:sldId id="281" r:id="rId20"/>
    <p:sldId id="361" r:id="rId21"/>
    <p:sldId id="385" r:id="rId22"/>
    <p:sldId id="362" r:id="rId23"/>
    <p:sldId id="363" r:id="rId24"/>
    <p:sldId id="365" r:id="rId25"/>
    <p:sldId id="372" r:id="rId26"/>
    <p:sldId id="366" r:id="rId27"/>
    <p:sldId id="368" r:id="rId28"/>
    <p:sldId id="373" r:id="rId29"/>
    <p:sldId id="374" r:id="rId30"/>
    <p:sldId id="375" r:id="rId31"/>
    <p:sldId id="380" r:id="rId32"/>
    <p:sldId id="381" r:id="rId33"/>
    <p:sldId id="382" r:id="rId34"/>
    <p:sldId id="383" r:id="rId35"/>
    <p:sldId id="384" r:id="rId36"/>
    <p:sldId id="344" r:id="rId37"/>
    <p:sldId id="326" r:id="rId38"/>
    <p:sldId id="327" r:id="rId39"/>
    <p:sldId id="386" r:id="rId40"/>
  </p:sldIdLst>
  <p:sldSz cx="11518900" cy="6477000"/>
  <p:notesSz cx="11518900" cy="6477000"/>
  <p:embeddedFontLst>
    <p:embeddedFont>
      <p:font typeface="Arial Black" panose="020B0A04020102020204" pitchFamily="34" charset="0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entury Gothic" panose="020B0502020202020204" pitchFamily="34" charset="0"/>
      <p:regular r:id="rId47"/>
      <p:bold r:id="rId48"/>
      <p:italic r:id="rId49"/>
      <p:boldItalic r:id="rId50"/>
    </p:embeddedFont>
    <p:embeddedFont>
      <p:font typeface="Constantia" panose="02030602050306030303" pitchFamily="18" charset="0"/>
      <p:regular r:id="rId51"/>
      <p:bold r:id="rId52"/>
      <p:italic r:id="rId53"/>
      <p:boldItalic r:id="rId54"/>
    </p:embeddedFont>
    <p:embeddedFont>
      <p:font typeface="LJQQAM+ITC Zapf Chancery Medium Italic" panose="020B0604020202020204"/>
      <p:regular r:id="rId55"/>
    </p:embeddedFont>
    <p:embeddedFont>
      <p:font typeface="Wingdings 3" panose="05040102010807070707" pitchFamily="18" charset="2"/>
      <p:regular r:id="rId5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</p14:sldIdLst>
        </p14:section>
        <p14:section name="Naamloze sectie" id="{8755B586-2486-49CE-8420-C76D66869903}">
          <p14:sldIdLst>
            <p14:sldId id="258"/>
            <p14:sldId id="391"/>
            <p14:sldId id="339"/>
            <p14:sldId id="377"/>
            <p14:sldId id="387"/>
            <p14:sldId id="390"/>
            <p14:sldId id="388"/>
            <p14:sldId id="260"/>
            <p14:sldId id="376"/>
            <p14:sldId id="315"/>
            <p14:sldId id="378"/>
            <p14:sldId id="379"/>
            <p14:sldId id="264"/>
            <p14:sldId id="336"/>
            <p14:sldId id="272"/>
            <p14:sldId id="371"/>
            <p14:sldId id="274"/>
            <p14:sldId id="281"/>
            <p14:sldId id="361"/>
            <p14:sldId id="385"/>
            <p14:sldId id="362"/>
            <p14:sldId id="363"/>
            <p14:sldId id="365"/>
            <p14:sldId id="372"/>
            <p14:sldId id="366"/>
            <p14:sldId id="368"/>
            <p14:sldId id="373"/>
            <p14:sldId id="374"/>
            <p14:sldId id="375"/>
            <p14:sldId id="380"/>
            <p14:sldId id="381"/>
            <p14:sldId id="382"/>
            <p14:sldId id="383"/>
            <p14:sldId id="384"/>
            <p14:sldId id="344"/>
            <p14:sldId id="326"/>
            <p14:sldId id="327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6781D-3C1A-4F2F-8BCF-2C5493A1642A}" v="17" dt="2022-06-22T08:59:18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10" autoAdjust="0"/>
  </p:normalViewPr>
  <p:slideViewPr>
    <p:cSldViewPr>
      <p:cViewPr varScale="1">
        <p:scale>
          <a:sx n="117" d="100"/>
          <a:sy n="117" d="100"/>
        </p:scale>
        <p:origin x="564" y="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 busschaert" userId="3712a37b8b467b77" providerId="LiveId" clId="{C299AE71-705E-4FDC-A3CC-F053AB240440}"/>
    <pc:docChg chg="modSld">
      <pc:chgData name="bernard busschaert" userId="3712a37b8b467b77" providerId="LiveId" clId="{C299AE71-705E-4FDC-A3CC-F053AB240440}" dt="2022-06-22T14:10:37.088" v="0" actId="6549"/>
      <pc:docMkLst>
        <pc:docMk/>
      </pc:docMkLst>
      <pc:sldChg chg="modSp mod">
        <pc:chgData name="bernard busschaert" userId="3712a37b8b467b77" providerId="LiveId" clId="{C299AE71-705E-4FDC-A3CC-F053AB240440}" dt="2022-06-22T14:10:37.088" v="0" actId="6549"/>
        <pc:sldMkLst>
          <pc:docMk/>
          <pc:sldMk cId="3012023038" sldId="336"/>
        </pc:sldMkLst>
        <pc:spChg chg="mod">
          <ac:chgData name="bernard busschaert" userId="3712a37b8b467b77" providerId="LiveId" clId="{C299AE71-705E-4FDC-A3CC-F053AB240440}" dt="2022-06-22T14:10:37.088" v="0" actId="6549"/>
          <ac:spMkLst>
            <pc:docMk/>
            <pc:sldMk cId="3012023038" sldId="336"/>
            <ac:spMk id="2" creationId="{2177CF72-A864-2B45-5DA2-E018C716C84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E4BEE-636B-40D1-B18E-C9DE39A6A8F3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BF6306-1783-4D57-A5A4-F2433DEFF4B2}">
      <dgm:prSet/>
      <dgm:spPr/>
      <dgm:t>
        <a:bodyPr/>
        <a:lstStyle/>
        <a:p>
          <a:r>
            <a:rPr lang="nl-BE"/>
            <a:t>Alhoewel de beurzen scherp dalen zijn er winnaars</a:t>
          </a:r>
          <a:endParaRPr lang="en-US"/>
        </a:p>
      </dgm:t>
    </dgm:pt>
    <dgm:pt modelId="{8E80A9DF-A697-4A99-8E35-32F45B6E4334}" type="parTrans" cxnId="{AC182274-5FF0-4B6A-908A-F3847D8B2C57}">
      <dgm:prSet/>
      <dgm:spPr/>
      <dgm:t>
        <a:bodyPr/>
        <a:lstStyle/>
        <a:p>
          <a:endParaRPr lang="en-US"/>
        </a:p>
      </dgm:t>
    </dgm:pt>
    <dgm:pt modelId="{55991F69-5500-4919-807C-FFB0C7771DA4}" type="sibTrans" cxnId="{AC182274-5FF0-4B6A-908A-F3847D8B2C57}">
      <dgm:prSet/>
      <dgm:spPr/>
      <dgm:t>
        <a:bodyPr/>
        <a:lstStyle/>
        <a:p>
          <a:endParaRPr lang="en-US"/>
        </a:p>
      </dgm:t>
    </dgm:pt>
    <dgm:pt modelId="{5D6F22DA-8278-4608-A3FD-A12A5E337584}">
      <dgm:prSet/>
      <dgm:spPr/>
      <dgm:t>
        <a:bodyPr/>
        <a:lstStyle/>
        <a:p>
          <a:r>
            <a:rPr lang="nl-BE" dirty="0"/>
            <a:t>Alle aandelen in </a:t>
          </a:r>
          <a:r>
            <a:rPr lang="nl-BE" dirty="0" err="1"/>
            <a:t>agrizaken</a:t>
          </a:r>
          <a:r>
            <a:rPr lang="nl-BE" dirty="0"/>
            <a:t>  landbouw voedsel</a:t>
          </a:r>
          <a:endParaRPr lang="en-US" dirty="0"/>
        </a:p>
      </dgm:t>
    </dgm:pt>
    <dgm:pt modelId="{C12FF0DB-E1A8-4364-AB1C-36890ABB5709}" type="parTrans" cxnId="{343D44ED-E232-4A48-B0FE-D200908327ED}">
      <dgm:prSet/>
      <dgm:spPr/>
      <dgm:t>
        <a:bodyPr/>
        <a:lstStyle/>
        <a:p>
          <a:endParaRPr lang="en-US"/>
        </a:p>
      </dgm:t>
    </dgm:pt>
    <dgm:pt modelId="{3AE60EC8-03BC-4886-B170-082C95EED5AA}" type="sibTrans" cxnId="{343D44ED-E232-4A48-B0FE-D200908327ED}">
      <dgm:prSet/>
      <dgm:spPr/>
      <dgm:t>
        <a:bodyPr/>
        <a:lstStyle/>
        <a:p>
          <a:endParaRPr lang="en-US"/>
        </a:p>
      </dgm:t>
    </dgm:pt>
    <dgm:pt modelId="{525ADC38-ED6B-40E6-B4B5-0055BAB8EDFB}">
      <dgm:prSet/>
      <dgm:spPr/>
      <dgm:t>
        <a:bodyPr/>
        <a:lstStyle/>
        <a:p>
          <a:r>
            <a:rPr lang="nl-BE" dirty="0"/>
            <a:t>Alle aandelen in uranium EN LITHIUM</a:t>
          </a:r>
          <a:endParaRPr lang="en-US" dirty="0"/>
        </a:p>
      </dgm:t>
    </dgm:pt>
    <dgm:pt modelId="{49E62703-8167-4ECB-9973-90EDA79AB182}" type="parTrans" cxnId="{F69F9D6B-1405-4142-AF77-A507FA9F4826}">
      <dgm:prSet/>
      <dgm:spPr/>
      <dgm:t>
        <a:bodyPr/>
        <a:lstStyle/>
        <a:p>
          <a:endParaRPr lang="en-US"/>
        </a:p>
      </dgm:t>
    </dgm:pt>
    <dgm:pt modelId="{2DA29E3B-A40F-4C62-AE05-D93C0F6430D8}" type="sibTrans" cxnId="{F69F9D6B-1405-4142-AF77-A507FA9F4826}">
      <dgm:prSet/>
      <dgm:spPr/>
      <dgm:t>
        <a:bodyPr/>
        <a:lstStyle/>
        <a:p>
          <a:endParaRPr lang="en-US"/>
        </a:p>
      </dgm:t>
    </dgm:pt>
    <dgm:pt modelId="{FA2FD92C-4D39-4EC1-B3EF-F957D106994A}">
      <dgm:prSet/>
      <dgm:spPr/>
      <dgm:t>
        <a:bodyPr/>
        <a:lstStyle/>
        <a:p>
          <a:r>
            <a:rPr lang="nl-BE"/>
            <a:t>Alle aandelen in olie</a:t>
          </a:r>
          <a:endParaRPr lang="en-US"/>
        </a:p>
      </dgm:t>
    </dgm:pt>
    <dgm:pt modelId="{3B4FEB44-7881-4A04-90FC-8F73E7AAD4B8}" type="parTrans" cxnId="{DA16D685-842D-4B84-A170-6CF6C1E6A313}">
      <dgm:prSet/>
      <dgm:spPr/>
      <dgm:t>
        <a:bodyPr/>
        <a:lstStyle/>
        <a:p>
          <a:endParaRPr lang="en-US"/>
        </a:p>
      </dgm:t>
    </dgm:pt>
    <dgm:pt modelId="{87464F78-3AA0-48DD-A04A-D7BC7D7EF284}" type="sibTrans" cxnId="{DA16D685-842D-4B84-A170-6CF6C1E6A313}">
      <dgm:prSet/>
      <dgm:spPr/>
      <dgm:t>
        <a:bodyPr/>
        <a:lstStyle/>
        <a:p>
          <a:endParaRPr lang="en-US"/>
        </a:p>
      </dgm:t>
    </dgm:pt>
    <dgm:pt modelId="{A83A6BAF-2A03-4081-9EAF-0BAE4ADB4B95}">
      <dgm:prSet/>
      <dgm:spPr/>
      <dgm:t>
        <a:bodyPr/>
        <a:lstStyle/>
        <a:p>
          <a:r>
            <a:rPr lang="nl-BE"/>
            <a:t>Alle aandelen in energie</a:t>
          </a:r>
          <a:endParaRPr lang="en-US"/>
        </a:p>
      </dgm:t>
    </dgm:pt>
    <dgm:pt modelId="{296A127E-700A-4EF2-B930-8D9BA5B37CDC}" type="parTrans" cxnId="{193B6A85-6F1F-4EA3-AEDB-44415D2A4DF0}">
      <dgm:prSet/>
      <dgm:spPr/>
      <dgm:t>
        <a:bodyPr/>
        <a:lstStyle/>
        <a:p>
          <a:endParaRPr lang="en-US"/>
        </a:p>
      </dgm:t>
    </dgm:pt>
    <dgm:pt modelId="{92ECF012-F597-43AA-B637-2A631934493F}" type="sibTrans" cxnId="{193B6A85-6F1F-4EA3-AEDB-44415D2A4DF0}">
      <dgm:prSet/>
      <dgm:spPr/>
      <dgm:t>
        <a:bodyPr/>
        <a:lstStyle/>
        <a:p>
          <a:endParaRPr lang="en-US"/>
        </a:p>
      </dgm:t>
    </dgm:pt>
    <dgm:pt modelId="{14BD3F35-ADD4-455D-ACC2-3D4048CC6D81}">
      <dgm:prSet/>
      <dgm:spPr/>
      <dgm:t>
        <a:bodyPr/>
        <a:lstStyle/>
        <a:p>
          <a:r>
            <a:rPr lang="nl-BE"/>
            <a:t>Alle chinese aandelen in ict gamespelletjes</a:t>
          </a:r>
          <a:endParaRPr lang="en-US"/>
        </a:p>
      </dgm:t>
    </dgm:pt>
    <dgm:pt modelId="{AC50B098-B0B9-4B02-88CA-BB278BB21B6D}" type="parTrans" cxnId="{D2F5CFF5-EF0B-41B6-A8E7-73E15613DD99}">
      <dgm:prSet/>
      <dgm:spPr/>
      <dgm:t>
        <a:bodyPr/>
        <a:lstStyle/>
        <a:p>
          <a:endParaRPr lang="en-US"/>
        </a:p>
      </dgm:t>
    </dgm:pt>
    <dgm:pt modelId="{DF040E2A-7ECE-4C8A-863D-D5D9CC804332}" type="sibTrans" cxnId="{D2F5CFF5-EF0B-41B6-A8E7-73E15613DD99}">
      <dgm:prSet/>
      <dgm:spPr/>
      <dgm:t>
        <a:bodyPr/>
        <a:lstStyle/>
        <a:p>
          <a:endParaRPr lang="en-US"/>
        </a:p>
      </dgm:t>
    </dgm:pt>
    <dgm:pt modelId="{674A9EFA-2F4B-4F48-8365-440D8AF56B3B}">
      <dgm:prSet/>
      <dgm:spPr/>
      <dgm:t>
        <a:bodyPr/>
        <a:lstStyle/>
        <a:p>
          <a:r>
            <a:rPr lang="nl-BE"/>
            <a:t>Grondstoffen en edelmetalen</a:t>
          </a:r>
          <a:endParaRPr lang="en-US"/>
        </a:p>
      </dgm:t>
    </dgm:pt>
    <dgm:pt modelId="{9FCB71E0-C37E-4F4B-85ED-01A20DAB0E5E}" type="parTrans" cxnId="{44B7D3B4-E177-4B9C-96E4-4F7EB5DEF676}">
      <dgm:prSet/>
      <dgm:spPr/>
      <dgm:t>
        <a:bodyPr/>
        <a:lstStyle/>
        <a:p>
          <a:endParaRPr lang="en-US"/>
        </a:p>
      </dgm:t>
    </dgm:pt>
    <dgm:pt modelId="{013B87F3-5DBC-4F44-A7C4-3808C75D47D6}" type="sibTrans" cxnId="{44B7D3B4-E177-4B9C-96E4-4F7EB5DEF676}">
      <dgm:prSet/>
      <dgm:spPr/>
      <dgm:t>
        <a:bodyPr/>
        <a:lstStyle/>
        <a:p>
          <a:endParaRPr lang="en-US"/>
        </a:p>
      </dgm:t>
    </dgm:pt>
    <dgm:pt modelId="{B1D163BE-55BB-46F2-BD04-5D34276ED2F2}">
      <dgm:prSet/>
      <dgm:spPr/>
      <dgm:t>
        <a:bodyPr/>
        <a:lstStyle/>
        <a:p>
          <a:r>
            <a:rPr lang="nl-BE"/>
            <a:t>Short etf</a:t>
          </a:r>
          <a:endParaRPr lang="en-US"/>
        </a:p>
      </dgm:t>
    </dgm:pt>
    <dgm:pt modelId="{59AE9E34-EEB7-4E85-B1B1-401F42AEC6C8}" type="parTrans" cxnId="{898401AE-EEEA-4184-9656-49D87A38274C}">
      <dgm:prSet/>
      <dgm:spPr/>
      <dgm:t>
        <a:bodyPr/>
        <a:lstStyle/>
        <a:p>
          <a:endParaRPr lang="en-US"/>
        </a:p>
      </dgm:t>
    </dgm:pt>
    <dgm:pt modelId="{F413B4AB-380C-4E77-898C-87D47C8B76C5}" type="sibTrans" cxnId="{898401AE-EEEA-4184-9656-49D87A38274C}">
      <dgm:prSet/>
      <dgm:spPr/>
      <dgm:t>
        <a:bodyPr/>
        <a:lstStyle/>
        <a:p>
          <a:endParaRPr lang="en-US"/>
        </a:p>
      </dgm:t>
    </dgm:pt>
    <dgm:pt modelId="{E7D03549-47BE-4459-B942-42199EED9286}">
      <dgm:prSet/>
      <dgm:spPr/>
      <dgm:t>
        <a:bodyPr/>
        <a:lstStyle/>
        <a:p>
          <a:r>
            <a:rPr lang="nl-BE"/>
            <a:t>Bepaalde farma aandelen</a:t>
          </a:r>
          <a:endParaRPr lang="en-US"/>
        </a:p>
      </dgm:t>
    </dgm:pt>
    <dgm:pt modelId="{4AA965C8-7A6D-48A0-810E-1F55E00FCB2D}" type="parTrans" cxnId="{BB7A196D-DD0F-425F-9B1B-8D36544C2235}">
      <dgm:prSet/>
      <dgm:spPr/>
      <dgm:t>
        <a:bodyPr/>
        <a:lstStyle/>
        <a:p>
          <a:endParaRPr lang="en-US"/>
        </a:p>
      </dgm:t>
    </dgm:pt>
    <dgm:pt modelId="{C125F1B8-9323-4E49-9083-0D1F8B75E9B6}" type="sibTrans" cxnId="{BB7A196D-DD0F-425F-9B1B-8D36544C2235}">
      <dgm:prSet/>
      <dgm:spPr/>
      <dgm:t>
        <a:bodyPr/>
        <a:lstStyle/>
        <a:p>
          <a:endParaRPr lang="en-US"/>
        </a:p>
      </dgm:t>
    </dgm:pt>
    <dgm:pt modelId="{D5A3B9DF-CAA0-4AED-9F69-254A3DFB14A9}" type="pres">
      <dgm:prSet presAssocID="{C6FE4BEE-636B-40D1-B18E-C9DE39A6A8F3}" presName="linear" presStyleCnt="0">
        <dgm:presLayoutVars>
          <dgm:animLvl val="lvl"/>
          <dgm:resizeHandles val="exact"/>
        </dgm:presLayoutVars>
      </dgm:prSet>
      <dgm:spPr/>
    </dgm:pt>
    <dgm:pt modelId="{5AF5B190-3671-4EAF-9831-EACC13598D68}" type="pres">
      <dgm:prSet presAssocID="{81BF6306-1783-4D57-A5A4-F2433DEFF4B2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C3B30CFB-66FC-43CB-9620-8BAC4166BE9B}" type="pres">
      <dgm:prSet presAssocID="{55991F69-5500-4919-807C-FFB0C7771DA4}" presName="spacer" presStyleCnt="0"/>
      <dgm:spPr/>
    </dgm:pt>
    <dgm:pt modelId="{D879943C-DBBF-4D8C-B5E7-9C532B85B9C2}" type="pres">
      <dgm:prSet presAssocID="{5D6F22DA-8278-4608-A3FD-A12A5E337584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4BDB4380-952E-4233-ADEE-BD0D9F683BB2}" type="pres">
      <dgm:prSet presAssocID="{3AE60EC8-03BC-4886-B170-082C95EED5AA}" presName="spacer" presStyleCnt="0"/>
      <dgm:spPr/>
    </dgm:pt>
    <dgm:pt modelId="{F6B90F9E-64BA-46B2-AFA0-F88E21FF0DF1}" type="pres">
      <dgm:prSet presAssocID="{525ADC38-ED6B-40E6-B4B5-0055BAB8EDFB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15A8BD87-6414-40A0-99B6-CE8F0CEE808C}" type="pres">
      <dgm:prSet presAssocID="{2DA29E3B-A40F-4C62-AE05-D93C0F6430D8}" presName="spacer" presStyleCnt="0"/>
      <dgm:spPr/>
    </dgm:pt>
    <dgm:pt modelId="{386031C1-FA1B-4B7A-AFD1-387394EE89FC}" type="pres">
      <dgm:prSet presAssocID="{FA2FD92C-4D39-4EC1-B3EF-F957D106994A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E649B4A3-CD4F-472E-8459-BBEA2C468353}" type="pres">
      <dgm:prSet presAssocID="{87464F78-3AA0-48DD-A04A-D7BC7D7EF284}" presName="spacer" presStyleCnt="0"/>
      <dgm:spPr/>
    </dgm:pt>
    <dgm:pt modelId="{5801091D-6CD9-4A6B-88A7-7056F581A722}" type="pres">
      <dgm:prSet presAssocID="{A83A6BAF-2A03-4081-9EAF-0BAE4ADB4B95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69AC097B-F406-4094-ADFA-68F167AE45F8}" type="pres">
      <dgm:prSet presAssocID="{92ECF012-F597-43AA-B637-2A631934493F}" presName="spacer" presStyleCnt="0"/>
      <dgm:spPr/>
    </dgm:pt>
    <dgm:pt modelId="{E8CB127B-40F7-4F0A-B922-FA161DC1A673}" type="pres">
      <dgm:prSet presAssocID="{14BD3F35-ADD4-455D-ACC2-3D4048CC6D81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1BA1D041-33AD-4C50-9464-09C9DCDF9412}" type="pres">
      <dgm:prSet presAssocID="{DF040E2A-7ECE-4C8A-863D-D5D9CC804332}" presName="spacer" presStyleCnt="0"/>
      <dgm:spPr/>
    </dgm:pt>
    <dgm:pt modelId="{D4CC355D-AFE3-41DD-A334-B395FDA6D582}" type="pres">
      <dgm:prSet presAssocID="{674A9EFA-2F4B-4F48-8365-440D8AF56B3B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A36B8973-3CC4-486C-B8C6-C011B86FCA68}" type="pres">
      <dgm:prSet presAssocID="{013B87F3-5DBC-4F44-A7C4-3808C75D47D6}" presName="spacer" presStyleCnt="0"/>
      <dgm:spPr/>
    </dgm:pt>
    <dgm:pt modelId="{49535057-ACB0-4A80-BF85-645072F50602}" type="pres">
      <dgm:prSet presAssocID="{B1D163BE-55BB-46F2-BD04-5D34276ED2F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51EA4713-9A8E-4383-A5F6-BBAA8CE0BA8E}" type="pres">
      <dgm:prSet presAssocID="{F413B4AB-380C-4E77-898C-87D47C8B76C5}" presName="spacer" presStyleCnt="0"/>
      <dgm:spPr/>
    </dgm:pt>
    <dgm:pt modelId="{566F9D38-A250-474E-ADCD-B9F7895FE8C8}" type="pres">
      <dgm:prSet presAssocID="{E7D03549-47BE-4459-B942-42199EED9286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94CE0320-8D81-4895-B227-B8B5924FAB22}" type="presOf" srcId="{E7D03549-47BE-4459-B942-42199EED9286}" destId="{566F9D38-A250-474E-ADCD-B9F7895FE8C8}" srcOrd="0" destOrd="0" presId="urn:microsoft.com/office/officeart/2005/8/layout/vList2"/>
    <dgm:cxn modelId="{2BCE4E20-0326-4898-B250-F51292C82651}" type="presOf" srcId="{C6FE4BEE-636B-40D1-B18E-C9DE39A6A8F3}" destId="{D5A3B9DF-CAA0-4AED-9F69-254A3DFB14A9}" srcOrd="0" destOrd="0" presId="urn:microsoft.com/office/officeart/2005/8/layout/vList2"/>
    <dgm:cxn modelId="{F69F9D6B-1405-4142-AF77-A507FA9F4826}" srcId="{C6FE4BEE-636B-40D1-B18E-C9DE39A6A8F3}" destId="{525ADC38-ED6B-40E6-B4B5-0055BAB8EDFB}" srcOrd="2" destOrd="0" parTransId="{49E62703-8167-4ECB-9973-90EDA79AB182}" sibTransId="{2DA29E3B-A40F-4C62-AE05-D93C0F6430D8}"/>
    <dgm:cxn modelId="{BB7A196D-DD0F-425F-9B1B-8D36544C2235}" srcId="{C6FE4BEE-636B-40D1-B18E-C9DE39A6A8F3}" destId="{E7D03549-47BE-4459-B942-42199EED9286}" srcOrd="8" destOrd="0" parTransId="{4AA965C8-7A6D-48A0-810E-1F55E00FCB2D}" sibTransId="{C125F1B8-9323-4E49-9083-0D1F8B75E9B6}"/>
    <dgm:cxn modelId="{C53B8053-F935-4497-AA2A-720FD051A620}" type="presOf" srcId="{674A9EFA-2F4B-4F48-8365-440D8AF56B3B}" destId="{D4CC355D-AFE3-41DD-A334-B395FDA6D582}" srcOrd="0" destOrd="0" presId="urn:microsoft.com/office/officeart/2005/8/layout/vList2"/>
    <dgm:cxn modelId="{AC182274-5FF0-4B6A-908A-F3847D8B2C57}" srcId="{C6FE4BEE-636B-40D1-B18E-C9DE39A6A8F3}" destId="{81BF6306-1783-4D57-A5A4-F2433DEFF4B2}" srcOrd="0" destOrd="0" parTransId="{8E80A9DF-A697-4A99-8E35-32F45B6E4334}" sibTransId="{55991F69-5500-4919-807C-FFB0C7771DA4}"/>
    <dgm:cxn modelId="{6F1BFC81-2F6F-42CB-A067-58FA00232B37}" type="presOf" srcId="{FA2FD92C-4D39-4EC1-B3EF-F957D106994A}" destId="{386031C1-FA1B-4B7A-AFD1-387394EE89FC}" srcOrd="0" destOrd="0" presId="urn:microsoft.com/office/officeart/2005/8/layout/vList2"/>
    <dgm:cxn modelId="{193B6A85-6F1F-4EA3-AEDB-44415D2A4DF0}" srcId="{C6FE4BEE-636B-40D1-B18E-C9DE39A6A8F3}" destId="{A83A6BAF-2A03-4081-9EAF-0BAE4ADB4B95}" srcOrd="4" destOrd="0" parTransId="{296A127E-700A-4EF2-B930-8D9BA5B37CDC}" sibTransId="{92ECF012-F597-43AA-B637-2A631934493F}"/>
    <dgm:cxn modelId="{DA16D685-842D-4B84-A170-6CF6C1E6A313}" srcId="{C6FE4BEE-636B-40D1-B18E-C9DE39A6A8F3}" destId="{FA2FD92C-4D39-4EC1-B3EF-F957D106994A}" srcOrd="3" destOrd="0" parTransId="{3B4FEB44-7881-4A04-90FC-8F73E7AAD4B8}" sibTransId="{87464F78-3AA0-48DD-A04A-D7BC7D7EF284}"/>
    <dgm:cxn modelId="{F2C23797-5469-4CBF-9D9B-54659F5FFBE3}" type="presOf" srcId="{14BD3F35-ADD4-455D-ACC2-3D4048CC6D81}" destId="{E8CB127B-40F7-4F0A-B922-FA161DC1A673}" srcOrd="0" destOrd="0" presId="urn:microsoft.com/office/officeart/2005/8/layout/vList2"/>
    <dgm:cxn modelId="{AE579998-E723-4237-8FD5-526578C3FEE5}" type="presOf" srcId="{525ADC38-ED6B-40E6-B4B5-0055BAB8EDFB}" destId="{F6B90F9E-64BA-46B2-AFA0-F88E21FF0DF1}" srcOrd="0" destOrd="0" presId="urn:microsoft.com/office/officeart/2005/8/layout/vList2"/>
    <dgm:cxn modelId="{0C7CACA8-8FF1-464B-A9F0-0358513F532C}" type="presOf" srcId="{5D6F22DA-8278-4608-A3FD-A12A5E337584}" destId="{D879943C-DBBF-4D8C-B5E7-9C532B85B9C2}" srcOrd="0" destOrd="0" presId="urn:microsoft.com/office/officeart/2005/8/layout/vList2"/>
    <dgm:cxn modelId="{898401AE-EEEA-4184-9656-49D87A38274C}" srcId="{C6FE4BEE-636B-40D1-B18E-C9DE39A6A8F3}" destId="{B1D163BE-55BB-46F2-BD04-5D34276ED2F2}" srcOrd="7" destOrd="0" parTransId="{59AE9E34-EEB7-4E85-B1B1-401F42AEC6C8}" sibTransId="{F413B4AB-380C-4E77-898C-87D47C8B76C5}"/>
    <dgm:cxn modelId="{44B7D3B4-E177-4B9C-96E4-4F7EB5DEF676}" srcId="{C6FE4BEE-636B-40D1-B18E-C9DE39A6A8F3}" destId="{674A9EFA-2F4B-4F48-8365-440D8AF56B3B}" srcOrd="6" destOrd="0" parTransId="{9FCB71E0-C37E-4F4B-85ED-01A20DAB0E5E}" sibTransId="{013B87F3-5DBC-4F44-A7C4-3808C75D47D6}"/>
    <dgm:cxn modelId="{891472DA-B9CD-4774-9D2C-BDC040D68B32}" type="presOf" srcId="{B1D163BE-55BB-46F2-BD04-5D34276ED2F2}" destId="{49535057-ACB0-4A80-BF85-645072F50602}" srcOrd="0" destOrd="0" presId="urn:microsoft.com/office/officeart/2005/8/layout/vList2"/>
    <dgm:cxn modelId="{584D45E9-04DC-45CA-9736-98F64C28A2D0}" type="presOf" srcId="{A83A6BAF-2A03-4081-9EAF-0BAE4ADB4B95}" destId="{5801091D-6CD9-4A6B-88A7-7056F581A722}" srcOrd="0" destOrd="0" presId="urn:microsoft.com/office/officeart/2005/8/layout/vList2"/>
    <dgm:cxn modelId="{343D44ED-E232-4A48-B0FE-D200908327ED}" srcId="{C6FE4BEE-636B-40D1-B18E-C9DE39A6A8F3}" destId="{5D6F22DA-8278-4608-A3FD-A12A5E337584}" srcOrd="1" destOrd="0" parTransId="{C12FF0DB-E1A8-4364-AB1C-36890ABB5709}" sibTransId="{3AE60EC8-03BC-4886-B170-082C95EED5AA}"/>
    <dgm:cxn modelId="{D2F5CFF5-EF0B-41B6-A8E7-73E15613DD99}" srcId="{C6FE4BEE-636B-40D1-B18E-C9DE39A6A8F3}" destId="{14BD3F35-ADD4-455D-ACC2-3D4048CC6D81}" srcOrd="5" destOrd="0" parTransId="{AC50B098-B0B9-4B02-88CA-BB278BB21B6D}" sibTransId="{DF040E2A-7ECE-4C8A-863D-D5D9CC804332}"/>
    <dgm:cxn modelId="{B20281FC-9222-49DD-A9CB-E8AE0783651C}" type="presOf" srcId="{81BF6306-1783-4D57-A5A4-F2433DEFF4B2}" destId="{5AF5B190-3671-4EAF-9831-EACC13598D68}" srcOrd="0" destOrd="0" presId="urn:microsoft.com/office/officeart/2005/8/layout/vList2"/>
    <dgm:cxn modelId="{0219D6A1-1E4A-494C-9572-FC4B3D14B90E}" type="presParOf" srcId="{D5A3B9DF-CAA0-4AED-9F69-254A3DFB14A9}" destId="{5AF5B190-3671-4EAF-9831-EACC13598D68}" srcOrd="0" destOrd="0" presId="urn:microsoft.com/office/officeart/2005/8/layout/vList2"/>
    <dgm:cxn modelId="{6E0C1CE8-5EBD-4E77-A3CE-B978CE9B9F6D}" type="presParOf" srcId="{D5A3B9DF-CAA0-4AED-9F69-254A3DFB14A9}" destId="{C3B30CFB-66FC-43CB-9620-8BAC4166BE9B}" srcOrd="1" destOrd="0" presId="urn:microsoft.com/office/officeart/2005/8/layout/vList2"/>
    <dgm:cxn modelId="{3EB356D6-E591-4036-A654-7FCE7D5897A9}" type="presParOf" srcId="{D5A3B9DF-CAA0-4AED-9F69-254A3DFB14A9}" destId="{D879943C-DBBF-4D8C-B5E7-9C532B85B9C2}" srcOrd="2" destOrd="0" presId="urn:microsoft.com/office/officeart/2005/8/layout/vList2"/>
    <dgm:cxn modelId="{7DFEFF48-1F6C-43D1-A415-22210C2241F7}" type="presParOf" srcId="{D5A3B9DF-CAA0-4AED-9F69-254A3DFB14A9}" destId="{4BDB4380-952E-4233-ADEE-BD0D9F683BB2}" srcOrd="3" destOrd="0" presId="urn:microsoft.com/office/officeart/2005/8/layout/vList2"/>
    <dgm:cxn modelId="{E82AA2D1-0571-43B1-92EA-32AA9D256784}" type="presParOf" srcId="{D5A3B9DF-CAA0-4AED-9F69-254A3DFB14A9}" destId="{F6B90F9E-64BA-46B2-AFA0-F88E21FF0DF1}" srcOrd="4" destOrd="0" presId="urn:microsoft.com/office/officeart/2005/8/layout/vList2"/>
    <dgm:cxn modelId="{224D3EB2-1B5D-4AF3-ABA7-536976087D42}" type="presParOf" srcId="{D5A3B9DF-CAA0-4AED-9F69-254A3DFB14A9}" destId="{15A8BD87-6414-40A0-99B6-CE8F0CEE808C}" srcOrd="5" destOrd="0" presId="urn:microsoft.com/office/officeart/2005/8/layout/vList2"/>
    <dgm:cxn modelId="{F1CEFF11-F9B0-451E-98E4-C10439582A17}" type="presParOf" srcId="{D5A3B9DF-CAA0-4AED-9F69-254A3DFB14A9}" destId="{386031C1-FA1B-4B7A-AFD1-387394EE89FC}" srcOrd="6" destOrd="0" presId="urn:microsoft.com/office/officeart/2005/8/layout/vList2"/>
    <dgm:cxn modelId="{11B72E85-85EF-43D0-B9CD-BFB3DB5B0E8D}" type="presParOf" srcId="{D5A3B9DF-CAA0-4AED-9F69-254A3DFB14A9}" destId="{E649B4A3-CD4F-472E-8459-BBEA2C468353}" srcOrd="7" destOrd="0" presId="urn:microsoft.com/office/officeart/2005/8/layout/vList2"/>
    <dgm:cxn modelId="{5540203A-11DD-4614-8B9B-7E4F63476B76}" type="presParOf" srcId="{D5A3B9DF-CAA0-4AED-9F69-254A3DFB14A9}" destId="{5801091D-6CD9-4A6B-88A7-7056F581A722}" srcOrd="8" destOrd="0" presId="urn:microsoft.com/office/officeart/2005/8/layout/vList2"/>
    <dgm:cxn modelId="{8C1DC1EB-4CA7-412B-B4C7-E37A82EEC077}" type="presParOf" srcId="{D5A3B9DF-CAA0-4AED-9F69-254A3DFB14A9}" destId="{69AC097B-F406-4094-ADFA-68F167AE45F8}" srcOrd="9" destOrd="0" presId="urn:microsoft.com/office/officeart/2005/8/layout/vList2"/>
    <dgm:cxn modelId="{6FD9BFE1-4F64-486F-A2CC-83A577C53A06}" type="presParOf" srcId="{D5A3B9DF-CAA0-4AED-9F69-254A3DFB14A9}" destId="{E8CB127B-40F7-4F0A-B922-FA161DC1A673}" srcOrd="10" destOrd="0" presId="urn:microsoft.com/office/officeart/2005/8/layout/vList2"/>
    <dgm:cxn modelId="{BA713277-F9AD-4138-82EB-C4A9430A62E3}" type="presParOf" srcId="{D5A3B9DF-CAA0-4AED-9F69-254A3DFB14A9}" destId="{1BA1D041-33AD-4C50-9464-09C9DCDF9412}" srcOrd="11" destOrd="0" presId="urn:microsoft.com/office/officeart/2005/8/layout/vList2"/>
    <dgm:cxn modelId="{08B6F08B-C432-4464-8CF3-030C70167C88}" type="presParOf" srcId="{D5A3B9DF-CAA0-4AED-9F69-254A3DFB14A9}" destId="{D4CC355D-AFE3-41DD-A334-B395FDA6D582}" srcOrd="12" destOrd="0" presId="urn:microsoft.com/office/officeart/2005/8/layout/vList2"/>
    <dgm:cxn modelId="{DC371182-82BF-456B-B4E6-A68E38C62CE9}" type="presParOf" srcId="{D5A3B9DF-CAA0-4AED-9F69-254A3DFB14A9}" destId="{A36B8973-3CC4-486C-B8C6-C011B86FCA68}" srcOrd="13" destOrd="0" presId="urn:microsoft.com/office/officeart/2005/8/layout/vList2"/>
    <dgm:cxn modelId="{1A386AEC-B298-4D71-928C-54465A414FEE}" type="presParOf" srcId="{D5A3B9DF-CAA0-4AED-9F69-254A3DFB14A9}" destId="{49535057-ACB0-4A80-BF85-645072F50602}" srcOrd="14" destOrd="0" presId="urn:microsoft.com/office/officeart/2005/8/layout/vList2"/>
    <dgm:cxn modelId="{C8B46C74-C402-4B23-9BCA-1059F11B6FA6}" type="presParOf" srcId="{D5A3B9DF-CAA0-4AED-9F69-254A3DFB14A9}" destId="{51EA4713-9A8E-4383-A5F6-BBAA8CE0BA8E}" srcOrd="15" destOrd="0" presId="urn:microsoft.com/office/officeart/2005/8/layout/vList2"/>
    <dgm:cxn modelId="{92012921-FC19-4C97-8C10-2F76C604B42D}" type="presParOf" srcId="{D5A3B9DF-CAA0-4AED-9F69-254A3DFB14A9}" destId="{566F9D38-A250-474E-ADCD-B9F7895FE8C8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5B190-3671-4EAF-9831-EACC13598D68}">
      <dsp:nvSpPr>
        <dsp:cNvPr id="0" name=""/>
        <dsp:cNvSpPr/>
      </dsp:nvSpPr>
      <dsp:spPr>
        <a:xfrm>
          <a:off x="0" y="64226"/>
          <a:ext cx="6689197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Alhoewel de beurzen scherp dalen zijn er winnaars</a:t>
          </a:r>
          <a:endParaRPr lang="en-US" sz="1500" kern="1200"/>
        </a:p>
      </dsp:txBody>
      <dsp:txXfrm>
        <a:off x="17563" y="81789"/>
        <a:ext cx="6654071" cy="324648"/>
      </dsp:txXfrm>
    </dsp:sp>
    <dsp:sp modelId="{D879943C-DBBF-4D8C-B5E7-9C532B85B9C2}">
      <dsp:nvSpPr>
        <dsp:cNvPr id="0" name=""/>
        <dsp:cNvSpPr/>
      </dsp:nvSpPr>
      <dsp:spPr>
        <a:xfrm>
          <a:off x="0" y="467201"/>
          <a:ext cx="6689197" cy="3597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Alle aandelen in </a:t>
          </a:r>
          <a:r>
            <a:rPr lang="nl-BE" sz="1500" kern="1200" dirty="0" err="1"/>
            <a:t>agrizaken</a:t>
          </a:r>
          <a:r>
            <a:rPr lang="nl-BE" sz="1500" kern="1200" dirty="0"/>
            <a:t>  landbouw voedsel</a:t>
          </a:r>
          <a:endParaRPr lang="en-US" sz="1500" kern="1200" dirty="0"/>
        </a:p>
      </dsp:txBody>
      <dsp:txXfrm>
        <a:off x="17563" y="484764"/>
        <a:ext cx="6654071" cy="324648"/>
      </dsp:txXfrm>
    </dsp:sp>
    <dsp:sp modelId="{F6B90F9E-64BA-46B2-AFA0-F88E21FF0DF1}">
      <dsp:nvSpPr>
        <dsp:cNvPr id="0" name=""/>
        <dsp:cNvSpPr/>
      </dsp:nvSpPr>
      <dsp:spPr>
        <a:xfrm>
          <a:off x="0" y="870176"/>
          <a:ext cx="6689197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Alle aandelen in uranium EN LITHIUM</a:t>
          </a:r>
          <a:endParaRPr lang="en-US" sz="1500" kern="1200" dirty="0"/>
        </a:p>
      </dsp:txBody>
      <dsp:txXfrm>
        <a:off x="17563" y="887739"/>
        <a:ext cx="6654071" cy="324648"/>
      </dsp:txXfrm>
    </dsp:sp>
    <dsp:sp modelId="{386031C1-FA1B-4B7A-AFD1-387394EE89FC}">
      <dsp:nvSpPr>
        <dsp:cNvPr id="0" name=""/>
        <dsp:cNvSpPr/>
      </dsp:nvSpPr>
      <dsp:spPr>
        <a:xfrm>
          <a:off x="0" y="1273151"/>
          <a:ext cx="6689197" cy="3597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Alle aandelen in olie</a:t>
          </a:r>
          <a:endParaRPr lang="en-US" sz="1500" kern="1200"/>
        </a:p>
      </dsp:txBody>
      <dsp:txXfrm>
        <a:off x="17563" y="1290714"/>
        <a:ext cx="6654071" cy="324648"/>
      </dsp:txXfrm>
    </dsp:sp>
    <dsp:sp modelId="{5801091D-6CD9-4A6B-88A7-7056F581A722}">
      <dsp:nvSpPr>
        <dsp:cNvPr id="0" name=""/>
        <dsp:cNvSpPr/>
      </dsp:nvSpPr>
      <dsp:spPr>
        <a:xfrm>
          <a:off x="0" y="1676126"/>
          <a:ext cx="6689197" cy="3597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Alle aandelen in energie</a:t>
          </a:r>
          <a:endParaRPr lang="en-US" sz="1500" kern="1200"/>
        </a:p>
      </dsp:txBody>
      <dsp:txXfrm>
        <a:off x="17563" y="1693689"/>
        <a:ext cx="6654071" cy="324648"/>
      </dsp:txXfrm>
    </dsp:sp>
    <dsp:sp modelId="{E8CB127B-40F7-4F0A-B922-FA161DC1A673}">
      <dsp:nvSpPr>
        <dsp:cNvPr id="0" name=""/>
        <dsp:cNvSpPr/>
      </dsp:nvSpPr>
      <dsp:spPr>
        <a:xfrm>
          <a:off x="0" y="2079101"/>
          <a:ext cx="6689197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Alle chinese aandelen in ict gamespelletjes</a:t>
          </a:r>
          <a:endParaRPr lang="en-US" sz="1500" kern="1200"/>
        </a:p>
      </dsp:txBody>
      <dsp:txXfrm>
        <a:off x="17563" y="2096664"/>
        <a:ext cx="6654071" cy="324648"/>
      </dsp:txXfrm>
    </dsp:sp>
    <dsp:sp modelId="{D4CC355D-AFE3-41DD-A334-B395FDA6D582}">
      <dsp:nvSpPr>
        <dsp:cNvPr id="0" name=""/>
        <dsp:cNvSpPr/>
      </dsp:nvSpPr>
      <dsp:spPr>
        <a:xfrm>
          <a:off x="0" y="2482076"/>
          <a:ext cx="6689197" cy="3597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Grondstoffen en edelmetalen</a:t>
          </a:r>
          <a:endParaRPr lang="en-US" sz="1500" kern="1200"/>
        </a:p>
      </dsp:txBody>
      <dsp:txXfrm>
        <a:off x="17563" y="2499639"/>
        <a:ext cx="6654071" cy="324648"/>
      </dsp:txXfrm>
    </dsp:sp>
    <dsp:sp modelId="{49535057-ACB0-4A80-BF85-645072F50602}">
      <dsp:nvSpPr>
        <dsp:cNvPr id="0" name=""/>
        <dsp:cNvSpPr/>
      </dsp:nvSpPr>
      <dsp:spPr>
        <a:xfrm>
          <a:off x="0" y="2885051"/>
          <a:ext cx="6689197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Short etf</a:t>
          </a:r>
          <a:endParaRPr lang="en-US" sz="1500" kern="1200"/>
        </a:p>
      </dsp:txBody>
      <dsp:txXfrm>
        <a:off x="17563" y="2902614"/>
        <a:ext cx="6654071" cy="324648"/>
      </dsp:txXfrm>
    </dsp:sp>
    <dsp:sp modelId="{566F9D38-A250-474E-ADCD-B9F7895FE8C8}">
      <dsp:nvSpPr>
        <dsp:cNvPr id="0" name=""/>
        <dsp:cNvSpPr/>
      </dsp:nvSpPr>
      <dsp:spPr>
        <a:xfrm>
          <a:off x="0" y="3288026"/>
          <a:ext cx="6689197" cy="3597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Bepaalde farma aandelen</a:t>
          </a:r>
          <a:endParaRPr lang="en-US" sz="1500" kern="1200"/>
        </a:p>
      </dsp:txBody>
      <dsp:txXfrm>
        <a:off x="17563" y="3305589"/>
        <a:ext cx="6654071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08:45:35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8:59:50.8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11,'0'0,"0"0,0-1,0 1,0-1,1 1,-1-1,0 1,0-1,0 1,0-1,0 1,1 0,-1-1,0 1,0-1,1 1,-1 0,0-1,1 1,-1 0,0-1,1 1,-1 0,0 0,1-1,-1 1,1 0,-1 0,1 0,-1 0,0-1,1 1,-1 0,1 0,-1 0,1 0,-1 0,1 0,-1 0,1 0,-1 0,0 0,1 1,-1-1,1 0,-1 0,1 0,0 1,23 10,-13-2,-1-1,0 2,-1-1,0 1,0 0,8 14,45 79,-22-36,42 55,45 77,-107-164,-3 1,0 1,21 76,13 102,-18-70,64 176,-54-193,-29-78,3-1,2-1,42 76,-59-121,0 0,0 0,0 0,1 0,-1 0,1 0,0-1,0 0,0 1,0-1,0 0,1 0,-1-1,0 1,1-1,-1 1,1-1,0 0,0 0,-1-1,1 1,0-1,0 0,-1 0,1 0,0-1,0 1,-1-1,1 0,5-2,11-4,-1-1,-1-1,0 0,29-20,-6 3,525-260,12 38,-150 67,-410 173,1 1,-2-2,1 0,-1-2,-1 1,0-2,0 0,-1-1,-1-1,0 0,17-24,67-87,-38 51,234-338,-122 163,-150 216,-7 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8:59:58.4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10.0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24.8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27.9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22/06/2022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09625"/>
            <a:ext cx="3886200" cy="218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3850" cy="254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447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321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012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106" y="893362"/>
            <a:ext cx="8160235" cy="2473079"/>
          </a:xfrm>
        </p:spPr>
        <p:txBody>
          <a:bodyPr bIns="0" anchor="b">
            <a:normAutofit/>
          </a:bodyPr>
          <a:lstStyle>
            <a:lvl1pPr algn="l">
              <a:defRPr sz="6233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107" y="3366441"/>
            <a:ext cx="8160234" cy="1011590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00" b="0">
                <a:solidFill>
                  <a:schemeClr val="tx1"/>
                </a:solidFill>
              </a:defRPr>
            </a:lvl1pPr>
            <a:lvl2pPr marL="431780" indent="0" algn="ctr">
              <a:buNone/>
              <a:defRPr sz="1700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4897" y="311013"/>
            <a:ext cx="5615528" cy="292023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6483" y="127434"/>
            <a:ext cx="766244" cy="475601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0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0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20949" y="754586"/>
            <a:ext cx="1526540" cy="44010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7870" y="754586"/>
            <a:ext cx="7396613" cy="440100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165963" y="2877616"/>
            <a:ext cx="4404360" cy="146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6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33"/>
            </a:lvl1pPr>
          </a:lstStyle>
          <a:p>
            <a:fld id="{19127723-9AB6-4880-AA78-6BD21EBC34E1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33"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4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28" y="1658567"/>
            <a:ext cx="8143216" cy="1936173"/>
          </a:xfrm>
        </p:spPr>
        <p:txBody>
          <a:bodyPr anchor="b">
            <a:normAutofit/>
          </a:bodyPr>
          <a:lstStyle>
            <a:lvl1pPr algn="l">
              <a:defRPr sz="3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27" y="3594740"/>
            <a:ext cx="8143216" cy="956655"/>
          </a:xfrm>
        </p:spPr>
        <p:txBody>
          <a:bodyPr tIns="91440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9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09" y="904813"/>
            <a:ext cx="9075324" cy="100045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27" y="2045309"/>
            <a:ext cx="4388701" cy="31108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9078" y="2051115"/>
            <a:ext cx="4388701" cy="310447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4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27" y="900373"/>
            <a:ext cx="9077238" cy="99763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27" y="2049187"/>
            <a:ext cx="4388701" cy="75739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644" b="0" cap="none" baseline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27" y="2809201"/>
            <a:ext cx="4388701" cy="235532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57879" y="2052449"/>
            <a:ext cx="4388701" cy="75766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644" b="0" cap="none" baseline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57879" y="2806577"/>
            <a:ext cx="4388701" cy="23490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9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4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80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221" y="899657"/>
            <a:ext cx="3094205" cy="2193166"/>
          </a:xfrm>
        </p:spPr>
        <p:txBody>
          <a:bodyPr anchor="b">
            <a:normAutofit/>
          </a:bodyPr>
          <a:lstStyle>
            <a:lvl1pPr algn="l">
              <a:defRPr sz="226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566" y="899657"/>
            <a:ext cx="5680532" cy="4254931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221" y="3092823"/>
            <a:ext cx="3094205" cy="2057867"/>
          </a:xfrm>
        </p:spPr>
        <p:txBody>
          <a:bodyPr/>
          <a:lstStyle>
            <a:lvl1pPr marL="0" indent="0" algn="l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064573" y="455383"/>
            <a:ext cx="3849585" cy="4863040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87" y="1066762"/>
            <a:ext cx="5531634" cy="1817308"/>
          </a:xfrm>
        </p:spPr>
        <p:txBody>
          <a:bodyPr anchor="b">
            <a:normAutofit/>
          </a:bodyPr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75856" y="1060179"/>
            <a:ext cx="2637075" cy="365153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958" y="2884070"/>
            <a:ext cx="5523711" cy="1979568"/>
          </a:xfrm>
        </p:spPr>
        <p:txBody>
          <a:bodyPr>
            <a:normAutofit/>
          </a:bodyPr>
          <a:lstStyle>
            <a:lvl1pPr marL="0" indent="0" algn="l">
              <a:buNone/>
              <a:defRPr sz="1700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3175" y="5165976"/>
            <a:ext cx="5526658" cy="302338"/>
          </a:xfrm>
        </p:spPr>
        <p:txBody>
          <a:bodyPr/>
          <a:lstStyle>
            <a:lvl1pPr algn="l">
              <a:defRPr/>
            </a:lvl1pPr>
          </a:lstStyle>
          <a:p>
            <a:fld id="{6AF22F27-2F7B-4771-8667-393EC6809EA0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3174" y="300938"/>
            <a:ext cx="4608522" cy="303102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35784" y="129774"/>
            <a:ext cx="766244" cy="475601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063325" y="607716"/>
            <a:ext cx="5554990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3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3"/>
            <a:ext cx="11518900" cy="7016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42727"/>
            <a:ext cx="11518900" cy="53333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5781199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7870" y="900362"/>
            <a:ext cx="9073094" cy="990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7870" y="2051115"/>
            <a:ext cx="9073094" cy="311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3518" y="312017"/>
            <a:ext cx="2376525" cy="292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7870" y="311013"/>
            <a:ext cx="5610963" cy="292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0516" y="129774"/>
            <a:ext cx="766244" cy="4756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644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003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3022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120000"/>
        </a:lnSpc>
        <a:spcBef>
          <a:spcPts val="94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8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11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2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hyperlink" Target="https://www.visualcapitalist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customXml" Target="../ink/ink4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0.png"/><Relationship Id="rId5" Type="http://schemas.openxmlformats.org/officeDocument/2006/relationships/customXml" Target="../ink/ink3.xml"/><Relationship Id="rId4" Type="http://schemas.openxmlformats.org/officeDocument/2006/relationships/image" Target="../media/image2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customXml" Target="../ink/ink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4751337" y="35813"/>
            <a:ext cx="5832649" cy="1436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 BUSSCHAERT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6/22/2022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5915" y="1603347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FF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</a:t>
            </a:r>
            <a:r>
              <a:rPr sz="2300" spc="-21" dirty="0">
                <a:solidFill>
                  <a:schemeClr val="bg2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2642" y="3119459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5664" y="4864424"/>
            <a:ext cx="6502492" cy="844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1337" y="5759379"/>
            <a:ext cx="6839570" cy="741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INVESTORS</a:t>
            </a:r>
            <a:r>
              <a:rPr sz="2000" b="1" spc="-10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NETWORK</a:t>
            </a:r>
            <a:r>
              <a:rPr lang="nl-NL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bv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;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PIERSLN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  <p:pic>
        <p:nvPicPr>
          <p:cNvPr id="104" name="Picture 12">
            <a:extLst>
              <a:ext uri="{FF2B5EF4-FFF2-40B4-BE49-F238E27FC236}">
                <a16:creationId xmlns:a16="http://schemas.microsoft.com/office/drawing/2014/main" id="{8FCC45A3-9E06-DF6F-04CA-1B42D3926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7" r="41817" b="1"/>
          <a:stretch/>
        </p:blipFill>
        <p:spPr>
          <a:xfrm>
            <a:off x="-1469" y="1634"/>
            <a:ext cx="4413207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2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" name="Picture 24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28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chemeClr val="bg1"/>
          </a:solidFill>
          <a:ln w="22225">
            <a:solidFill>
              <a:srgbClr val="FFA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7E96FB-13D7-F2AA-1515-AE283B835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910" y="607718"/>
            <a:ext cx="8285078" cy="526156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E71C95-A74B-46F2-9E99-E2846105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76061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9BB8E6-82F8-49B4-A377-787D0D30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6785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6/22/2022</a:t>
            </a:fld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chemeClr val="bg1"/>
          </a:solidFill>
          <a:ln w="22225">
            <a:solidFill>
              <a:srgbClr val="FFB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7DF6BC4-23E8-947F-1C8F-44791C1C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77" y="607718"/>
            <a:ext cx="9827945" cy="526156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860A11-6142-49CE-A8C3-831C707A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76061"/>
            <a:ext cx="766244" cy="47560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8DEB89-A61D-4F14-8B42-D2674F0A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6785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pPr>
                <a:spcAft>
                  <a:spcPts val="600"/>
                </a:spcAft>
              </a:pPr>
              <a:t>6/22/2022</a:t>
            </a:fld>
            <a:endParaRPr lang="en-US" sz="10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1026" name="Picture 2" descr="Visual Capitalist">
            <a:hlinkClick r:id="rId4"/>
            <a:extLst>
              <a:ext uri="{FF2B5EF4-FFF2-40B4-BE49-F238E27FC236}">
                <a16:creationId xmlns:a16="http://schemas.microsoft.com/office/drawing/2014/main" id="{87DD0086-1212-46F5-AE07-682341A4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10553700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A5A0D5-3AF8-4B5F-B5F3-EAA4C2B6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6/22/2022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A9B718-BE77-4CE2-8E13-279F2ACA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 smtClean="0"/>
              <a:pPr>
                <a:spcAft>
                  <a:spcPts val="600"/>
                </a:spcAft>
              </a:pPr>
              <a:t>12</a:t>
            </a:fld>
            <a:endParaRPr lang="en-US" sz="105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8F37796-8B94-139E-2D7C-A2D8C6AA6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05" y="0"/>
            <a:ext cx="9577065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0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DD0563-7E1A-BC9E-2A13-B1C43C89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754585"/>
            <a:ext cx="766244" cy="475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2800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0176" y="503766"/>
            <a:ext cx="8578549" cy="4795253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6079" y="720802"/>
            <a:ext cx="8146742" cy="436118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75DC42-F6E9-CBF0-4EC4-ACBAA7C41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5" y="1134175"/>
            <a:ext cx="5722700" cy="344576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236021-6566-8530-1148-126044F61F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5449349"/>
            <a:ext cx="2911639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/>
              <a:pPr>
                <a:spcAft>
                  <a:spcPts val="600"/>
                </a:spcAft>
              </a:pPr>
              <a:t>6/22/2022</a:t>
            </a:fld>
            <a:endParaRPr lang="en-US" sz="100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F6E2253-E266-5DFC-82F3-0277F2C73560}"/>
              </a:ext>
            </a:extLst>
          </p:cNvPr>
          <p:cNvSpPr txBox="1"/>
          <p:nvPr/>
        </p:nvSpPr>
        <p:spPr>
          <a:xfrm>
            <a:off x="1727002" y="5448345"/>
            <a:ext cx="72008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En heb je alles goed gelezen ;vlgs ons de grootste onzin maar wordt wijd verspreid en velen geloven </a:t>
            </a:r>
            <a:r>
              <a:rPr lang="nl-BE" dirty="0" err="1"/>
              <a:t>dit.Helaas</a:t>
            </a:r>
            <a:r>
              <a:rPr lang="nl-BE" dirty="0"/>
              <a:t> neen economie is menswetenschap en de mens kan vele fouten doen en je moet daar niet steeds een opgezet zaak in </a:t>
            </a:r>
            <a:r>
              <a:rPr lang="nl-BE" dirty="0" err="1"/>
              <a:t>zien,,maar</a:t>
            </a:r>
            <a:r>
              <a:rPr lang="nl-BE" dirty="0"/>
              <a:t> wel de fouten van regeringen en centrale banken.</a:t>
            </a:r>
          </a:p>
        </p:txBody>
      </p:sp>
    </p:spTree>
    <p:extLst>
      <p:ext uri="{BB962C8B-B14F-4D97-AF65-F5344CB8AC3E}">
        <p14:creationId xmlns:p14="http://schemas.microsoft.com/office/powerpoint/2010/main" val="17761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6/22/2022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/>
              <a:pPr>
                <a:spcAft>
                  <a:spcPts val="600"/>
                </a:spcAft>
              </a:pPr>
              <a:t>6/22/2022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/>
              <a:pPr>
                <a:spcAft>
                  <a:spcPts val="600"/>
                </a:spcAft>
              </a:pPr>
              <a:t>15</a:t>
            </a:fld>
            <a:endParaRPr lang="en-US" sz="105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A3EA56-F757-486B-B96B-E3112F181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2" y="31252"/>
            <a:ext cx="6060397" cy="6477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44A4BE1-36E3-F1BF-CD12-7228572B5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346" y="31252"/>
            <a:ext cx="6639535" cy="115175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B077617-8CC0-E6EC-6463-5A4F8A4FF5FD}"/>
              </a:ext>
            </a:extLst>
          </p:cNvPr>
          <p:cNvSpPr txBox="1"/>
          <p:nvPr/>
        </p:nvSpPr>
        <p:spPr>
          <a:xfrm>
            <a:off x="6057425" y="1477988"/>
            <a:ext cx="5442880" cy="4622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74D8D89-5C38-E128-D822-DA3F80BA4441}"/>
              </a:ext>
            </a:extLst>
          </p:cNvPr>
          <p:cNvSpPr/>
          <p:nvPr/>
        </p:nvSpPr>
        <p:spPr>
          <a:xfrm>
            <a:off x="6273963" y="1254596"/>
            <a:ext cx="518891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Nu verkrijgbaar zonder kosten</a:t>
            </a:r>
          </a:p>
          <a:p>
            <a:pPr algn="ctr"/>
            <a:r>
              <a:rPr lang="nl-NL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Dat is 2% winst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2177CF72-A864-2B45-5DA2-E018C716C84C}"/>
              </a:ext>
            </a:extLst>
          </p:cNvPr>
          <p:cNvSpPr/>
          <p:nvPr/>
        </p:nvSpPr>
        <p:spPr>
          <a:xfrm>
            <a:off x="18595" y="4462636"/>
            <a:ext cx="3580615" cy="1870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Ideale belegging in tijden </a:t>
            </a:r>
            <a:r>
              <a:rPr lang="nl-BE"/>
              <a:t>van recessies </a:t>
            </a:r>
            <a:r>
              <a:rPr lang="nl-BE" dirty="0"/>
              <a:t>en inflatie</a:t>
            </a:r>
          </a:p>
          <a:p>
            <a:pPr algn="ctr"/>
            <a:r>
              <a:rPr lang="nl-BE" dirty="0"/>
              <a:t>En  koopkrachtvermindering</a:t>
            </a: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6/22/2022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B556CC0A-116D-BD40-DEEE-86D976BDDC9A}"/>
              </a:ext>
            </a:extLst>
          </p:cNvPr>
          <p:cNvSpPr txBox="1"/>
          <p:nvPr/>
        </p:nvSpPr>
        <p:spPr>
          <a:xfrm>
            <a:off x="791923" y="274918"/>
            <a:ext cx="9935050" cy="880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Sofina  5%  dit is UITSTEKEND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EF36DE-DCB5-43FC-8EDF-6E86AF8F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6/22/2022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A8F4E3-5AF3-4EE2-854C-2AE334C2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17</a:t>
            </a:fld>
            <a:endParaRPr lang="en-US" sz="12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7E5291F-F224-4568-B3E0-786409755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935" y="5917333"/>
            <a:ext cx="1362075" cy="4953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14403DF-1BC3-E2EB-2A18-22159F6C9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67"/>
            <a:ext cx="11518900" cy="552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34342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6/22/2022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16E867-037D-4216-8051-13D4E900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9971" y="6036735"/>
            <a:ext cx="1633457" cy="2859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4185D74-A411-4864-95B8-09ED005F71A0}" type="datetime1">
              <a:rPr lang="en-US" sz="1000">
                <a:solidFill>
                  <a:schemeClr val="tx1"/>
                </a:solidFill>
                <a:effectLst/>
              </a:rPr>
              <a:pPr>
                <a:spcAft>
                  <a:spcPts val="600"/>
                </a:spcAft>
              </a:pPr>
              <a:t>6/22/2022</a:t>
            </a:fld>
            <a:endParaRPr lang="en-US" sz="1000">
              <a:solidFill>
                <a:schemeClr val="tx1"/>
              </a:solidFill>
              <a:effectLst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A32A83-097B-4503-BD0F-89CBF915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0202" y="6000984"/>
            <a:ext cx="791924" cy="3236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chemeClr val="tx1"/>
                </a:solidFill>
                <a:effectLst/>
              </a:rPr>
              <a:pPr algn="r">
                <a:spcAft>
                  <a:spcPts val="600"/>
                </a:spcAft>
              </a:pPr>
              <a:t>19</a:t>
            </a:fld>
            <a:endParaRPr lang="en-US" sz="90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C050BD8D-E881-4586-9E75-6D5BB7D10207}"/>
                  </a:ext>
                </a:extLst>
              </p14:cNvPr>
              <p14:cNvContentPartPr/>
              <p14:nvPr/>
            </p14:nvContentPartPr>
            <p14:xfrm>
              <a:off x="4658033" y="3709297"/>
              <a:ext cx="360" cy="36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C050BD8D-E881-4586-9E75-6D5BB7D102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9393" y="370029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E3A2CD5E-C0CD-4580-82C3-DB4037B9F6DC}"/>
              </a:ext>
            </a:extLst>
          </p:cNvPr>
          <p:cNvSpPr/>
          <p:nvPr/>
        </p:nvSpPr>
        <p:spPr>
          <a:xfrm>
            <a:off x="934914" y="430188"/>
            <a:ext cx="8182410" cy="43204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Koopwaardige aandelen in </a:t>
            </a:r>
            <a:r>
              <a:rPr lang="nl-BE" sz="72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edelmmetalen</a:t>
            </a:r>
            <a:endParaRPr lang="nl-BE" sz="7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nl-BE" sz="7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 portfolio’s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37068" y="539750"/>
            <a:ext cx="10444763" cy="53975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6/22/2022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2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364E0C-0770-4739-9571-0EA97E29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6/22/2022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A8E0DE-A10C-4540-A9BC-32A68009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19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9A9CAF-11FD-C20C-4914-B66652B6F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82" y="0"/>
            <a:ext cx="1022513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3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4E030-D27C-A4E0-0A6A-AD597FBF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68BC56-C2FE-C1C6-1BAD-6D94C895B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9E17C1-6391-1255-3FA5-391ADBE0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B59C2F-0B10-3497-3279-0CA18105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CBC83B7-86E6-D49A-3E30-A702CE894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06" y="0"/>
            <a:ext cx="979308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0AB71-51EE-4B2D-958B-9AA3481B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41518D-4DC2-4CB8-9D2B-AC996F59D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8BA16F-E681-4BA2-954B-FB9E65AE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3B4B7A-B63A-4A39-B20B-7D246C96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22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6B89514-5116-3126-5E33-E2128F6D0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06" y="0"/>
            <a:ext cx="9505056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87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882C17D0-0115-4E43-AF4A-3BA36E80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982B51-6FEC-4000-8197-30B2EE78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646" y="740225"/>
            <a:ext cx="9997608" cy="499654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DFB8AC-1A2A-4330-B50D-AAE63C6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305" y="962914"/>
            <a:ext cx="9546289" cy="4551172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D36D9F-DE3B-13C7-A7C4-3AD09461C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194" y="981047"/>
            <a:ext cx="4680520" cy="444649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3319C7-B9B7-4644-B01F-A090B3F9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872116"/>
            <a:ext cx="766244" cy="475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2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4FC074-20A9-496F-8F70-A9DB6DC8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5963906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smtClean="0"/>
              <a:pPr>
                <a:spcAft>
                  <a:spcPts val="600"/>
                </a:spcAft>
              </a:pPr>
              <a:t>6/22/2022</a:t>
            </a:fld>
            <a:endParaRPr lang="en-US" sz="10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7C7874-79E2-B69D-2267-BAF788D78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198" y="0"/>
            <a:ext cx="11592098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2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03BAF-7B4F-4980-92A7-B16D1296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6D2E56-E463-4543-AA46-84EC0076E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46627C-7DE3-43D3-B4EE-0E948516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03322E-854C-4144-94A5-4AF74BE0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24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89BFE3D-ECC9-8C62-DBA0-29925860C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F39A1-BC14-4A91-899F-465618F7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1DC318-7C9C-4027-9ED5-20053B71E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87868D-688F-44C3-B7E8-40B1F723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857EBA-E6AC-4269-A6C1-10865AD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25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DB31C43-8A05-D976-CB1A-5D40AC8F1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8013A-DF00-4806-88FC-ECD7C00D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3D9060-7841-4768-9003-CF57DE15F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4F896D-AA3C-4698-BEF3-11A0826E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DF96B6-8DFB-4570-A1BF-14D795A7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E8453F90-2186-CB67-AC7A-FF046AE7502C}"/>
                  </a:ext>
                </a:extLst>
              </p14:cNvPr>
              <p14:cNvContentPartPr/>
              <p14:nvPr/>
            </p14:nvContentPartPr>
            <p14:xfrm>
              <a:off x="1052960" y="5288487"/>
              <a:ext cx="1284480" cy="69480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E8453F90-2186-CB67-AC7A-FF046AE750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960" y="5180487"/>
                <a:ext cx="1392120" cy="9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77A9FCFD-3C42-EE78-234C-2F04FD880338}"/>
                  </a:ext>
                </a:extLst>
              </p14:cNvPr>
              <p14:cNvContentPartPr/>
              <p14:nvPr/>
            </p14:nvContentPartPr>
            <p14:xfrm>
              <a:off x="2031800" y="5643447"/>
              <a:ext cx="360" cy="3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77A9FCFD-3C42-EE78-234C-2F04FD8803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7800" y="553544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F86137B7-1551-9DCC-DB0F-B27238EF3E9A}"/>
                  </a:ext>
                </a:extLst>
              </p14:cNvPr>
              <p14:cNvContentPartPr/>
              <p14:nvPr/>
            </p14:nvContentPartPr>
            <p14:xfrm>
              <a:off x="1034240" y="5255367"/>
              <a:ext cx="360" cy="3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F86137B7-1551-9DCC-DB0F-B27238EF3E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0600" y="5147727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fbeelding 7">
            <a:extLst>
              <a:ext uri="{FF2B5EF4-FFF2-40B4-BE49-F238E27FC236}">
                <a16:creationId xmlns:a16="http://schemas.microsoft.com/office/drawing/2014/main" id="{C92D9DB9-E741-ED1A-73FC-C60D7C3A11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6" y="-649932"/>
            <a:ext cx="11514667" cy="806489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8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11C63-AC12-4494-8E5B-B5B31EFE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868579-D4E7-45ED-BC03-60D51798A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6C1D24-2AA8-44F4-9D1C-21B70F20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F143B5-3EC8-42C3-9AD5-FD431E93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A2F29EA0-187A-105E-8877-D89BD08481AB}"/>
                  </a:ext>
                </a:extLst>
              </p14:cNvPr>
              <p14:cNvContentPartPr/>
              <p14:nvPr/>
            </p14:nvContentPartPr>
            <p14:xfrm>
              <a:off x="5181275" y="4060539"/>
              <a:ext cx="360" cy="36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A2F29EA0-187A-105E-8877-D89BD08481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7635" y="395289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010999BC-A96D-FEEA-6C5B-D53A63E8EE19}"/>
                  </a:ext>
                </a:extLst>
              </p14:cNvPr>
              <p14:cNvContentPartPr/>
              <p14:nvPr/>
            </p14:nvContentPartPr>
            <p14:xfrm>
              <a:off x="5396555" y="3657339"/>
              <a:ext cx="360" cy="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010999BC-A96D-FEEA-6C5B-D53A63E8EE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2555" y="3549699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Afbeelding 9">
            <a:extLst>
              <a:ext uri="{FF2B5EF4-FFF2-40B4-BE49-F238E27FC236}">
                <a16:creationId xmlns:a16="http://schemas.microsoft.com/office/drawing/2014/main" id="{FD3A213B-4756-6734-648C-8C3301C96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-793948"/>
            <a:ext cx="11514667" cy="82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BA52D-A451-4168-B2C2-3E99D338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82B409-1B58-41B5-B8D4-CAFE66B5B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6BA36B-0D91-4C94-861D-7FFDD8EB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FE603A-AE93-4417-9999-7EDEDFAC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5371BE-F2F5-5BCD-345E-D1E08DC58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865956"/>
            <a:ext cx="11514667" cy="8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B5488C-A940-449E-9F2C-31317A20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6/22/2022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719BF2-4B7E-44A4-9B83-4178CE2F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D583F59-0A92-7105-5C9D-30736B5C5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649932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A3C8F-1522-1C0F-C1F5-42AB27F2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Onze balie is eventjes op vakantie van vrijdag 24 juni tot woensdag 6 juli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602FFB-34FD-EF29-8E51-4A87AE19D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Voor al je vragen kun je steeds ons opbellen en,,,, </a:t>
            </a:r>
          </a:p>
          <a:p>
            <a:r>
              <a:rPr lang="nl-BE" b="1" dirty="0">
                <a:solidFill>
                  <a:srgbClr val="FF0000"/>
                </a:solidFill>
              </a:rPr>
              <a:t>James de Winter zal je helpen uitsluitend via telefoon natuurlijk</a:t>
            </a:r>
          </a:p>
          <a:p>
            <a:r>
              <a:rPr lang="nl-BE" b="1" dirty="0">
                <a:solidFill>
                  <a:srgbClr val="FF0000"/>
                </a:solidFill>
              </a:rPr>
              <a:t>Je mag ons ook opbellen via de mexem </a:t>
            </a:r>
            <a:r>
              <a:rPr lang="nl-BE" b="1" dirty="0" err="1">
                <a:solidFill>
                  <a:srgbClr val="FF0000"/>
                </a:solidFill>
              </a:rPr>
              <a:t>nr</a:t>
            </a:r>
            <a:r>
              <a:rPr lang="nl-BE" b="1" dirty="0">
                <a:solidFill>
                  <a:srgbClr val="FF0000"/>
                </a:solidFill>
              </a:rPr>
              <a:t> 035470144 voor algemene vragen</a:t>
            </a:r>
          </a:p>
          <a:p>
            <a:r>
              <a:rPr lang="nl-BE" b="1" dirty="0">
                <a:solidFill>
                  <a:srgbClr val="FF0000"/>
                </a:solidFill>
              </a:rPr>
              <a:t>Je kan wel in nood een mail zenden deze worden steeds gelezen en beantwoord </a:t>
            </a:r>
          </a:p>
          <a:p>
            <a:r>
              <a:rPr lang="nl-BE" b="1" dirty="0">
                <a:solidFill>
                  <a:srgbClr val="FF0000"/>
                </a:solidFill>
              </a:rPr>
              <a:t>De goudbank is ook eventjes op vakantie  en wij zien jullie terug op 7 juli</a:t>
            </a:r>
          </a:p>
          <a:p>
            <a:r>
              <a:rPr lang="nl-BE" b="1" dirty="0">
                <a:solidFill>
                  <a:srgbClr val="FF0000"/>
                </a:solidFill>
              </a:rPr>
              <a:t>Let op tijdens de maanden juli en augustus veranderen wel de openingsuren</a:t>
            </a:r>
          </a:p>
          <a:p>
            <a:r>
              <a:rPr lang="nl-BE" b="1" dirty="0">
                <a:solidFill>
                  <a:srgbClr val="FF0000"/>
                </a:solidFill>
              </a:rPr>
              <a:t>In de namiddag gaan wij open na 15’30 en niet om 14 uur zoals heel het jaar</a:t>
            </a:r>
          </a:p>
          <a:p>
            <a:r>
              <a:rPr lang="nl-BE" b="1" dirty="0">
                <a:solidFill>
                  <a:srgbClr val="FF0000"/>
                </a:solidFill>
              </a:rPr>
              <a:t>In de voormiddag behouden we dezelfde openingsuren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04D03C-C4ED-0A56-F76D-FCE3D327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9817DD-C279-F98A-97CB-D2D78595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A41E8-F1F2-49BE-938D-469390E2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04B9DA-50F9-44F5-A3A6-542975683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18F7D3-375E-4637-AD4D-622F67D3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A2B8F5-48BE-4A25-9823-B9338B0A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30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24028E4-1854-1FDC-F26D-BC28ED2A2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865956"/>
            <a:ext cx="11514667" cy="82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7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1367C-E6D0-2F40-0BD8-10328A5C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86C67D-58DA-A2BD-7C3D-B8052A502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25D3278-4675-B281-1029-CEE5D4948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649932"/>
            <a:ext cx="11514667" cy="8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B83F5-C4BF-C8DD-F2AD-6D277F72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244319-EDA8-5AC8-8656-65D3069EE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6F1ED3-A5B8-6319-905C-A835BED6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69EA9B-58A3-6B15-1005-3F89E42F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54E8461-6A50-C187-3577-221A4C5BD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865956"/>
            <a:ext cx="11514667" cy="8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F17EE-3B18-666B-1BA6-6B4CFD36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09757C-CDB4-E709-57C7-493B50A87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C9F80F-4279-6AFB-3DA0-B7E66012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47221E-FB11-3FEC-D0F7-4FB05AD7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8422F0C-CED9-4BF4-EFAA-237E1B785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009972"/>
            <a:ext cx="11514667" cy="84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E0050B-39C3-0875-AFD2-5435B966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33752" y="932688"/>
            <a:ext cx="2159794" cy="60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chemeClr val="bg1"/>
                </a:solidFill>
              </a:rPr>
              <a:pPr algn="r">
                <a:spcAft>
                  <a:spcPts val="600"/>
                </a:spcAft>
              </a:pPr>
              <a:t>6/22/2022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866379-C128-863A-FAF2-54290FF8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157" y="5881575"/>
            <a:ext cx="604743" cy="60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0F073CC-40D5-4B23-8DF0-9BD0A0C12F2C}" type="slidenum">
              <a:rPr lang="en-US" sz="150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34</a:t>
            </a:fld>
            <a:endParaRPr lang="en-US" sz="1500">
              <a:solidFill>
                <a:schemeClr val="bg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B16559E-DCDA-9F24-BE89-DF49C801C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937964"/>
            <a:ext cx="11514667" cy="83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E2BED-894D-E580-E366-1F1EA082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F870EA-9994-8A54-E340-913383282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0CDBFB-DB3D-903E-E8AB-B6444A3E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790F0B9-5F58-2CC6-9F70-04140C6F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B63E667-86E3-C125-A3A1-BC322EB9C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6/22/2022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36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263A5AC8-4DB3-44B8-3ABF-C1538A78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67" y="1150268"/>
            <a:ext cx="2914534" cy="3150213"/>
          </a:xfrm>
        </p:spPr>
        <p:txBody>
          <a:bodyPr>
            <a:noAutofit/>
          </a:bodyPr>
          <a:lstStyle/>
          <a:p>
            <a:r>
              <a:rPr lang="nl-BE" sz="1800" b="1" dirty="0">
                <a:solidFill>
                  <a:srgbClr val="FF0000"/>
                </a:solidFill>
              </a:rPr>
              <a:t>Iedereen kan orders plaatsen met limieten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Dus je moet niet aan dagkoers kopen of verkopen</a:t>
            </a:r>
          </a:p>
          <a:p>
            <a:endParaRPr lang="nl-BE" sz="1800" b="1" dirty="0">
              <a:solidFill>
                <a:srgbClr val="FF0000"/>
              </a:solidFill>
            </a:endParaRPr>
          </a:p>
          <a:p>
            <a:r>
              <a:rPr lang="nl-BE" sz="1800" b="1" dirty="0">
                <a:solidFill>
                  <a:srgbClr val="FF0000"/>
                </a:solidFill>
              </a:rPr>
              <a:t>Je denkt dat de kg naar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kan gaan en je plaatst een order aan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all-in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Voorwaarden deponeren van je goud of overboeken van de geldsom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5ADFD-A230-470C-9ECC-8A01F2D8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8053" y="6100908"/>
            <a:ext cx="1639564" cy="344840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fld id="{47309314-E4B1-4CA1-9313-ED56281F2FEC}" type="datetime1">
              <a:rPr lang="en-US"/>
              <a:pPr algn="r">
                <a:spcAft>
                  <a:spcPts val="600"/>
                </a:spcAft>
              </a:pPr>
              <a:t>6/22/2022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ABA706-3FCC-482C-B9CF-EAAD482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37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EC8C7E-3D3F-BE9F-8959-D1760EC7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18" y="701506"/>
            <a:ext cx="6422771" cy="50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68EBC9F7-98A9-70E4-EDD5-6334F9DDF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962" y="508624"/>
            <a:ext cx="9283143" cy="5250155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8125FF-02AF-4F4F-BF70-A6E46A3B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7309314-E4B1-4CA1-9313-ED56281F2FEC}" type="datetime1">
              <a:rPr lang="en-US" sz="900"/>
              <a:pPr>
                <a:spcAft>
                  <a:spcPts val="600"/>
                </a:spcAft>
              </a:pPr>
              <a:t>6/22/2022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9958FF-7672-4CFF-AB81-C71D3AB7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38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632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20" y="10"/>
            <a:ext cx="11518880" cy="64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900"/>
              <a:pPr>
                <a:spcAft>
                  <a:spcPts val="600"/>
                </a:spcAft>
              </a:pPr>
              <a:t>6/22/2022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39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C4D2623-9AB9-455E-97F9-B0A47E73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69" y="900361"/>
            <a:ext cx="9073094" cy="990944"/>
          </a:xfrm>
        </p:spPr>
        <p:txBody>
          <a:bodyPr>
            <a:normAutofit/>
          </a:bodyPr>
          <a:lstStyle/>
          <a:p>
            <a:r>
              <a:rPr lang="nl-BE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toch zijn er aandelen die stijgen maar blijft alert en werkt met stop </a:t>
            </a:r>
            <a:r>
              <a:rPr lang="nl-BE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</a:t>
            </a:r>
            <a:r>
              <a:rPr lang="nl-BE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verlies-</a:t>
            </a:r>
            <a:r>
              <a:rPr lang="nl-BE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beperker</a:t>
            </a:r>
            <a:endParaRPr lang="nl-BE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997CC3-2793-4F90-BC47-A91E474C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3517" y="312016"/>
            <a:ext cx="2376525" cy="292023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/>
              <a:pPr defTabSz="914400">
                <a:spcAft>
                  <a:spcPts val="600"/>
                </a:spcAft>
              </a:pPr>
              <a:t>6/22/2022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408237-8D82-447E-A191-35620F23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515" y="129774"/>
            <a:ext cx="766244" cy="475601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9" name="Tijdelijke aanduiding voor inhoud 6">
            <a:extLst>
              <a:ext uri="{FF2B5EF4-FFF2-40B4-BE49-F238E27FC236}">
                <a16:creationId xmlns:a16="http://schemas.microsoft.com/office/drawing/2014/main" id="{74AE8BE3-4B10-8FD8-9787-A524EA716D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053652"/>
              </p:ext>
            </p:extLst>
          </p:nvPr>
        </p:nvGraphicFramePr>
        <p:xfrm>
          <a:off x="3455194" y="2046752"/>
          <a:ext cx="6689197" cy="371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96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EAC01-5076-4716-B0D9-35C04098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5448DA-4B0D-4341-8B89-3CAB9E42B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65678-3F22-441E-85D3-25F31DC9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55387-7D62-4BC0-AACC-C44E685B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5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338EBF9-E203-4D3E-A79B-8D1C52BA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87" y="0"/>
            <a:ext cx="10856526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3C2A3A6-E67A-6371-4646-5930E60DBEBB}"/>
              </a:ext>
            </a:extLst>
          </p:cNvPr>
          <p:cNvSpPr txBox="1"/>
          <p:nvPr/>
        </p:nvSpPr>
        <p:spPr>
          <a:xfrm>
            <a:off x="430858" y="718220"/>
            <a:ext cx="105851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b="1" dirty="0"/>
              <a:t>Dit is de nieuwe brokersfirma bij </a:t>
            </a:r>
            <a:r>
              <a:rPr lang="nl-BE" b="1" dirty="0" err="1">
                <a:solidFill>
                  <a:srgbClr val="FF0000"/>
                </a:solidFill>
              </a:rPr>
              <a:t>Busschaert&amp;co</a:t>
            </a:r>
            <a:r>
              <a:rPr lang="nl-BE" b="1" dirty="0">
                <a:solidFill>
                  <a:srgbClr val="FF0000"/>
                </a:solidFill>
              </a:rPr>
              <a:t>-//B BUSSCHAERT </a:t>
            </a:r>
            <a:r>
              <a:rPr lang="nl-BE" b="1" dirty="0"/>
              <a:t>IS uitvoerend bestuurder VAN MEXEM BELGIUM EN VERANTWOORDELIJK VOOR </a:t>
            </a:r>
            <a:r>
              <a:rPr lang="nl-BE" b="1" dirty="0" err="1"/>
              <a:t>ADVIESBEHEER.adviesbeheer</a:t>
            </a:r>
            <a:r>
              <a:rPr lang="nl-BE" b="1" dirty="0"/>
              <a:t> =0,4% commissie op a/v</a:t>
            </a:r>
          </a:p>
        </p:txBody>
      </p:sp>
    </p:spTree>
    <p:extLst>
      <p:ext uri="{BB962C8B-B14F-4D97-AF65-F5344CB8AC3E}">
        <p14:creationId xmlns:p14="http://schemas.microsoft.com/office/powerpoint/2010/main" val="2679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2"/>
            <a:ext cx="11518900" cy="7016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726"/>
            <a:ext cx="11518900" cy="53333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1198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6176A8D-754E-4699-9AAC-A833466A2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B8456C2-9457-404E-8DA7-41BB6630D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612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B3493F-F73E-4A1A-89E2-FE1D803D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726"/>
            <a:ext cx="11518900" cy="53333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40FE35-B5AC-1AF4-329B-FE893328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39" y="4211314"/>
            <a:ext cx="7399601" cy="52088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endParaRPr lang="en-US" sz="3400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2339BAAC-3857-1314-BAD4-2A6A32981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518" y="754528"/>
            <a:ext cx="11446829" cy="4500196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711C4E-E83D-96C4-9070-A451BF8D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8239" y="4205513"/>
            <a:ext cx="766244" cy="4756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28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2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ABCEC8-D6A0-BCE9-28CA-E93307A1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4102" y="5180895"/>
            <a:ext cx="2707370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1000" smtClean="0"/>
              <a:pPr>
                <a:spcAft>
                  <a:spcPts val="600"/>
                </a:spcAft>
              </a:pPr>
              <a:t>6/22/2022</a:t>
            </a:fld>
            <a:endParaRPr lang="en-US" sz="10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EE4ADBF-AAD6-433C-B72E-C603B9BB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2"/>
            <a:ext cx="11518900" cy="70167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52C429-B9DA-48BE-B0C7-09AE24872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1198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7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28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5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272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8"/>
            <a:ext cx="10303016" cy="525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718D7A-A2EE-C11B-2E44-E092C44E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94" y="574985"/>
            <a:ext cx="8352927" cy="5275308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711C4E-E83D-96C4-9070-A451BF8D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ABCEC8-D6A0-BCE9-28CA-E93307A1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6/22/2022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D9CEC00-5DB5-4E9D-A558-E1DC11A5A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612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26C260-4202-4C59-9D7B-3038C5CE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726"/>
            <a:ext cx="11518900" cy="53333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002583-339B-347A-2488-7B790BADE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86" y="904316"/>
            <a:ext cx="5021074" cy="990945"/>
          </a:xfrm>
        </p:spPr>
        <p:txBody>
          <a:bodyPr>
            <a:normAutofit/>
          </a:bodyPr>
          <a:lstStyle/>
          <a:p>
            <a:r>
              <a:rPr lang="nl-BE" dirty="0" err="1"/>
              <a:t>Één</a:t>
            </a:r>
            <a:r>
              <a:rPr lang="nl-BE" dirty="0"/>
              <a:t> oogopslag en je ziet alles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E7EEB61-D386-4B18-945C-C1BEC4DAE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7333" y="455383"/>
            <a:ext cx="4385487" cy="4863040"/>
            <a:chOff x="632238" y="482171"/>
            <a:chExt cx="4641751" cy="514910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9BD94E9-0F5B-49E6-970F-67D0692AF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8" y="482171"/>
              <a:ext cx="4641751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EB4E856-40BA-42D0-A713-073700F45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7" y="812507"/>
              <a:ext cx="4001652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7A6973-CC6C-3DB3-725D-CCE68403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2307" y="123629"/>
            <a:ext cx="766244" cy="4756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nl-BE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nl-BE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9D0404D-EF4F-4432-A771-FE966FAFB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53521" b="36564"/>
          <a:stretch/>
        </p:blipFill>
        <p:spPr>
          <a:xfrm>
            <a:off x="5435685" y="607716"/>
            <a:ext cx="5019361" cy="14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F138ACD-78C9-8D70-70C4-07228474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3" r="4449" b="-5"/>
          <a:stretch/>
        </p:blipFill>
        <p:spPr>
          <a:xfrm>
            <a:off x="1201040" y="1054325"/>
            <a:ext cx="3176523" cy="365138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60660D-4EC9-B950-2685-D20B4F627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685" y="2045049"/>
            <a:ext cx="5021075" cy="3117610"/>
          </a:xfrm>
        </p:spPr>
        <p:txBody>
          <a:bodyPr>
            <a:normAutofit/>
          </a:bodyPr>
          <a:lstStyle/>
          <a:p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 met de </a:t>
            </a:r>
            <a:r>
              <a:rPr lang="en-US" dirty="0" err="1"/>
              <a:t>beste</a:t>
            </a:r>
            <a:r>
              <a:rPr lang="en-US" dirty="0"/>
              <a:t> tools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beleggers</a:t>
            </a:r>
            <a:endParaRPr lang="en-US" dirty="0"/>
          </a:p>
          <a:p>
            <a:r>
              <a:rPr lang="en-US" dirty="0"/>
              <a:t>Maar</a:t>
            </a:r>
          </a:p>
          <a:p>
            <a:r>
              <a:rPr lang="en-US" dirty="0" err="1"/>
              <a:t>Wij</a:t>
            </a:r>
            <a:r>
              <a:rPr lang="en-US" dirty="0"/>
              <a:t> laten je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je lot</a:t>
            </a:r>
          </a:p>
          <a:p>
            <a:r>
              <a:rPr lang="en-US" dirty="0"/>
              <a:t>Je </a:t>
            </a:r>
            <a:r>
              <a:rPr lang="en-US" dirty="0" err="1"/>
              <a:t>kunt</a:t>
            </a:r>
            <a:r>
              <a:rPr lang="en-US" dirty="0"/>
              <a:t> steeds </a:t>
            </a:r>
            <a:r>
              <a:rPr lang="en-US" dirty="0" err="1"/>
              <a:t>terecht</a:t>
            </a:r>
            <a:r>
              <a:rPr lang="en-US" dirty="0"/>
              <a:t> op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kantoor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je </a:t>
            </a:r>
            <a:r>
              <a:rPr lang="en-US" dirty="0" err="1"/>
              <a:t>graag</a:t>
            </a:r>
            <a:r>
              <a:rPr lang="en-US" dirty="0"/>
              <a:t> </a:t>
            </a:r>
            <a:r>
              <a:rPr lang="en-US" dirty="0" err="1"/>
              <a:t>helpen</a:t>
            </a: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6FA79A-6E5E-2288-E128-81DAD369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44712" y="5173164"/>
            <a:ext cx="5011453" cy="292023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19127723-9AB6-4880-AA78-6BD21EBC34E1}" type="datetime1">
              <a:rPr lang="en-US" smtClean="0"/>
              <a:pPr algn="l">
                <a:spcAft>
                  <a:spcPts val="600"/>
                </a:spcAft>
              </a:pPr>
              <a:t>6/22/2022</a:t>
            </a:fld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CAB222F-FF19-4505-8E6F-A4F4DB9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2"/>
            <a:ext cx="11518900" cy="701675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C99ED7A-6AA8-408A-AC32-11DCD0EB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1198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6/22/2022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9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29BDD1-AAFB-BDE0-608E-D7F7A18E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58" y="0"/>
            <a:ext cx="11139783" cy="6477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DDBB2E3-517D-1ECD-D9CF-75A9561DAD05}"/>
              </a:ext>
            </a:extLst>
          </p:cNvPr>
          <p:cNvSpPr txBox="1"/>
          <p:nvPr/>
        </p:nvSpPr>
        <p:spPr>
          <a:xfrm>
            <a:off x="3959250" y="86223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Mogelijks toch een daling naar eind juni  naar 1800$ wegens afsluiten semester en nadien hevige stijging</a:t>
            </a:r>
          </a:p>
          <a:p>
            <a:r>
              <a:rPr lang="nl-BE" dirty="0"/>
              <a:t>Dus koopsignaal naar einde maand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e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603</Words>
  <Application>Microsoft Office PowerPoint</Application>
  <PresentationFormat>Aangepast</PresentationFormat>
  <Paragraphs>149</Paragraphs>
  <Slides>39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8" baseType="lpstr">
      <vt:lpstr>Century Gothic</vt:lpstr>
      <vt:lpstr>Arial</vt:lpstr>
      <vt:lpstr>Constantia</vt:lpstr>
      <vt:lpstr>Arial Black</vt:lpstr>
      <vt:lpstr>LJQQAM+ITC Zapf Chancery Medium Italic</vt:lpstr>
      <vt:lpstr>Arial Unicode MS</vt:lpstr>
      <vt:lpstr>Calibri</vt:lpstr>
      <vt:lpstr>Wingdings 3</vt:lpstr>
      <vt:lpstr>Galerie</vt:lpstr>
      <vt:lpstr>PowerPoint-presentatie</vt:lpstr>
      <vt:lpstr>PowerPoint-presentatie</vt:lpstr>
      <vt:lpstr>Onze balie is eventjes op vakantie van vrijdag 24 juni tot woensdag 6 juli</vt:lpstr>
      <vt:lpstr>En toch zijn er aandelen die stijgen maar blijft alert en werkt met stop loss/ verlies-beperker</vt:lpstr>
      <vt:lpstr>PowerPoint-presentatie</vt:lpstr>
      <vt:lpstr>PowerPoint-presentatie</vt:lpstr>
      <vt:lpstr>PowerPoint-presentatie</vt:lpstr>
      <vt:lpstr>Één oogopslag en je ziet alles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53</cp:revision>
  <dcterms:modified xsi:type="dcterms:W3CDTF">2022-06-22T14:10:47Z</dcterms:modified>
</cp:coreProperties>
</file>