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703" r:id="rId1"/>
  </p:sldMasterIdLst>
  <p:notesMasterIdLst>
    <p:notesMasterId r:id="rId46"/>
  </p:notesMasterIdLst>
  <p:sldIdLst>
    <p:sldId id="256" r:id="rId2"/>
    <p:sldId id="399" r:id="rId3"/>
    <p:sldId id="448" r:id="rId4"/>
    <p:sldId id="258" r:id="rId5"/>
    <p:sldId id="377" r:id="rId6"/>
    <p:sldId id="427" r:id="rId7"/>
    <p:sldId id="260" r:id="rId8"/>
    <p:sldId id="442" r:id="rId9"/>
    <p:sldId id="435" r:id="rId10"/>
    <p:sldId id="412" r:id="rId11"/>
    <p:sldId id="439" r:id="rId12"/>
    <p:sldId id="443" r:id="rId13"/>
    <p:sldId id="444" r:id="rId14"/>
    <p:sldId id="445" r:id="rId15"/>
    <p:sldId id="446" r:id="rId16"/>
    <p:sldId id="447" r:id="rId17"/>
    <p:sldId id="449" r:id="rId18"/>
    <p:sldId id="450" r:id="rId19"/>
    <p:sldId id="451" r:id="rId20"/>
    <p:sldId id="264" r:id="rId21"/>
    <p:sldId id="404" r:id="rId22"/>
    <p:sldId id="405" r:id="rId23"/>
    <p:sldId id="440" r:id="rId24"/>
    <p:sldId id="336" r:id="rId25"/>
    <p:sldId id="272" r:id="rId26"/>
    <p:sldId id="417" r:id="rId27"/>
    <p:sldId id="429" r:id="rId28"/>
    <p:sldId id="274" r:id="rId29"/>
    <p:sldId id="380" r:id="rId30"/>
    <p:sldId id="415" r:id="rId31"/>
    <p:sldId id="403" r:id="rId32"/>
    <p:sldId id="419" r:id="rId33"/>
    <p:sldId id="420" r:id="rId34"/>
    <p:sldId id="421" r:id="rId35"/>
    <p:sldId id="422" r:id="rId36"/>
    <p:sldId id="437" r:id="rId37"/>
    <p:sldId id="438" r:id="rId38"/>
    <p:sldId id="423" r:id="rId39"/>
    <p:sldId id="436" r:id="rId40"/>
    <p:sldId id="441" r:id="rId41"/>
    <p:sldId id="344" r:id="rId42"/>
    <p:sldId id="326" r:id="rId43"/>
    <p:sldId id="400" r:id="rId44"/>
    <p:sldId id="386" r:id="rId45"/>
  </p:sldIdLst>
  <p:sldSz cx="11518900" cy="6477000"/>
  <p:notesSz cx="9929813" cy="6797675"/>
  <p:embeddedFontLst>
    <p:embeddedFont>
      <p:font typeface="Arial Black" panose="020B0A04020102020204" pitchFamily="34" charset="0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onstantia" panose="02030602050306030303" pitchFamily="18" charset="0"/>
      <p:regular r:id="rId54"/>
      <p:bold r:id="rId55"/>
      <p:italic r:id="rId56"/>
      <p:boldItalic r:id="rId57"/>
    </p:embeddedFont>
    <p:embeddedFont>
      <p:font typeface="LJQQAM+ITC Zapf Chancery Medium Italic" panose="020B0604020202020204"/>
      <p:regular r:id="rId58"/>
    </p:embeddedFont>
    <p:embeddedFont>
      <p:font typeface="Wingdings 3" panose="05040102010807070707" pitchFamily="18" charset="2"/>
      <p:regular r:id="rId59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399"/>
            <p14:sldId id="448"/>
          </p14:sldIdLst>
        </p14:section>
        <p14:section name="Naamloze sectie" id="{8755B586-2486-49CE-8420-C76D66869903}">
          <p14:sldIdLst>
            <p14:sldId id="258"/>
            <p14:sldId id="377"/>
            <p14:sldId id="427"/>
            <p14:sldId id="260"/>
            <p14:sldId id="442"/>
            <p14:sldId id="435"/>
            <p14:sldId id="412"/>
            <p14:sldId id="439"/>
            <p14:sldId id="443"/>
            <p14:sldId id="444"/>
            <p14:sldId id="445"/>
            <p14:sldId id="446"/>
            <p14:sldId id="447"/>
            <p14:sldId id="449"/>
            <p14:sldId id="450"/>
            <p14:sldId id="451"/>
            <p14:sldId id="264"/>
            <p14:sldId id="404"/>
            <p14:sldId id="405"/>
            <p14:sldId id="440"/>
            <p14:sldId id="336"/>
            <p14:sldId id="272"/>
            <p14:sldId id="417"/>
            <p14:sldId id="429"/>
            <p14:sldId id="274"/>
            <p14:sldId id="380"/>
            <p14:sldId id="415"/>
            <p14:sldId id="403"/>
            <p14:sldId id="419"/>
            <p14:sldId id="420"/>
            <p14:sldId id="421"/>
            <p14:sldId id="422"/>
            <p14:sldId id="437"/>
            <p14:sldId id="438"/>
            <p14:sldId id="423"/>
            <p14:sldId id="436"/>
            <p14:sldId id="441"/>
            <p14:sldId id="344"/>
            <p14:sldId id="326"/>
            <p14:sldId id="400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D752DA-6C0F-4C44-AA7E-AA7A397C72B5}" v="53" dt="2023-07-03T13:44:15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6126" autoAdjust="0"/>
  </p:normalViewPr>
  <p:slideViewPr>
    <p:cSldViewPr>
      <p:cViewPr varScale="1">
        <p:scale>
          <a:sx n="109" d="100"/>
          <a:sy n="109" d="100"/>
        </p:scale>
        <p:origin x="138" y="7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8B0D1-0B89-44FD-8D88-1DDD8275075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D262D5-83AD-4D24-9034-5CF7ECD523D9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Drie TOP bedrijven die samenwerken  en één  BALIE EN ONTVANGST KANTOOR </a:t>
          </a:r>
          <a:r>
            <a:rPr lang="nl-BE" b="1" dirty="0"/>
            <a:t>vormen voor u</a:t>
          </a:r>
          <a:endParaRPr lang="en-US" dirty="0"/>
        </a:p>
      </dgm:t>
    </dgm:pt>
    <dgm:pt modelId="{1064BF61-CA4D-4D64-95D3-EF4C236977EE}" type="parTrans" cxnId="{C71EF689-680B-48AC-87EB-69FEFC84AAE7}">
      <dgm:prSet/>
      <dgm:spPr/>
      <dgm:t>
        <a:bodyPr/>
        <a:lstStyle/>
        <a:p>
          <a:endParaRPr lang="en-US"/>
        </a:p>
      </dgm:t>
    </dgm:pt>
    <dgm:pt modelId="{694F2FE9-6218-4B6E-8095-6C2D26F34170}" type="sibTrans" cxnId="{C71EF689-680B-48AC-87EB-69FEFC84AAE7}">
      <dgm:prSet/>
      <dgm:spPr/>
      <dgm:t>
        <a:bodyPr/>
        <a:lstStyle/>
        <a:p>
          <a:endParaRPr lang="en-US"/>
        </a:p>
      </dgm:t>
    </dgm:pt>
    <dgm:pt modelId="{6DA5F2E1-C651-44BF-8DF7-9AC5E71A4BB0}">
      <dgm:prSet/>
      <dgm:spPr/>
      <dgm:t>
        <a:bodyPr/>
        <a:lstStyle/>
        <a:p>
          <a:r>
            <a:rPr lang="nl-BE" b="1" dirty="0"/>
            <a:t>Interactive broker  40 miljard  beurswaarde  wereldspeler 125 beurzen</a:t>
          </a:r>
        </a:p>
        <a:p>
          <a:r>
            <a:rPr lang="nl-BE" b="1" dirty="0"/>
            <a:t>Jaarlijkse omzet 3,5 miljard$</a:t>
          </a:r>
          <a:endParaRPr lang="en-US" dirty="0"/>
        </a:p>
      </dgm:t>
    </dgm:pt>
    <dgm:pt modelId="{C406D42B-D4A6-491C-8B61-561807525967}" type="parTrans" cxnId="{12174B53-16DC-4AEE-B7D3-095901703929}">
      <dgm:prSet/>
      <dgm:spPr/>
      <dgm:t>
        <a:bodyPr/>
        <a:lstStyle/>
        <a:p>
          <a:endParaRPr lang="en-US"/>
        </a:p>
      </dgm:t>
    </dgm:pt>
    <dgm:pt modelId="{508F1CB9-B6D8-498A-A77C-F4685D9AB5AC}" type="sibTrans" cxnId="{12174B53-16DC-4AEE-B7D3-095901703929}">
      <dgm:prSet/>
      <dgm:spPr/>
      <dgm:t>
        <a:bodyPr/>
        <a:lstStyle/>
        <a:p>
          <a:endParaRPr lang="en-US"/>
        </a:p>
      </dgm:t>
    </dgm:pt>
    <dgm:pt modelId="{DF8A10F2-9EBB-45F9-B0F6-ED68DB7B1422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Verzorgt uw rekening (beste beurssite sinds 2018!! </a:t>
          </a:r>
          <a:r>
            <a:rPr lang="nl-BE" dirty="0">
              <a:solidFill>
                <a:srgbClr val="FFFF00"/>
              </a:solidFill>
            </a:rPr>
            <a:t>)6x </a:t>
          </a:r>
          <a:r>
            <a:rPr lang="nl-BE" dirty="0"/>
            <a:t>groter dan de grootste </a:t>
          </a:r>
          <a:r>
            <a:rPr lang="nl-BE" dirty="0" err="1"/>
            <a:t>belgische</a:t>
          </a:r>
          <a:r>
            <a:rPr lang="nl-BE" dirty="0"/>
            <a:t> brokers/bank of 15 x groter dan  private banking </a:t>
          </a:r>
          <a:r>
            <a:rPr lang="nl-BE" dirty="0" err="1"/>
            <a:t>uitAntwerpen</a:t>
          </a:r>
          <a:endParaRPr lang="en-US" dirty="0"/>
        </a:p>
      </dgm:t>
    </dgm:pt>
    <dgm:pt modelId="{C6D411AD-62D9-4893-8AFB-0BE48345AE55}" type="parTrans" cxnId="{303D62BB-6788-40AC-95C3-6083836C65D0}">
      <dgm:prSet/>
      <dgm:spPr/>
      <dgm:t>
        <a:bodyPr/>
        <a:lstStyle/>
        <a:p>
          <a:endParaRPr lang="en-US"/>
        </a:p>
      </dgm:t>
    </dgm:pt>
    <dgm:pt modelId="{6C300D50-753B-447D-BAE0-9454DD45E484}" type="sibTrans" cxnId="{303D62BB-6788-40AC-95C3-6083836C65D0}">
      <dgm:prSet/>
      <dgm:spPr/>
      <dgm:t>
        <a:bodyPr/>
        <a:lstStyle/>
        <a:p>
          <a:endParaRPr lang="en-US"/>
        </a:p>
      </dgm:t>
    </dgm:pt>
    <dgm:pt modelId="{10F760D1-2E6D-45CC-903B-2C705D9EFCB7}">
      <dgm:prSet/>
      <dgm:spPr/>
      <dgm:t>
        <a:bodyPr/>
        <a:lstStyle/>
        <a:p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b="1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dirty="0"/>
            <a:t>zorgt voor je lage tarieven/kosten en financiële hulpmiddelen</a:t>
          </a:r>
          <a:endParaRPr lang="en-US" dirty="0"/>
        </a:p>
      </dgm:t>
    </dgm:pt>
    <dgm:pt modelId="{3891D0B5-6B4F-4651-B25D-623C5CE52D2C}" type="parTrans" cxnId="{94FF60B3-8188-4264-9CBA-5083C9E88409}">
      <dgm:prSet/>
      <dgm:spPr/>
      <dgm:t>
        <a:bodyPr/>
        <a:lstStyle/>
        <a:p>
          <a:endParaRPr lang="en-US"/>
        </a:p>
      </dgm:t>
    </dgm:pt>
    <dgm:pt modelId="{84CAA44F-493C-464F-BAD8-1B2B4D4F56C5}" type="sibTrans" cxnId="{94FF60B3-8188-4264-9CBA-5083C9E88409}">
      <dgm:prSet/>
      <dgm:spPr/>
      <dgm:t>
        <a:bodyPr/>
        <a:lstStyle/>
        <a:p>
          <a:endParaRPr lang="en-US"/>
        </a:p>
      </dgm:t>
    </dgm:pt>
    <dgm:pt modelId="{83D387B0-D507-41A8-90DC-C35BCD65F846}">
      <dgm:prSet/>
      <dgm:spPr/>
      <dgm:t>
        <a:bodyPr/>
        <a:lstStyle/>
        <a:p>
          <a:r>
            <a:rPr lang="nl-BE"/>
            <a:t>Administratieve introducing broker die over heel de wereld klanten groepeert en introduceert  om de goedkoopste kosten te krijgen bij de hoofd broker= </a:t>
          </a:r>
          <a:endParaRPr lang="en-US"/>
        </a:p>
      </dgm:t>
    </dgm:pt>
    <dgm:pt modelId="{03183792-D305-4B0B-8C38-AAB20C379913}" type="parTrans" cxnId="{5D4F5CCB-AB1F-48F2-B3EC-EED7DA8C14EB}">
      <dgm:prSet/>
      <dgm:spPr/>
      <dgm:t>
        <a:bodyPr/>
        <a:lstStyle/>
        <a:p>
          <a:endParaRPr lang="en-US"/>
        </a:p>
      </dgm:t>
    </dgm:pt>
    <dgm:pt modelId="{C8AD9F01-FFDD-4FB4-B414-9CCFFE7F20AE}" type="sibTrans" cxnId="{5D4F5CCB-AB1F-48F2-B3EC-EED7DA8C14EB}">
      <dgm:prSet/>
      <dgm:spPr/>
      <dgm:t>
        <a:bodyPr/>
        <a:lstStyle/>
        <a:p>
          <a:endParaRPr lang="en-US"/>
        </a:p>
      </dgm:t>
    </dgm:pt>
    <dgm:pt modelId="{EC0DD773-0880-4963-A1A0-990AA84B88B8}">
      <dgm:prSet custT="1"/>
      <dgm:spPr/>
      <dgm:t>
        <a:bodyPr/>
        <a:lstStyle/>
        <a:p>
          <a:r>
            <a:rPr lang="nl-BE" sz="2000" b="1" dirty="0" err="1">
              <a:solidFill>
                <a:srgbClr val="FFFF00"/>
              </a:solidFill>
            </a:rPr>
            <a:t>Inter</a:t>
          </a:r>
          <a:r>
            <a:rPr lang="nl-BE" sz="2000" b="1" dirty="0">
              <a:solidFill>
                <a:srgbClr val="FFFF00"/>
              </a:solidFill>
            </a:rPr>
            <a:t> </a:t>
          </a:r>
          <a:r>
            <a:rPr lang="nl-BE" sz="2000" b="1" dirty="0" err="1">
              <a:solidFill>
                <a:srgbClr val="FFFF00"/>
              </a:solidFill>
            </a:rPr>
            <a:t>active</a:t>
          </a:r>
          <a:r>
            <a:rPr lang="nl-BE" sz="2000" b="1" dirty="0">
              <a:solidFill>
                <a:srgbClr val="FFFF00"/>
              </a:solidFill>
            </a:rPr>
            <a:t> brokers </a:t>
          </a:r>
          <a:r>
            <a:rPr lang="nl-BE" sz="2000" b="1" dirty="0" err="1">
              <a:solidFill>
                <a:srgbClr val="FFFF00"/>
              </a:solidFill>
            </a:rPr>
            <a:t>usa</a:t>
          </a:r>
          <a:endParaRPr lang="nl-BE" sz="2000" b="1" dirty="0">
            <a:solidFill>
              <a:srgbClr val="FFFF00"/>
            </a:solidFill>
          </a:endParaRPr>
        </a:p>
        <a:p>
          <a:r>
            <a:rPr lang="nl-BE" sz="2000" b="1" dirty="0">
              <a:solidFill>
                <a:srgbClr val="FFFF00"/>
              </a:solidFill>
            </a:rPr>
            <a:t>50miljard beurswaarde</a:t>
          </a:r>
          <a:endParaRPr lang="en-US" sz="2000" b="1" dirty="0">
            <a:solidFill>
              <a:srgbClr val="FFFF00"/>
            </a:solidFill>
          </a:endParaRPr>
        </a:p>
      </dgm:t>
    </dgm:pt>
    <dgm:pt modelId="{012ABD82-113E-4A0D-9FFD-BD8E15932E3F}" type="parTrans" cxnId="{1A1178EB-21FA-495E-B982-4ABBC59AF2DA}">
      <dgm:prSet/>
      <dgm:spPr/>
      <dgm:t>
        <a:bodyPr/>
        <a:lstStyle/>
        <a:p>
          <a:endParaRPr lang="en-US"/>
        </a:p>
      </dgm:t>
    </dgm:pt>
    <dgm:pt modelId="{85F189D1-11EB-4CDC-A7F4-141A78F20544}" type="sibTrans" cxnId="{1A1178EB-21FA-495E-B982-4ABBC59AF2DA}">
      <dgm:prSet/>
      <dgm:spPr/>
      <dgm:t>
        <a:bodyPr/>
        <a:lstStyle/>
        <a:p>
          <a:endParaRPr lang="en-US"/>
        </a:p>
      </dgm:t>
    </dgm:pt>
    <dgm:pt modelId="{74C2B981-1258-4BC7-A9C5-FA1CF743B5BF}">
      <dgm:prSet/>
      <dgm:spPr/>
      <dgm:t>
        <a:bodyPr/>
        <a:lstStyle/>
        <a:p>
          <a:r>
            <a:rPr lang="nl-BE" b="1" u="sng" dirty="0">
              <a:solidFill>
                <a:srgbClr val="FFFF00"/>
              </a:solidFill>
            </a:rPr>
            <a:t>BEURSEXPERT B BUSSCHAERT </a:t>
          </a:r>
          <a:r>
            <a:rPr lang="nl-BE" b="1" dirty="0"/>
            <a:t>verzorgt je adviezen voor vermogen</a:t>
          </a:r>
          <a:endParaRPr lang="en-US" dirty="0"/>
        </a:p>
      </dgm:t>
    </dgm:pt>
    <dgm:pt modelId="{6C00738F-F1AF-45A3-A721-B6C9A926FB43}" type="parTrans" cxnId="{C974D8DF-1B1C-4CB8-BDD1-72EF24B66DA9}">
      <dgm:prSet/>
      <dgm:spPr/>
      <dgm:t>
        <a:bodyPr/>
        <a:lstStyle/>
        <a:p>
          <a:endParaRPr lang="en-US"/>
        </a:p>
      </dgm:t>
    </dgm:pt>
    <dgm:pt modelId="{1435D186-9613-41C4-8346-303D03532B7C}" type="sibTrans" cxnId="{C974D8DF-1B1C-4CB8-BDD1-72EF24B66DA9}">
      <dgm:prSet/>
      <dgm:spPr/>
      <dgm:t>
        <a:bodyPr/>
        <a:lstStyle/>
        <a:p>
          <a:endParaRPr lang="en-US"/>
        </a:p>
      </dgm:t>
    </dgm:pt>
    <dgm:pt modelId="{B1B584EC-D5AC-4E47-BA63-9D31AB59149B}">
      <dgm:prSet/>
      <dgm:spPr/>
      <dgm:t>
        <a:bodyPr/>
        <a:lstStyle/>
        <a:p>
          <a:r>
            <a:rPr lang="nl-BE" b="1"/>
            <a:t>Heeft al meer dan 50 jaar ervaring in private portfolio&amp;banking service</a:t>
          </a:r>
          <a:endParaRPr lang="en-US"/>
        </a:p>
      </dgm:t>
    </dgm:pt>
    <dgm:pt modelId="{983D358B-4991-4365-B2A6-83308A253404}" type="parTrans" cxnId="{75C5CDF0-D2A8-40E2-824A-89CE42795AD9}">
      <dgm:prSet/>
      <dgm:spPr/>
      <dgm:t>
        <a:bodyPr/>
        <a:lstStyle/>
        <a:p>
          <a:endParaRPr lang="en-US"/>
        </a:p>
      </dgm:t>
    </dgm:pt>
    <dgm:pt modelId="{8AE7FF57-E68E-4057-91D3-2BD044019F69}" type="sibTrans" cxnId="{75C5CDF0-D2A8-40E2-824A-89CE42795AD9}">
      <dgm:prSet/>
      <dgm:spPr/>
      <dgm:t>
        <a:bodyPr/>
        <a:lstStyle/>
        <a:p>
          <a:endParaRPr lang="en-US"/>
        </a:p>
      </dgm:t>
    </dgm:pt>
    <dgm:pt modelId="{9CAABE46-6CEB-4954-9BDF-95ED7EF5AB05}">
      <dgm:prSet custT="1"/>
      <dgm:spPr/>
      <dgm:t>
        <a:bodyPr/>
        <a:lstStyle/>
        <a:p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dirty="0">
            <a:solidFill>
              <a:srgbClr val="002060"/>
            </a:solidFill>
            <a:highlight>
              <a:srgbClr val="FFFF00"/>
            </a:highlight>
          </a:endParaRPr>
        </a:p>
      </dgm:t>
    </dgm:pt>
    <dgm:pt modelId="{0854F86E-5C58-4732-8165-C679F4A1C264}" type="parTrans" cxnId="{9A0E56DE-B1D9-40A1-8128-0AB582654809}">
      <dgm:prSet/>
      <dgm:spPr/>
      <dgm:t>
        <a:bodyPr/>
        <a:lstStyle/>
        <a:p>
          <a:endParaRPr lang="en-US"/>
        </a:p>
      </dgm:t>
    </dgm:pt>
    <dgm:pt modelId="{42A24422-7B49-42BD-9995-F6461C027D89}" type="sibTrans" cxnId="{9A0E56DE-B1D9-40A1-8128-0AB582654809}">
      <dgm:prSet/>
      <dgm:spPr/>
      <dgm:t>
        <a:bodyPr/>
        <a:lstStyle/>
        <a:p>
          <a:endParaRPr lang="en-US"/>
        </a:p>
      </dgm:t>
    </dgm:pt>
    <dgm:pt modelId="{04A43A13-199B-4B94-A9AC-0584F96BEC21}" type="pres">
      <dgm:prSet presAssocID="{7208B0D1-0B89-44FD-8D88-1DDD8275075C}" presName="diagram" presStyleCnt="0">
        <dgm:presLayoutVars>
          <dgm:dir/>
          <dgm:resizeHandles val="exact"/>
        </dgm:presLayoutVars>
      </dgm:prSet>
      <dgm:spPr/>
    </dgm:pt>
    <dgm:pt modelId="{FE936E60-25A5-4AE3-932F-8E5CD69FC560}" type="pres">
      <dgm:prSet presAssocID="{99D262D5-83AD-4D24-9034-5CF7ECD523D9}" presName="node" presStyleLbl="node1" presStyleIdx="0" presStyleCnt="9" custScaleY="108818" custLinFactNeighborX="-71138" custLinFactNeighborY="-4191">
        <dgm:presLayoutVars>
          <dgm:bulletEnabled val="1"/>
        </dgm:presLayoutVars>
      </dgm:prSet>
      <dgm:spPr/>
    </dgm:pt>
    <dgm:pt modelId="{F9B9B83A-5C6F-4B4F-B0D9-7C1F3AA9D2EB}" type="pres">
      <dgm:prSet presAssocID="{694F2FE9-6218-4B6E-8095-6C2D26F34170}" presName="sibTrans" presStyleCnt="0"/>
      <dgm:spPr/>
    </dgm:pt>
    <dgm:pt modelId="{9BC1F006-87F5-44B7-ACF4-6CD65C1015DD}" type="pres">
      <dgm:prSet presAssocID="{6DA5F2E1-C651-44BF-8DF7-9AC5E71A4BB0}" presName="node" presStyleLbl="node1" presStyleIdx="1" presStyleCnt="9" custLinFactNeighborX="0" custLinFactNeighborY="1352">
        <dgm:presLayoutVars>
          <dgm:bulletEnabled val="1"/>
        </dgm:presLayoutVars>
      </dgm:prSet>
      <dgm:spPr/>
    </dgm:pt>
    <dgm:pt modelId="{64B69578-1769-4E27-A3B4-0C6516D91D28}" type="pres">
      <dgm:prSet presAssocID="{508F1CB9-B6D8-498A-A77C-F4685D9AB5AC}" presName="sibTrans" presStyleCnt="0"/>
      <dgm:spPr/>
    </dgm:pt>
    <dgm:pt modelId="{BD04AEF2-07ED-4505-9AE1-5E30DF1FE7F7}" type="pres">
      <dgm:prSet presAssocID="{DF8A10F2-9EBB-45F9-B0F6-ED68DB7B1422}" presName="node" presStyleLbl="node1" presStyleIdx="2" presStyleCnt="9">
        <dgm:presLayoutVars>
          <dgm:bulletEnabled val="1"/>
        </dgm:presLayoutVars>
      </dgm:prSet>
      <dgm:spPr/>
    </dgm:pt>
    <dgm:pt modelId="{FE1D826A-D84D-4657-8DD5-2E08B91E3EEB}" type="pres">
      <dgm:prSet presAssocID="{6C300D50-753B-447D-BAE0-9454DD45E484}" presName="sibTrans" presStyleCnt="0"/>
      <dgm:spPr/>
    </dgm:pt>
    <dgm:pt modelId="{0B756198-C6BB-4594-817B-E3F523A015F9}" type="pres">
      <dgm:prSet presAssocID="{10F760D1-2E6D-45CC-903B-2C705D9EFCB7}" presName="node" presStyleLbl="node1" presStyleIdx="3" presStyleCnt="9">
        <dgm:presLayoutVars>
          <dgm:bulletEnabled val="1"/>
        </dgm:presLayoutVars>
      </dgm:prSet>
      <dgm:spPr/>
    </dgm:pt>
    <dgm:pt modelId="{522DC558-31E6-4153-BBF1-009B4C54A58A}" type="pres">
      <dgm:prSet presAssocID="{84CAA44F-493C-464F-BAD8-1B2B4D4F56C5}" presName="sibTrans" presStyleCnt="0"/>
      <dgm:spPr/>
    </dgm:pt>
    <dgm:pt modelId="{10E7B5EB-D51B-4A24-8F0C-00CF7B0AA04C}" type="pres">
      <dgm:prSet presAssocID="{83D387B0-D507-41A8-90DC-C35BCD65F846}" presName="node" presStyleLbl="node1" presStyleIdx="4" presStyleCnt="9">
        <dgm:presLayoutVars>
          <dgm:bulletEnabled val="1"/>
        </dgm:presLayoutVars>
      </dgm:prSet>
      <dgm:spPr/>
    </dgm:pt>
    <dgm:pt modelId="{E4883383-1AE8-4E5C-80D8-C2D2D8845995}" type="pres">
      <dgm:prSet presAssocID="{C8AD9F01-FFDD-4FB4-B414-9CCFFE7F20AE}" presName="sibTrans" presStyleCnt="0"/>
      <dgm:spPr/>
    </dgm:pt>
    <dgm:pt modelId="{FC88096E-5BC4-46D3-A6F5-9606E062186C}" type="pres">
      <dgm:prSet presAssocID="{EC0DD773-0880-4963-A1A0-990AA84B88B8}" presName="node" presStyleLbl="node1" presStyleIdx="5" presStyleCnt="9">
        <dgm:presLayoutVars>
          <dgm:bulletEnabled val="1"/>
        </dgm:presLayoutVars>
      </dgm:prSet>
      <dgm:spPr/>
    </dgm:pt>
    <dgm:pt modelId="{6AD6598F-7CFD-426C-8798-D9B9914A4E90}" type="pres">
      <dgm:prSet presAssocID="{85F189D1-11EB-4CDC-A7F4-141A78F20544}" presName="sibTrans" presStyleCnt="0"/>
      <dgm:spPr/>
    </dgm:pt>
    <dgm:pt modelId="{B1B13795-7562-4042-907B-D648255E7BFE}" type="pres">
      <dgm:prSet presAssocID="{74C2B981-1258-4BC7-A9C5-FA1CF743B5BF}" presName="node" presStyleLbl="node1" presStyleIdx="6" presStyleCnt="9">
        <dgm:presLayoutVars>
          <dgm:bulletEnabled val="1"/>
        </dgm:presLayoutVars>
      </dgm:prSet>
      <dgm:spPr/>
    </dgm:pt>
    <dgm:pt modelId="{A52EC07A-E8BC-4F53-AF26-077DA74E691E}" type="pres">
      <dgm:prSet presAssocID="{1435D186-9613-41C4-8346-303D03532B7C}" presName="sibTrans" presStyleCnt="0"/>
      <dgm:spPr/>
    </dgm:pt>
    <dgm:pt modelId="{D9E81878-AE81-4A7D-B2AF-D6FD8C911C48}" type="pres">
      <dgm:prSet presAssocID="{B1B584EC-D5AC-4E47-BA63-9D31AB59149B}" presName="node" presStyleLbl="node1" presStyleIdx="7" presStyleCnt="9">
        <dgm:presLayoutVars>
          <dgm:bulletEnabled val="1"/>
        </dgm:presLayoutVars>
      </dgm:prSet>
      <dgm:spPr/>
    </dgm:pt>
    <dgm:pt modelId="{9D7FB761-435D-4472-B3F0-759F47013BB9}" type="pres">
      <dgm:prSet presAssocID="{8AE7FF57-E68E-4057-91D3-2BD044019F69}" presName="sibTrans" presStyleCnt="0"/>
      <dgm:spPr/>
    </dgm:pt>
    <dgm:pt modelId="{EAF24CC0-509E-4785-8C37-A3699C0FC88A}" type="pres">
      <dgm:prSet presAssocID="{9CAABE46-6CEB-4954-9BDF-95ED7EF5AB05}" presName="node" presStyleLbl="node1" presStyleIdx="8" presStyleCnt="9">
        <dgm:presLayoutVars>
          <dgm:bulletEnabled val="1"/>
        </dgm:presLayoutVars>
      </dgm:prSet>
      <dgm:spPr/>
    </dgm:pt>
  </dgm:ptLst>
  <dgm:cxnLst>
    <dgm:cxn modelId="{BDC68E19-86CB-49BC-8B24-C2563E1C195D}" type="presOf" srcId="{7208B0D1-0B89-44FD-8D88-1DDD8275075C}" destId="{04A43A13-199B-4B94-A9AC-0584F96BEC21}" srcOrd="0" destOrd="0" presId="urn:microsoft.com/office/officeart/2005/8/layout/default"/>
    <dgm:cxn modelId="{8F34F927-82E4-44B5-991C-E9B0D8DEF32E}" type="presOf" srcId="{74C2B981-1258-4BC7-A9C5-FA1CF743B5BF}" destId="{B1B13795-7562-4042-907B-D648255E7BFE}" srcOrd="0" destOrd="0" presId="urn:microsoft.com/office/officeart/2005/8/layout/default"/>
    <dgm:cxn modelId="{BB377B50-7AF8-4B13-86AF-337378E539C2}" type="presOf" srcId="{EC0DD773-0880-4963-A1A0-990AA84B88B8}" destId="{FC88096E-5BC4-46D3-A6F5-9606E062186C}" srcOrd="0" destOrd="0" presId="urn:microsoft.com/office/officeart/2005/8/layout/default"/>
    <dgm:cxn modelId="{12174B53-16DC-4AEE-B7D3-095901703929}" srcId="{7208B0D1-0B89-44FD-8D88-1DDD8275075C}" destId="{6DA5F2E1-C651-44BF-8DF7-9AC5E71A4BB0}" srcOrd="1" destOrd="0" parTransId="{C406D42B-D4A6-491C-8B61-561807525967}" sibTransId="{508F1CB9-B6D8-498A-A77C-F4685D9AB5AC}"/>
    <dgm:cxn modelId="{17E03155-962B-4529-BC9B-2C0E35FADF86}" type="presOf" srcId="{6DA5F2E1-C651-44BF-8DF7-9AC5E71A4BB0}" destId="{9BC1F006-87F5-44B7-ACF4-6CD65C1015DD}" srcOrd="0" destOrd="0" presId="urn:microsoft.com/office/officeart/2005/8/layout/default"/>
    <dgm:cxn modelId="{C1D18B58-DA2C-4984-A403-D6DA87C89573}" type="presOf" srcId="{DF8A10F2-9EBB-45F9-B0F6-ED68DB7B1422}" destId="{BD04AEF2-07ED-4505-9AE1-5E30DF1FE7F7}" srcOrd="0" destOrd="0" presId="urn:microsoft.com/office/officeart/2005/8/layout/default"/>
    <dgm:cxn modelId="{CFA98588-6D97-4CE6-88C5-A86D9A149362}" type="presOf" srcId="{83D387B0-D507-41A8-90DC-C35BCD65F846}" destId="{10E7B5EB-D51B-4A24-8F0C-00CF7B0AA04C}" srcOrd="0" destOrd="0" presId="urn:microsoft.com/office/officeart/2005/8/layout/default"/>
    <dgm:cxn modelId="{C71EF689-680B-48AC-87EB-69FEFC84AAE7}" srcId="{7208B0D1-0B89-44FD-8D88-1DDD8275075C}" destId="{99D262D5-83AD-4D24-9034-5CF7ECD523D9}" srcOrd="0" destOrd="0" parTransId="{1064BF61-CA4D-4D64-95D3-EF4C236977EE}" sibTransId="{694F2FE9-6218-4B6E-8095-6C2D26F34170}"/>
    <dgm:cxn modelId="{40ADADA8-E974-4EB5-95F2-9C03B354948B}" type="presOf" srcId="{10F760D1-2E6D-45CC-903B-2C705D9EFCB7}" destId="{0B756198-C6BB-4594-817B-E3F523A015F9}" srcOrd="0" destOrd="0" presId="urn:microsoft.com/office/officeart/2005/8/layout/default"/>
    <dgm:cxn modelId="{94FF60B3-8188-4264-9CBA-5083C9E88409}" srcId="{7208B0D1-0B89-44FD-8D88-1DDD8275075C}" destId="{10F760D1-2E6D-45CC-903B-2C705D9EFCB7}" srcOrd="3" destOrd="0" parTransId="{3891D0B5-6B4F-4651-B25D-623C5CE52D2C}" sibTransId="{84CAA44F-493C-464F-BAD8-1B2B4D4F56C5}"/>
    <dgm:cxn modelId="{7064BBB5-1D46-4A45-B4AA-FA382A056383}" type="presOf" srcId="{99D262D5-83AD-4D24-9034-5CF7ECD523D9}" destId="{FE936E60-25A5-4AE3-932F-8E5CD69FC560}" srcOrd="0" destOrd="0" presId="urn:microsoft.com/office/officeart/2005/8/layout/default"/>
    <dgm:cxn modelId="{303D62BB-6788-40AC-95C3-6083836C65D0}" srcId="{7208B0D1-0B89-44FD-8D88-1DDD8275075C}" destId="{DF8A10F2-9EBB-45F9-B0F6-ED68DB7B1422}" srcOrd="2" destOrd="0" parTransId="{C6D411AD-62D9-4893-8AFB-0BE48345AE55}" sibTransId="{6C300D50-753B-447D-BAE0-9454DD45E484}"/>
    <dgm:cxn modelId="{E879DAC5-3223-4CD3-9454-7F9AF1C54095}" type="presOf" srcId="{9CAABE46-6CEB-4954-9BDF-95ED7EF5AB05}" destId="{EAF24CC0-509E-4785-8C37-A3699C0FC88A}" srcOrd="0" destOrd="0" presId="urn:microsoft.com/office/officeart/2005/8/layout/default"/>
    <dgm:cxn modelId="{5D4F5CCB-AB1F-48F2-B3EC-EED7DA8C14EB}" srcId="{7208B0D1-0B89-44FD-8D88-1DDD8275075C}" destId="{83D387B0-D507-41A8-90DC-C35BCD65F846}" srcOrd="4" destOrd="0" parTransId="{03183792-D305-4B0B-8C38-AAB20C379913}" sibTransId="{C8AD9F01-FFDD-4FB4-B414-9CCFFE7F20AE}"/>
    <dgm:cxn modelId="{D57333D4-7586-4CA9-9712-0E5890C99A27}" type="presOf" srcId="{B1B584EC-D5AC-4E47-BA63-9D31AB59149B}" destId="{D9E81878-AE81-4A7D-B2AF-D6FD8C911C48}" srcOrd="0" destOrd="0" presId="urn:microsoft.com/office/officeart/2005/8/layout/default"/>
    <dgm:cxn modelId="{9A0E56DE-B1D9-40A1-8128-0AB582654809}" srcId="{7208B0D1-0B89-44FD-8D88-1DDD8275075C}" destId="{9CAABE46-6CEB-4954-9BDF-95ED7EF5AB05}" srcOrd="8" destOrd="0" parTransId="{0854F86E-5C58-4732-8165-C679F4A1C264}" sibTransId="{42A24422-7B49-42BD-9995-F6461C027D89}"/>
    <dgm:cxn modelId="{C974D8DF-1B1C-4CB8-BDD1-72EF24B66DA9}" srcId="{7208B0D1-0B89-44FD-8D88-1DDD8275075C}" destId="{74C2B981-1258-4BC7-A9C5-FA1CF743B5BF}" srcOrd="6" destOrd="0" parTransId="{6C00738F-F1AF-45A3-A721-B6C9A926FB43}" sibTransId="{1435D186-9613-41C4-8346-303D03532B7C}"/>
    <dgm:cxn modelId="{1A1178EB-21FA-495E-B982-4ABBC59AF2DA}" srcId="{7208B0D1-0B89-44FD-8D88-1DDD8275075C}" destId="{EC0DD773-0880-4963-A1A0-990AA84B88B8}" srcOrd="5" destOrd="0" parTransId="{012ABD82-113E-4A0D-9FFD-BD8E15932E3F}" sibTransId="{85F189D1-11EB-4CDC-A7F4-141A78F20544}"/>
    <dgm:cxn modelId="{75C5CDF0-D2A8-40E2-824A-89CE42795AD9}" srcId="{7208B0D1-0B89-44FD-8D88-1DDD8275075C}" destId="{B1B584EC-D5AC-4E47-BA63-9D31AB59149B}" srcOrd="7" destOrd="0" parTransId="{983D358B-4991-4365-B2A6-83308A253404}" sibTransId="{8AE7FF57-E68E-4057-91D3-2BD044019F69}"/>
    <dgm:cxn modelId="{2AFA6CE6-EF41-443E-88D0-221F91FCE2EA}" type="presParOf" srcId="{04A43A13-199B-4B94-A9AC-0584F96BEC21}" destId="{FE936E60-25A5-4AE3-932F-8E5CD69FC560}" srcOrd="0" destOrd="0" presId="urn:microsoft.com/office/officeart/2005/8/layout/default"/>
    <dgm:cxn modelId="{B8602890-FD0F-4B21-8765-8BEFC70B2E3F}" type="presParOf" srcId="{04A43A13-199B-4B94-A9AC-0584F96BEC21}" destId="{F9B9B83A-5C6F-4B4F-B0D9-7C1F3AA9D2EB}" srcOrd="1" destOrd="0" presId="urn:microsoft.com/office/officeart/2005/8/layout/default"/>
    <dgm:cxn modelId="{39BCEE97-AF56-4AA4-83CF-BD3F514F7568}" type="presParOf" srcId="{04A43A13-199B-4B94-A9AC-0584F96BEC21}" destId="{9BC1F006-87F5-44B7-ACF4-6CD65C1015DD}" srcOrd="2" destOrd="0" presId="urn:microsoft.com/office/officeart/2005/8/layout/default"/>
    <dgm:cxn modelId="{C9BAECED-FF43-48FB-8A83-954A0A900414}" type="presParOf" srcId="{04A43A13-199B-4B94-A9AC-0584F96BEC21}" destId="{64B69578-1769-4E27-A3B4-0C6516D91D28}" srcOrd="3" destOrd="0" presId="urn:microsoft.com/office/officeart/2005/8/layout/default"/>
    <dgm:cxn modelId="{12CA414F-35E1-464B-A1DB-FF5B361017DC}" type="presParOf" srcId="{04A43A13-199B-4B94-A9AC-0584F96BEC21}" destId="{BD04AEF2-07ED-4505-9AE1-5E30DF1FE7F7}" srcOrd="4" destOrd="0" presId="urn:microsoft.com/office/officeart/2005/8/layout/default"/>
    <dgm:cxn modelId="{873E8122-FADE-4FDB-8D9F-6EC8DB8A2590}" type="presParOf" srcId="{04A43A13-199B-4B94-A9AC-0584F96BEC21}" destId="{FE1D826A-D84D-4657-8DD5-2E08B91E3EEB}" srcOrd="5" destOrd="0" presId="urn:microsoft.com/office/officeart/2005/8/layout/default"/>
    <dgm:cxn modelId="{41C80959-2561-48C8-B103-D0F52588927D}" type="presParOf" srcId="{04A43A13-199B-4B94-A9AC-0584F96BEC21}" destId="{0B756198-C6BB-4594-817B-E3F523A015F9}" srcOrd="6" destOrd="0" presId="urn:microsoft.com/office/officeart/2005/8/layout/default"/>
    <dgm:cxn modelId="{73A36011-F369-461A-8877-7333DD51190F}" type="presParOf" srcId="{04A43A13-199B-4B94-A9AC-0584F96BEC21}" destId="{522DC558-31E6-4153-BBF1-009B4C54A58A}" srcOrd="7" destOrd="0" presId="urn:microsoft.com/office/officeart/2005/8/layout/default"/>
    <dgm:cxn modelId="{3BEE2EB4-F24A-4ED7-85B0-3EF7D811B26C}" type="presParOf" srcId="{04A43A13-199B-4B94-A9AC-0584F96BEC21}" destId="{10E7B5EB-D51B-4A24-8F0C-00CF7B0AA04C}" srcOrd="8" destOrd="0" presId="urn:microsoft.com/office/officeart/2005/8/layout/default"/>
    <dgm:cxn modelId="{06145D1A-53D8-4972-B7E0-12C8020EB0F0}" type="presParOf" srcId="{04A43A13-199B-4B94-A9AC-0584F96BEC21}" destId="{E4883383-1AE8-4E5C-80D8-C2D2D8845995}" srcOrd="9" destOrd="0" presId="urn:microsoft.com/office/officeart/2005/8/layout/default"/>
    <dgm:cxn modelId="{5E128010-B114-45C9-A3E6-AEADF99EB18A}" type="presParOf" srcId="{04A43A13-199B-4B94-A9AC-0584F96BEC21}" destId="{FC88096E-5BC4-46D3-A6F5-9606E062186C}" srcOrd="10" destOrd="0" presId="urn:microsoft.com/office/officeart/2005/8/layout/default"/>
    <dgm:cxn modelId="{8B469140-77E5-4E15-85B6-99EA20138FD6}" type="presParOf" srcId="{04A43A13-199B-4B94-A9AC-0584F96BEC21}" destId="{6AD6598F-7CFD-426C-8798-D9B9914A4E90}" srcOrd="11" destOrd="0" presId="urn:microsoft.com/office/officeart/2005/8/layout/default"/>
    <dgm:cxn modelId="{C7D2B573-167E-4580-8107-F129BA245DA1}" type="presParOf" srcId="{04A43A13-199B-4B94-A9AC-0584F96BEC21}" destId="{B1B13795-7562-4042-907B-D648255E7BFE}" srcOrd="12" destOrd="0" presId="urn:microsoft.com/office/officeart/2005/8/layout/default"/>
    <dgm:cxn modelId="{478F6001-F4C1-413C-A065-2FEC8BFA839A}" type="presParOf" srcId="{04A43A13-199B-4B94-A9AC-0584F96BEC21}" destId="{A52EC07A-E8BC-4F53-AF26-077DA74E691E}" srcOrd="13" destOrd="0" presId="urn:microsoft.com/office/officeart/2005/8/layout/default"/>
    <dgm:cxn modelId="{7B9CBD03-8FDA-490D-B985-285313D3A36C}" type="presParOf" srcId="{04A43A13-199B-4B94-A9AC-0584F96BEC21}" destId="{D9E81878-AE81-4A7D-B2AF-D6FD8C911C48}" srcOrd="14" destOrd="0" presId="urn:microsoft.com/office/officeart/2005/8/layout/default"/>
    <dgm:cxn modelId="{EB258A92-6141-4634-B1BB-444B4DFB833C}" type="presParOf" srcId="{04A43A13-199B-4B94-A9AC-0584F96BEC21}" destId="{9D7FB761-435D-4472-B3F0-759F47013BB9}" srcOrd="15" destOrd="0" presId="urn:microsoft.com/office/officeart/2005/8/layout/default"/>
    <dgm:cxn modelId="{F9D6D12A-E26C-487C-A03F-9D477695E21C}" type="presParOf" srcId="{04A43A13-199B-4B94-A9AC-0584F96BEC21}" destId="{EAF24CC0-509E-4785-8C37-A3699C0FC88A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36E60-25A5-4AE3-932F-8E5CD69FC560}">
      <dsp:nvSpPr>
        <dsp:cNvPr id="0" name=""/>
        <dsp:cNvSpPr/>
      </dsp:nvSpPr>
      <dsp:spPr>
        <a:xfrm>
          <a:off x="0" y="0"/>
          <a:ext cx="2875842" cy="18776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FFFF00"/>
              </a:solidFill>
            </a:rPr>
            <a:t>Drie TOP bedrijven die samenwerken  en één  BALIE EN ONTVANGST KANTOOR </a:t>
          </a:r>
          <a:r>
            <a:rPr lang="nl-BE" sz="1800" b="1" kern="1200" dirty="0"/>
            <a:t>vormen voor u</a:t>
          </a:r>
          <a:endParaRPr lang="en-US" sz="1800" kern="1200" dirty="0"/>
        </a:p>
      </dsp:txBody>
      <dsp:txXfrm>
        <a:off x="0" y="0"/>
        <a:ext cx="2875842" cy="1877660"/>
      </dsp:txXfrm>
    </dsp:sp>
    <dsp:sp modelId="{9BC1F006-87F5-44B7-ACF4-6CD65C1015DD}">
      <dsp:nvSpPr>
        <dsp:cNvPr id="0" name=""/>
        <dsp:cNvSpPr/>
      </dsp:nvSpPr>
      <dsp:spPr>
        <a:xfrm>
          <a:off x="3163426" y="105912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/>
            <a:t>Interactive broker  40 miljard  beurswaarde  wereldspeler 125 beurzen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/>
            <a:t>Jaarlijkse omzet 3,5 miljard$</a:t>
          </a:r>
          <a:endParaRPr lang="en-US" sz="1800" kern="1200" dirty="0"/>
        </a:p>
      </dsp:txBody>
      <dsp:txXfrm>
        <a:off x="3163426" y="105912"/>
        <a:ext cx="2875842" cy="1725505"/>
      </dsp:txXfrm>
    </dsp:sp>
    <dsp:sp modelId="{BD04AEF2-07ED-4505-9AE1-5E30DF1FE7F7}">
      <dsp:nvSpPr>
        <dsp:cNvPr id="0" name=""/>
        <dsp:cNvSpPr/>
      </dsp:nvSpPr>
      <dsp:spPr>
        <a:xfrm>
          <a:off x="6326853" y="8258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FFFF00"/>
              </a:solidFill>
            </a:rPr>
            <a:t>Verzorgt uw rekening (beste beurssite sinds 2018!! </a:t>
          </a:r>
          <a:r>
            <a:rPr lang="nl-BE" sz="1800" kern="1200" dirty="0">
              <a:solidFill>
                <a:srgbClr val="FFFF00"/>
              </a:solidFill>
            </a:rPr>
            <a:t>)6x </a:t>
          </a:r>
          <a:r>
            <a:rPr lang="nl-BE" sz="1800" kern="1200" dirty="0"/>
            <a:t>groter dan de grootste </a:t>
          </a:r>
          <a:r>
            <a:rPr lang="nl-BE" sz="1800" kern="1200" dirty="0" err="1"/>
            <a:t>belgische</a:t>
          </a:r>
          <a:r>
            <a:rPr lang="nl-BE" sz="1800" kern="1200" dirty="0"/>
            <a:t> brokers/bank of 15 x groter dan  private banking </a:t>
          </a:r>
          <a:r>
            <a:rPr lang="nl-BE" sz="1800" kern="1200" dirty="0" err="1"/>
            <a:t>uitAntwerpen</a:t>
          </a:r>
          <a:endParaRPr lang="en-US" sz="1800" kern="1200" dirty="0"/>
        </a:p>
      </dsp:txBody>
      <dsp:txXfrm>
        <a:off x="6326853" y="82583"/>
        <a:ext cx="2875842" cy="1725505"/>
      </dsp:txXfrm>
    </dsp:sp>
    <dsp:sp modelId="{0B756198-C6BB-4594-817B-E3F523A015F9}">
      <dsp:nvSpPr>
        <dsp:cNvPr id="0" name=""/>
        <dsp:cNvSpPr/>
      </dsp:nvSpPr>
      <dsp:spPr>
        <a:xfrm>
          <a:off x="0" y="2171751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sz="1800" b="1" kern="1200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sz="1800" b="1" kern="1200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sz="1800" kern="1200" dirty="0"/>
            <a:t>zorgt voor je lage tarieven/kosten en financiële hulpmiddelen</a:t>
          </a:r>
          <a:endParaRPr lang="en-US" sz="1800" kern="1200" dirty="0"/>
        </a:p>
      </dsp:txBody>
      <dsp:txXfrm>
        <a:off x="0" y="2171751"/>
        <a:ext cx="2875842" cy="1725505"/>
      </dsp:txXfrm>
    </dsp:sp>
    <dsp:sp modelId="{10E7B5EB-D51B-4A24-8F0C-00CF7B0AA04C}">
      <dsp:nvSpPr>
        <dsp:cNvPr id="0" name=""/>
        <dsp:cNvSpPr/>
      </dsp:nvSpPr>
      <dsp:spPr>
        <a:xfrm>
          <a:off x="3163426" y="2171751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/>
            <a:t>Administratieve introducing broker die over heel de wereld klanten groepeert en introduceert  om de goedkoopste kosten te krijgen bij de hoofd broker= </a:t>
          </a:r>
          <a:endParaRPr lang="en-US" sz="1800" kern="1200"/>
        </a:p>
      </dsp:txBody>
      <dsp:txXfrm>
        <a:off x="3163426" y="2171751"/>
        <a:ext cx="2875842" cy="1725505"/>
      </dsp:txXfrm>
    </dsp:sp>
    <dsp:sp modelId="{FC88096E-5BC4-46D3-A6F5-9606E062186C}">
      <dsp:nvSpPr>
        <dsp:cNvPr id="0" name=""/>
        <dsp:cNvSpPr/>
      </dsp:nvSpPr>
      <dsp:spPr>
        <a:xfrm>
          <a:off x="6326853" y="2171751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 err="1">
              <a:solidFill>
                <a:srgbClr val="FFFF00"/>
              </a:solidFill>
            </a:rPr>
            <a:t>Inter</a:t>
          </a:r>
          <a:r>
            <a:rPr lang="nl-BE" sz="2000" b="1" kern="1200" dirty="0">
              <a:solidFill>
                <a:srgbClr val="FFFF00"/>
              </a:solidFill>
            </a:rPr>
            <a:t> </a:t>
          </a:r>
          <a:r>
            <a:rPr lang="nl-BE" sz="2000" b="1" kern="1200" dirty="0" err="1">
              <a:solidFill>
                <a:srgbClr val="FFFF00"/>
              </a:solidFill>
            </a:rPr>
            <a:t>active</a:t>
          </a:r>
          <a:r>
            <a:rPr lang="nl-BE" sz="2000" b="1" kern="1200" dirty="0">
              <a:solidFill>
                <a:srgbClr val="FFFF00"/>
              </a:solidFill>
            </a:rPr>
            <a:t> brokers </a:t>
          </a:r>
          <a:r>
            <a:rPr lang="nl-BE" sz="2000" b="1" kern="1200" dirty="0" err="1">
              <a:solidFill>
                <a:srgbClr val="FFFF00"/>
              </a:solidFill>
            </a:rPr>
            <a:t>usa</a:t>
          </a:r>
          <a:endParaRPr lang="nl-BE" sz="2000" b="1" kern="1200" dirty="0">
            <a:solidFill>
              <a:srgbClr val="FFFF0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>
              <a:solidFill>
                <a:srgbClr val="FFFF00"/>
              </a:solidFill>
            </a:rPr>
            <a:t>50miljard beurswaarde</a:t>
          </a:r>
          <a:endParaRPr lang="en-US" sz="2000" b="1" kern="1200" dirty="0">
            <a:solidFill>
              <a:srgbClr val="FFFF00"/>
            </a:solidFill>
          </a:endParaRPr>
        </a:p>
      </dsp:txBody>
      <dsp:txXfrm>
        <a:off x="6326853" y="2171751"/>
        <a:ext cx="2875842" cy="1725505"/>
      </dsp:txXfrm>
    </dsp:sp>
    <dsp:sp modelId="{B1B13795-7562-4042-907B-D648255E7BFE}">
      <dsp:nvSpPr>
        <dsp:cNvPr id="0" name=""/>
        <dsp:cNvSpPr/>
      </dsp:nvSpPr>
      <dsp:spPr>
        <a:xfrm>
          <a:off x="0" y="4184841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sng" kern="1200" dirty="0">
              <a:solidFill>
                <a:srgbClr val="FFFF00"/>
              </a:solidFill>
            </a:rPr>
            <a:t>BEURSEXPERT B BUSSCHAERT </a:t>
          </a:r>
          <a:r>
            <a:rPr lang="nl-BE" sz="1800" b="1" kern="1200" dirty="0"/>
            <a:t>verzorgt je adviezen voor vermogen</a:t>
          </a:r>
          <a:endParaRPr lang="en-US" sz="1800" kern="1200" dirty="0"/>
        </a:p>
      </dsp:txBody>
      <dsp:txXfrm>
        <a:off x="0" y="4184841"/>
        <a:ext cx="2875842" cy="1725505"/>
      </dsp:txXfrm>
    </dsp:sp>
    <dsp:sp modelId="{D9E81878-AE81-4A7D-B2AF-D6FD8C911C48}">
      <dsp:nvSpPr>
        <dsp:cNvPr id="0" name=""/>
        <dsp:cNvSpPr/>
      </dsp:nvSpPr>
      <dsp:spPr>
        <a:xfrm>
          <a:off x="3163426" y="4184841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/>
            <a:t>Heeft al meer dan 50 jaar ervaring in private portfolio&amp;banking service</a:t>
          </a:r>
          <a:endParaRPr lang="en-US" sz="1800" kern="1200"/>
        </a:p>
      </dsp:txBody>
      <dsp:txXfrm>
        <a:off x="3163426" y="4184841"/>
        <a:ext cx="2875842" cy="1725505"/>
      </dsp:txXfrm>
    </dsp:sp>
    <dsp:sp modelId="{EAF24CC0-509E-4785-8C37-A3699C0FC88A}">
      <dsp:nvSpPr>
        <dsp:cNvPr id="0" name=""/>
        <dsp:cNvSpPr/>
      </dsp:nvSpPr>
      <dsp:spPr>
        <a:xfrm>
          <a:off x="6326853" y="4184841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kern="1200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kern="1200" dirty="0">
            <a:solidFill>
              <a:srgbClr val="002060"/>
            </a:solidFill>
            <a:highlight>
              <a:srgbClr val="FFFF00"/>
            </a:highlight>
          </a:endParaRPr>
        </a:p>
      </dsp:txBody>
      <dsp:txXfrm>
        <a:off x="6326853" y="4184841"/>
        <a:ext cx="2875842" cy="17255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5638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DE LAASTE 3000 JAAR IS ER MAAR WEINIG VERANDERD OP DEZE AARDE OM UW VERMOGEN AFTESCHERMEN  TEGEN KOOPKRACHTVERLIES</a:t>
          </a:r>
          <a:endParaRPr lang="en-US" sz="1200" kern="1200"/>
        </a:p>
      </dsp:txBody>
      <dsp:txXfrm>
        <a:off x="32213" y="88596"/>
        <a:ext cx="3384326" cy="595453"/>
      </dsp:txXfrm>
    </dsp:sp>
    <dsp:sp modelId="{73DA6E23-222E-4423-8948-6E9F4617F3DD}">
      <dsp:nvSpPr>
        <dsp:cNvPr id="0" name=""/>
        <dsp:cNvSpPr/>
      </dsp:nvSpPr>
      <dsp:spPr>
        <a:xfrm>
          <a:off x="0" y="75082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BEURZEN.OBLIGATIES ALLES ZAL IN WAARDE VERMINDEREN</a:t>
          </a:r>
          <a:endParaRPr lang="en-US" sz="1200" kern="1200"/>
        </a:p>
      </dsp:txBody>
      <dsp:txXfrm>
        <a:off x="32213" y="783036"/>
        <a:ext cx="3384326" cy="595453"/>
      </dsp:txXfrm>
    </dsp:sp>
    <dsp:sp modelId="{25FFA75A-14B9-4430-BF3A-8547943A3082}">
      <dsp:nvSpPr>
        <dsp:cNvPr id="0" name=""/>
        <dsp:cNvSpPr/>
      </dsp:nvSpPr>
      <dsp:spPr>
        <a:xfrm>
          <a:off x="0" y="144526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UITSLUITEND FYSISCH GOUD KAN U BEHOEDEN VAN DIT VERLIES</a:t>
          </a:r>
          <a:endParaRPr lang="en-US" sz="1200" kern="1200"/>
        </a:p>
      </dsp:txBody>
      <dsp:txXfrm>
        <a:off x="32213" y="1477476"/>
        <a:ext cx="3384326" cy="595453"/>
      </dsp:txXfrm>
    </dsp:sp>
    <dsp:sp modelId="{295320C5-78FA-4109-9C97-D900B70013E4}">
      <dsp:nvSpPr>
        <dsp:cNvPr id="0" name=""/>
        <dsp:cNvSpPr/>
      </dsp:nvSpPr>
      <dsp:spPr>
        <a:xfrm>
          <a:off x="0" y="213970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GOUDSTAVEN BEHOUDEN AL SINDS 3000JAAR STEEDS HUN KOOPKRACHT</a:t>
          </a:r>
          <a:endParaRPr lang="en-US" sz="1200" kern="1200"/>
        </a:p>
      </dsp:txBody>
      <dsp:txXfrm>
        <a:off x="32213" y="2171916"/>
        <a:ext cx="3384326" cy="595453"/>
      </dsp:txXfrm>
    </dsp:sp>
    <dsp:sp modelId="{E096775B-7B39-4BF8-99D3-60B2B4E8F1F1}">
      <dsp:nvSpPr>
        <dsp:cNvPr id="0" name=""/>
        <dsp:cNvSpPr/>
      </dsp:nvSpPr>
      <dsp:spPr>
        <a:xfrm>
          <a:off x="0" y="283414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EN JA AZIE EN CHINA GELOVEN MASSAAL DAARIN</a:t>
          </a:r>
          <a:endParaRPr lang="en-US" sz="1200" kern="1200"/>
        </a:p>
      </dsp:txBody>
      <dsp:txXfrm>
        <a:off x="32213" y="2866356"/>
        <a:ext cx="3384326" cy="595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4/07/2023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70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Via beursexpert B.BUSSCHAERT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2158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837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442F3-BE3F-EBC7-FDF2-27E4CF708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863" y="1060009"/>
            <a:ext cx="8639175" cy="2254956"/>
          </a:xfrm>
        </p:spPr>
        <p:txBody>
          <a:bodyPr anchor="b"/>
          <a:lstStyle>
            <a:lvl1pPr algn="ctr"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C2D7BC-053D-DFB0-A71F-28D417D5A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863" y="3401925"/>
            <a:ext cx="8639175" cy="1563775"/>
          </a:xfrm>
        </p:spPr>
        <p:txBody>
          <a:bodyPr/>
          <a:lstStyle>
            <a:lvl1pPr marL="0" indent="0" algn="ctr">
              <a:buNone/>
              <a:defRPr sz="2267"/>
            </a:lvl1pPr>
            <a:lvl2pPr marL="431780" indent="0" algn="ctr">
              <a:buNone/>
              <a:defRPr sz="1889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5872F4-4EC3-6295-EA1D-F4A32C123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7/4/2023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C32E14-7A2E-7331-8D83-F8381172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98EDA8-8A53-E152-A1F5-EE3712A7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80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4F526E-5AC0-46DF-6170-CAC0E4D3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DBBA6CA-465C-4E56-333C-411CDE41B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A8EC18-9411-DDDC-54A8-B26DD359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7/4/2023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58DA4E-494E-274F-DA2E-C9677B53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F004C6-00CB-ABA9-FFF0-DDDEAD66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95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DF35265-E580-53A2-CCCF-F3C6D3043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3213" y="344840"/>
            <a:ext cx="2483763" cy="548895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5DD6CDE-823B-360E-2AE0-4F80DB455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1924" y="344840"/>
            <a:ext cx="7307302" cy="548895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A0C79A-3168-2D68-15D3-A09464E8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7/4/2023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F2AED1-AE14-A4CA-0052-083F356A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AB6873-9EA0-46DE-9505-2C29FF42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022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7/4/2023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D7568-BA40-E618-36E8-06C0EE84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FC64CB-D1D0-B218-32A3-37C1F20F7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F20E60-7635-F741-3A85-DA9E0CDCB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7/4/2023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E16263-FDD4-8A95-0A1C-3ED1EA6A0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D1E683-05A2-5C36-4EC1-ADF86954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67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A0385-9C6D-C927-B17C-7690CF507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5" y="1614753"/>
            <a:ext cx="9935051" cy="2694252"/>
          </a:xfrm>
        </p:spPr>
        <p:txBody>
          <a:bodyPr anchor="b"/>
          <a:lstStyle>
            <a:lvl1pPr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919CF6-B3F5-82BB-ED82-93EB80DEF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925" y="4334493"/>
            <a:ext cx="9935051" cy="1416843"/>
          </a:xfrm>
        </p:spPr>
        <p:txBody>
          <a:bodyPr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431780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9DBD50-EB31-05B8-B39E-A554B4DEB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7/4/2023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D2A7AB-2DEA-08E6-52F6-B06CA0F9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AEEBA0-5010-852D-FCF9-6C95149B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34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ACAE1-6BDB-CFF4-B7AE-15E7B982D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BB5F3F-1680-3EFD-5116-075858BDB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924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3B40CB-6627-05FB-CCE7-8F1CBC7E2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1443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B5CF24-8864-8331-4BDD-192E476D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7/4/2023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52E9620-EDBA-FC0A-60A0-45A02D276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704E44-F6FF-4ED8-FD90-16B45714D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94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8E756-8228-01FB-FE21-F018F8B4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344841"/>
            <a:ext cx="9935051" cy="12519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5E9EF1-47C7-3EF7-380F-C31A34BF8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425" y="1587765"/>
            <a:ext cx="4873034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562078D-1905-A231-DB57-290879398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425" y="2365904"/>
            <a:ext cx="4873034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B085D48-A8A5-A41F-1D6D-B04605FD6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1443" y="1587765"/>
            <a:ext cx="4897033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7D856C6-52EF-0FED-D5EF-FF65D6ECF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1443" y="2365904"/>
            <a:ext cx="4897033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FB53A65-CFE1-35C6-A7EA-A8EC44CEA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7/4/2023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D1E66F6-4A69-5136-DA96-E7773190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9358C0-B592-8519-D784-50FDFADE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17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9E130-87A2-09B0-4564-782B7B49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0BED0E9-8837-B6E8-4807-3E504D6A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7/4/2023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39134D-93F7-F6DB-C4C3-2A31D82CA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D93434-BF6D-E4D9-12B5-39019727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05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850B41B-A8CC-24E5-4C06-6B74B28B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7/4/2023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8907B0B-CC02-4DE9-2254-69377ACD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A3A91A-8C18-D6E3-3DDE-09A83D70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35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2FE643-1618-FDC8-800A-EB705C30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3EBAF0-8C87-649D-A1E5-1E5DFD686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B841E4B-228C-265F-2AF8-BD56A8942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96CEB2-CE48-E070-AE37-1DEE445E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7/4/2023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CA01C0-C3F1-31A1-FAD2-4E4A18F7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B6A6E7-6F99-6B5C-BE8A-B95CBFE1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868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A7C20-FC60-4A6B-5B24-16521DE82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C218E25-C3F8-57D0-7A7E-D7DAF5E2F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 marL="0" indent="0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C7996E-8089-8B0B-2CBE-3A1BDECC6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02FF18-2FF5-4EDE-5DAC-945C6BFB4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2F27-2F7B-4771-8667-393EC6809EA0}" type="datetime1">
              <a:rPr lang="en-US" smtClean="0"/>
              <a:t>7/4/2023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42C927-6050-0AE7-8F8B-E3B588179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4BA46B-B61C-5A85-32CE-D9871662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22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BBFB6D-F085-A055-FEE5-2ABDF3B2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125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003523-4D6D-9BE9-A454-A401C5C33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1724201"/>
            <a:ext cx="9935051" cy="410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87852C-4441-0E90-ED0C-896BFF0B6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924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7/4/2023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790FBD-254A-0C93-63D6-DA6FD18A2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636" y="6003220"/>
            <a:ext cx="3887629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25D29B-CF66-A446-E2C7-CDF6A41C5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5223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132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  <p:sldLayoutId id="214748471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4.png"/><Relationship Id="rId9" Type="http://schemas.microsoft.com/office/2007/relationships/diagramDrawing" Target="../diagrams/drawing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4751337" y="35813"/>
            <a:ext cx="5832649" cy="1436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 BUSSCHAERT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7/4/2023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75915" y="1603347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rgbClr val="FF0000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rgbClr val="FF0000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rgbClr val="FF0000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rgbClr val="FF0000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rgbClr val="FF0000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rgbClr val="FF0000"/>
                </a:solidFill>
                <a:latin typeface="Arial Black"/>
                <a:cs typeface="Arial Black"/>
              </a:rPr>
              <a:t>overzich</a:t>
            </a:r>
            <a:r>
              <a:rPr sz="2300" spc="-21" dirty="0">
                <a:solidFill>
                  <a:schemeClr val="bg2"/>
                </a:solidFill>
                <a:latin typeface="Arial Black"/>
                <a:cs typeface="Arial Black"/>
              </a:rPr>
              <a:t>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2642" y="3119459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5664" y="4864424"/>
            <a:ext cx="6502492" cy="8440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51337" y="5759379"/>
            <a:ext cx="6839570" cy="664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PIERSLN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  <p:pic>
        <p:nvPicPr>
          <p:cNvPr id="104" name="Picture 12">
            <a:extLst>
              <a:ext uri="{FF2B5EF4-FFF2-40B4-BE49-F238E27FC236}">
                <a16:creationId xmlns:a16="http://schemas.microsoft.com/office/drawing/2014/main" id="{8FCC45A3-9E06-DF6F-04CA-1B42D3926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57" r="41817" b="1"/>
          <a:stretch/>
        </p:blipFill>
        <p:spPr>
          <a:xfrm>
            <a:off x="-1469" y="1634"/>
            <a:ext cx="4413207" cy="647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2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10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2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14EC896-7CFD-7CF6-5263-615B4D9BA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322" y="607718"/>
            <a:ext cx="4722254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C94A13-5C45-CA2F-206F-B926632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45F860-AA57-2C16-114C-C7D12F0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ABAC1BF-80AA-D84B-44E4-FC15FEFD9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6" r="-2" b="12679"/>
          <a:stretch/>
        </p:blipFill>
        <p:spPr>
          <a:xfrm>
            <a:off x="431958" y="431800"/>
            <a:ext cx="10654983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7/4/2023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032ED31-8DA7-367C-BAFA-EDE4D295F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9" r="5586"/>
          <a:stretch/>
        </p:blipFill>
        <p:spPr>
          <a:xfrm>
            <a:off x="431958" y="431800"/>
            <a:ext cx="10654983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2854F-ACE4-2376-1C35-2D995128E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7/4/2023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E73ACD-14C8-B74B-EC5D-DA10E691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6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AAC808-7CC8-8E5C-B348-6B984456C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403" y="431800"/>
            <a:ext cx="5066093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9FD3DC-A9A6-4517-FD86-ACAAD8CED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7/4/2023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AD822D6-0CC0-3E17-CDE3-00200080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9320DC-3063-10B5-4232-063820927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7/4/2023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B3BC57-9068-08FC-FA2C-988EDADF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9EFC7F9-C8BA-FAA6-10D3-10D0956FE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018" y="-1946076"/>
            <a:ext cx="7128792" cy="84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1434" y="453390"/>
            <a:ext cx="5156789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82D2B8-2EDA-85B9-6A58-CABA894E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5156788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1B9F290-C4F3-D4E5-0DAB-DA6C3B42F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81" y="1560372"/>
            <a:ext cx="4846577" cy="3356254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76105A1-F7B4-4A48-D48A-805FE185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DEEB068-96AD-BAD4-1075-ABD33F7FF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540" y="1099948"/>
            <a:ext cx="4846577" cy="427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9A8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1193713-6AD7-2C78-220C-B18B6D52C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995" y="607718"/>
            <a:ext cx="7794908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41D70D-2B32-C3D4-9A3E-44F128322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9FAC1A8-A748-D533-2D20-297F0367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A88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DACAF0-81DA-600D-54DA-2E60749E9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909" y="607718"/>
            <a:ext cx="7853080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39D6D6-0C13-AC1C-73C7-E689A898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688A64-7C1D-74AE-7958-030F4F8D3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2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94C8857-0D24-0330-6E7E-8A01721DB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357" y="431800"/>
            <a:ext cx="6052184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EEDCC6-ABB9-2383-99CF-39602711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7/4/2023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08AAF3-F851-348D-246A-3AB68BE8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94C65B-7C40-35CB-2AE0-8FF96378E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7/4/2023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7D2C45-C84C-91E8-25B4-62BC51ECA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409FCFD-80D1-97E6-1638-82E5477DA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043" y="0"/>
            <a:ext cx="547281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6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D73BE1-B840-BD5B-D947-D9AC919F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800" b="1" dirty="0">
                <a:solidFill>
                  <a:srgbClr val="C00000"/>
                </a:solidFill>
              </a:rPr>
              <a:t>Een mooie start in deze zomer voor de beurzen??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5EBD68-E017-0E6C-F014-717F8B24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900" smtClean="0">
                <a:solidFill>
                  <a:srgbClr val="FEFFFF"/>
                </a:solidFill>
              </a:rPr>
              <a:pPr defTabSz="914400">
                <a:spcAft>
                  <a:spcPts val="600"/>
                </a:spcAft>
              </a:pPr>
              <a:t>7/4/2023</a:t>
            </a:fld>
            <a:endParaRPr lang="en-US" sz="900">
              <a:solidFill>
                <a:srgbClr val="FE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FDC14F-4904-D596-20A6-4B788536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36345" y="962778"/>
            <a:ext cx="614596" cy="4888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2000" smtClean="0"/>
              <a:pPr defTabSz="914400">
                <a:spcAft>
                  <a:spcPts val="600"/>
                </a:spcAft>
              </a:pPr>
              <a:t>2</a:t>
            </a:fld>
            <a:endParaRPr lang="en-US" sz="200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A77C1F3F-5EE5-616E-88E7-61E8A2952BE1}"/>
              </a:ext>
            </a:extLst>
          </p:cNvPr>
          <p:cNvSpPr/>
          <p:nvPr/>
        </p:nvSpPr>
        <p:spPr>
          <a:xfrm>
            <a:off x="646882" y="1596762"/>
            <a:ext cx="10009112" cy="453539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Laten we eerlijk zijn</a:t>
            </a:r>
          </a:p>
          <a:p>
            <a:pPr algn="ctr"/>
            <a:r>
              <a:rPr lang="nl-BE" dirty="0"/>
              <a:t>De eerste zes maanden van het jaar hebben alle records gebroken die puur economisch vraagtekens plaatsen</a:t>
            </a:r>
          </a:p>
          <a:p>
            <a:pPr algn="ctr"/>
            <a:r>
              <a:rPr lang="nl-BE" dirty="0"/>
              <a:t>We hebben een hoge inflatie gehad die nu plots smelt door de zomerse warmte</a:t>
            </a:r>
          </a:p>
          <a:p>
            <a:pPr algn="ctr"/>
            <a:r>
              <a:rPr lang="nl-BE" dirty="0"/>
              <a:t>De rentevoeten waren bevroren door de banken behalve voor   je debetsaldo’s maar  wel voor je creditsaldo’s</a:t>
            </a:r>
          </a:p>
          <a:p>
            <a:pPr algn="ctr"/>
            <a:r>
              <a:rPr lang="nl-BE" dirty="0"/>
              <a:t>De beurzen dalen normaal bij rentestijging maar dit jaar NIET dus</a:t>
            </a:r>
          </a:p>
          <a:p>
            <a:pPr algn="ctr"/>
            <a:r>
              <a:rPr lang="nl-BE" dirty="0"/>
              <a:t>Het nieuwe medicijn dat dit heeft kunnen verhelpen noemt me AI,,,,</a:t>
            </a:r>
          </a:p>
          <a:p>
            <a:pPr algn="ctr"/>
            <a:r>
              <a:rPr lang="nl-BE" dirty="0"/>
              <a:t>Doch dit doet me denken aan een </a:t>
            </a:r>
            <a:r>
              <a:rPr lang="nl-BE" dirty="0" err="1"/>
              <a:t>vlaams</a:t>
            </a:r>
            <a:r>
              <a:rPr lang="nl-BE" dirty="0"/>
              <a:t> verhaal uit Ieper </a:t>
            </a:r>
            <a:r>
              <a:rPr lang="nl-BE" dirty="0" err="1"/>
              <a:t>l&amp;h</a:t>
            </a:r>
            <a:r>
              <a:rPr lang="nl-BE" dirty="0"/>
              <a:t> </a:t>
            </a:r>
            <a:r>
              <a:rPr lang="nl-BE" dirty="0" err="1"/>
              <a:t>lernout</a:t>
            </a:r>
            <a:r>
              <a:rPr lang="nl-BE" dirty="0"/>
              <a:t> </a:t>
            </a:r>
            <a:r>
              <a:rPr lang="nl-BE" dirty="0" err="1"/>
              <a:t>enz</a:t>
            </a:r>
            <a:endParaRPr lang="nl-BE" dirty="0"/>
          </a:p>
          <a:p>
            <a:pPr algn="ctr"/>
            <a:r>
              <a:rPr lang="nl-BE" dirty="0"/>
              <a:t>Dit zou ook de wereld veranderen helaas heeft dit een ander resultaat  gemaakt al wie deze aandelen had was alles kwijt</a:t>
            </a:r>
          </a:p>
          <a:p>
            <a:pPr algn="ctr"/>
            <a:r>
              <a:rPr lang="nl-BE" dirty="0"/>
              <a:t>Bon dit zal niet gebeuren met de nieuwe AI aandelen  maar ze zijn vandaag euforisch geprijsd dus wees waakzaam op een mogelijkse daling naar normale niveaus</a:t>
            </a:r>
          </a:p>
          <a:p>
            <a:pPr algn="ctr"/>
            <a:r>
              <a:rPr lang="nl-BE" dirty="0"/>
              <a:t>Wees waakzaam!!</a:t>
            </a:r>
          </a:p>
        </p:txBody>
      </p:sp>
    </p:spTree>
    <p:extLst>
      <p:ext uri="{BB962C8B-B14F-4D97-AF65-F5344CB8AC3E}">
        <p14:creationId xmlns:p14="http://schemas.microsoft.com/office/powerpoint/2010/main" val="1017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7/4/2023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60320" y="6055417"/>
            <a:ext cx="861592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5344" y="6055417"/>
            <a:ext cx="645613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7695A47-A2EE-D1B6-C78C-03B57FFB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181" y="0"/>
            <a:ext cx="877077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812C25-49C4-632D-362C-7342E155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60320" y="6055417"/>
            <a:ext cx="861592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8DC1F1D-0F80-9FC4-AC67-2BF2129E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5344" y="6055417"/>
            <a:ext cx="645613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A7F7E94-92CF-1B1E-D0ED-4AAABD206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60" y="0"/>
            <a:ext cx="770757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3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77E8A-1D8C-C3A7-C9DA-84C05FE4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endParaRPr lang="en-US" sz="36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004152-B1FA-9A28-85B1-CCA3F7994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382" y="2015066"/>
            <a:ext cx="3448752" cy="3550406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</a:pP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852659-12A7-2D75-CAB7-B7904EE6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7/4/2023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1A9BC8-5943-9A0B-03C5-9E5F3691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7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F7AC759-2DCA-32E6-CF21-9582DCD00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52"/>
          <a:stretch/>
        </p:blipFill>
        <p:spPr>
          <a:xfrm>
            <a:off x="4364505" y="10"/>
            <a:ext cx="7154395" cy="647699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B08E95F-8405-097E-D49A-E56D2F642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2" y="4485"/>
            <a:ext cx="4350214" cy="64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82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726" y="6037881"/>
            <a:ext cx="86159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5344" y="6037881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C6E38B-0CB9-1B8F-25E7-B629C824C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94" y="0"/>
            <a:ext cx="9430512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7/4/2023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62622-3308-BF2D-DBD9-8EB1AA64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3600" b="1"/>
              <a:t>Nieuwe obligaties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20B357-39BD-DA80-387F-6F8ED1B8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900" smtClean="0"/>
              <a:pPr defTabSz="914400">
                <a:spcAft>
                  <a:spcPts val="600"/>
                </a:spcAft>
              </a:pPr>
              <a:t>7/4/2023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F02081-E221-91CA-6A2A-F3EF8C33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 sz="170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D78574D-D904-9BD4-86D0-EA55EAF3573C}"/>
              </a:ext>
            </a:extLst>
          </p:cNvPr>
          <p:cNvSpPr txBox="1"/>
          <p:nvPr/>
        </p:nvSpPr>
        <p:spPr>
          <a:xfrm>
            <a:off x="613382" y="2015066"/>
            <a:ext cx="3448752" cy="3550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Oblis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18A52E8-927E-4A97-52AD-E8ECDD08173F}"/>
              </a:ext>
            </a:extLst>
          </p:cNvPr>
          <p:cNvSpPr txBox="1"/>
          <p:nvPr/>
        </p:nvSpPr>
        <p:spPr>
          <a:xfrm>
            <a:off x="5471418" y="39336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Koersnoteringen op aanvraag !</a:t>
            </a:r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25F484D-E7A8-A6FF-0890-62F0550FB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954" y="2564128"/>
            <a:ext cx="90487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E1282-7504-5B93-99B0-9193C010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495" y="589437"/>
            <a:ext cx="3908659" cy="12097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600" dirty="0" err="1"/>
              <a:t>Genoteerde</a:t>
            </a:r>
            <a:r>
              <a:rPr lang="en-US" sz="2600" dirty="0"/>
              <a:t> </a:t>
            </a:r>
            <a:r>
              <a:rPr lang="en-US" sz="2600" dirty="0" err="1"/>
              <a:t>obligaties</a:t>
            </a:r>
            <a:r>
              <a:rPr lang="en-US" sz="2600" dirty="0"/>
              <a:t> op exchanges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188961-2930-28DA-1098-B69E7FF7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0987" y="2015066"/>
            <a:ext cx="3912167" cy="3567754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</a:pP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Alle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obligaties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kan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men met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limieten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aan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en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verkopen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zodat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je a/v 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soms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1% tot 10%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afwijkt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van wat je elders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betaalt</a:t>
            </a:r>
            <a:endParaRPr lang="en-US" sz="2400" b="1" u="sng" dirty="0">
              <a:solidFill>
                <a:schemeClr val="tx1"/>
              </a:solidFill>
              <a:highlight>
                <a:srgbClr val="00FFFF"/>
              </a:highlight>
            </a:endParaRPr>
          </a:p>
          <a:p>
            <a:pPr defTabSz="457200">
              <a:spcBef>
                <a:spcPts val="1000"/>
              </a:spcBef>
            </a:pP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En ja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onze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kosten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zijn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1,5 euro op 1000euros  ;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bij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de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collegas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is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dit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Meestal 10€ of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wij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zijn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tot 85% </a:t>
            </a:r>
            <a:r>
              <a:rPr lang="en-US" sz="2400" b="1" u="sng" dirty="0" err="1">
                <a:solidFill>
                  <a:schemeClr val="tx1"/>
                </a:solidFill>
                <a:highlight>
                  <a:srgbClr val="00FFFF"/>
                </a:highlight>
              </a:rPr>
              <a:t>goedkoper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 !!!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41CF1D-CD7A-3DE2-4BFD-AA8DF501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900"/>
              <a:pPr defTabSz="914400">
                <a:spcAft>
                  <a:spcPts val="600"/>
                </a:spcAft>
              </a:pPr>
              <a:t>7/4/2023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644BC0-5366-F353-45C8-BE313BD5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en-US" sz="17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DB5A6B-DB62-D613-F9F4-285FEB0A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154" y="589437"/>
            <a:ext cx="610660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7/4/2023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79" y="0"/>
            <a:ext cx="11516021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7203" cy="6477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48915" y="1089484"/>
            <a:ext cx="3023711" cy="4213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4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400" b="1" kern="1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4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133556" y="2319063"/>
            <a:ext cx="3857994" cy="3856576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201779" y="558491"/>
            <a:ext cx="6525195" cy="52753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28800" lvl="3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Deze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week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gaan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we</a:t>
            </a:r>
          </a:p>
          <a:p>
            <a:pPr marL="1828800" lvl="3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De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canadese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AANDELEN </a:t>
            </a:r>
          </a:p>
          <a:p>
            <a:pPr marL="1828800" lvl="3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</a:rPr>
              <a:t>analiseren</a:t>
            </a:r>
            <a:endParaRPr lang="en-US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1549418" cy="344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4790" y="6003219"/>
            <a:ext cx="1712184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29</a:t>
            </a:fld>
            <a:endParaRPr lang="en-US" sz="12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3E3FC-DB91-0BB5-8617-B70CDF04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2245587"/>
          </a:xfrm>
        </p:spPr>
        <p:txBody>
          <a:bodyPr>
            <a:normAutofit fontScale="90000"/>
          </a:bodyPr>
          <a:lstStyle/>
          <a:p>
            <a:r>
              <a:rPr lang="nl-BE" sz="4000" b="1" i="1" u="sng" dirty="0">
                <a:solidFill>
                  <a:srgbClr val="C00000"/>
                </a:solidFill>
              </a:rPr>
              <a:t>Je kunt je portefeuille overboeken naar ons zonder problemen en profiteren van onze goedkopere commissie die tot de laagste van </a:t>
            </a:r>
            <a:r>
              <a:rPr lang="nl-BE" sz="4000" b="1" i="1" u="sng" dirty="0" err="1">
                <a:solidFill>
                  <a:srgbClr val="C00000"/>
                </a:solidFill>
              </a:rPr>
              <a:t>europa</a:t>
            </a:r>
            <a:r>
              <a:rPr lang="nl-BE" sz="4000" b="1" i="1" u="sng" dirty="0">
                <a:solidFill>
                  <a:srgbClr val="C00000"/>
                </a:solidFill>
              </a:rPr>
              <a:t> behoren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6D6358-D53C-9FA7-B744-086CB6D6F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3238500"/>
            <a:ext cx="9935051" cy="2595298"/>
          </a:xfrm>
        </p:spPr>
        <p:txBody>
          <a:bodyPr>
            <a:normAutofit lnSpcReduction="10000"/>
          </a:bodyPr>
          <a:lstStyle/>
          <a:p>
            <a:r>
              <a:rPr lang="nl-BE" b="1" dirty="0">
                <a:highlight>
                  <a:srgbClr val="FFFF00"/>
                </a:highlight>
              </a:rPr>
              <a:t>Wij betalen tot een maxima van 4 per duizend  terug van je portefeuille waarde  op de kosten van je huidige bank bij transferten</a:t>
            </a:r>
          </a:p>
          <a:p>
            <a:endParaRPr lang="nl-BE" b="1" dirty="0">
              <a:highlight>
                <a:srgbClr val="FFFF00"/>
              </a:highlight>
            </a:endParaRPr>
          </a:p>
          <a:p>
            <a:r>
              <a:rPr lang="nl-BE" b="1" dirty="0">
                <a:highlight>
                  <a:srgbClr val="FFFF00"/>
                </a:highlight>
              </a:rPr>
              <a:t>Wij rekenen nooit kosten zowel bij in of out transferten van titels</a:t>
            </a:r>
          </a:p>
          <a:p>
            <a:r>
              <a:rPr lang="nl-BE" b="1" dirty="0">
                <a:highlight>
                  <a:srgbClr val="FFFF00"/>
                </a:highlight>
              </a:rPr>
              <a:t>Spijtig dat onze collegas dit niet steeds doen maar juist hoge kosten aanrekenen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80184C-29EE-16BF-55BF-F2213D4F5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7/4/2023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7C8775-F05D-84C3-2E80-7AD929DBD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8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9EF9DCD-C5A1-7265-76B4-EFFB2243A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7" r="103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86828-0D6B-E0C7-B1EE-09E69D1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C2DE4C-0ADE-5A4C-A022-422287E7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888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923831E-3549-C88A-01F2-5CDB54BA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42" y="920322"/>
            <a:ext cx="10303015" cy="4636355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789857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32</a:t>
            </a:fld>
            <a:endParaRPr lang="en-US" sz="17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95C3257-65F2-8819-E895-7634A9171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7/4/2023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C4C6F0D-7764-E4AC-44BD-BA239140D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44"/>
            <a:ext cx="11518900" cy="640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6ECC294-D244-0995-3872-6670696DB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6139EC7-8772-3C3C-13E9-4D198E6FA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5"/>
          <a:stretch/>
        </p:blipFill>
        <p:spPr>
          <a:xfrm>
            <a:off x="20" y="-361900"/>
            <a:ext cx="11518880" cy="741682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8EE78-5E93-2F5B-4DE7-41BB86B2F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ADBC24-0FC3-46C4-664D-2BF8B0E6F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D3279-1B4E-675C-A6E3-713B383E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7/4/2023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218734-DD6E-DAAC-F3AA-479AEEB2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C45D8E6-3251-5002-A639-CD2C8F147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872F1-57B4-BACB-50E1-B6CD5926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EE0145-A41C-5CE3-E89C-BF3E7005C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494E13-63E2-8893-B37B-DDAA23DD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7/4/2023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A58A12-DDC7-1F0A-ED9F-96FAAB59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37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4D3DC52-39C1-5671-6AE5-30549FF30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798016-5E5A-F3F5-5ED4-D233271A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DAEE8E9-6711-CF1E-5D36-38364ECB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899CE4-37B6-7916-4A7F-8137B9CE8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B7656-51C7-CC73-327E-99ACC391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7B3782-5E57-40F5-420C-D9C57197D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EB1FE4-3434-8B9B-1BE3-5B0F9C5B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7/4/2023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B151EA3-73AE-4E89-0DD4-1BBF7224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39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A3336F2-6E31-A7CB-E57F-3928F03A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21940"/>
            <a:ext cx="11514667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37068" y="539750"/>
            <a:ext cx="10444763" cy="53975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7/4/2023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ED6D2-6067-E9BE-6595-A1986626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06F282-63A1-E787-FE9C-6A2BE7CD0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E8566F-04C3-49A9-1587-40CA2593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7/4/2023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844A1FA-42CB-5154-2141-62D0F360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8CE2AF9-B53A-762B-0319-58E729C29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7/4/2023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41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jdelijke aanduiding voor inhoud 2">
            <a:extLst>
              <a:ext uri="{FF2B5EF4-FFF2-40B4-BE49-F238E27FC236}">
                <a16:creationId xmlns:a16="http://schemas.microsoft.com/office/drawing/2014/main" id="{263A5AC8-4DB3-44B8-3ABF-C1538A783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nl-BE" sz="1600" b="1"/>
              <a:t>Iedereen kan orders plaatsen met limieten</a:t>
            </a:r>
          </a:p>
          <a:p>
            <a:r>
              <a:rPr lang="nl-BE" sz="1600" b="1"/>
              <a:t>Dus je moet niet aan dagkoers kopen of verkopen</a:t>
            </a:r>
          </a:p>
          <a:p>
            <a:endParaRPr lang="nl-BE" sz="1600" b="1"/>
          </a:p>
          <a:p>
            <a:r>
              <a:rPr lang="nl-BE" sz="1600" b="1"/>
              <a:t>Je denkt dat de kg naar 59000</a:t>
            </a:r>
            <a:r>
              <a:rPr lang="nl-BE" sz="1600" b="1" baseline="30000"/>
              <a:t>e</a:t>
            </a:r>
            <a:r>
              <a:rPr lang="nl-BE" sz="1600" b="1"/>
              <a:t> kan gaan en je plaatst een order aan 59000</a:t>
            </a:r>
            <a:r>
              <a:rPr lang="nl-BE" sz="1600" b="1" baseline="30000"/>
              <a:t>e</a:t>
            </a:r>
            <a:r>
              <a:rPr lang="nl-BE" sz="1600" b="1"/>
              <a:t> all-in</a:t>
            </a:r>
          </a:p>
          <a:p>
            <a:r>
              <a:rPr lang="nl-BE" sz="1600" b="1"/>
              <a:t>Voorwaarden deponeren van je goud of overboeken van de geldsom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35ADFD-A230-470C-9ECC-8A01F2D8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47309314-E4B1-4CA1-9313-ED56281F2FEC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7/4/2023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ABA706-3FCC-482C-B9CF-EAAD4820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42</a:t>
            </a:fld>
            <a:endParaRPr lang="en-US" sz="17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8EC8C7E-3D3F-BE9F-8959-D1760EC71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39" b="1"/>
          <a:stretch/>
        </p:blipFill>
        <p:spPr>
          <a:xfrm>
            <a:off x="4364505" y="10"/>
            <a:ext cx="7154395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5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7/4/2023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43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 dirty="0">
                <a:highlight>
                  <a:srgbClr val="FF00FF"/>
                </a:highlight>
              </a:rPr>
              <a:t>Je </a:t>
            </a:r>
            <a:r>
              <a:rPr lang="en-US" sz="3200" b="1" dirty="0" err="1">
                <a:highlight>
                  <a:srgbClr val="FF00FF"/>
                </a:highlight>
              </a:rPr>
              <a:t>kan</a:t>
            </a:r>
            <a:r>
              <a:rPr lang="en-US" sz="3200" b="1" dirty="0">
                <a:highlight>
                  <a:srgbClr val="FF00FF"/>
                </a:highlight>
              </a:rPr>
              <a:t> reeds in </a:t>
            </a:r>
            <a:r>
              <a:rPr lang="en-US" sz="3200" b="1" dirty="0" err="1">
                <a:highlight>
                  <a:srgbClr val="FF00FF"/>
                </a:highlight>
              </a:rPr>
              <a:t>goud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beleggen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vanaf</a:t>
            </a:r>
            <a:r>
              <a:rPr lang="en-US" sz="3200" b="1" dirty="0">
                <a:highlight>
                  <a:srgbClr val="FF00FF"/>
                </a:highlight>
              </a:rPr>
              <a:t> 400 €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7/4/2023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44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8" descr="Grafiek op een document met een pen">
            <a:extLst>
              <a:ext uri="{FF2B5EF4-FFF2-40B4-BE49-F238E27FC236}">
                <a16:creationId xmlns:a16="http://schemas.microsoft.com/office/drawing/2014/main" id="{DC0EDB90-5163-07AC-6110-692399C61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l="13598" r="-2" b="-2"/>
          <a:stretch/>
        </p:blipFill>
        <p:spPr>
          <a:xfrm>
            <a:off x="20" y="10"/>
            <a:ext cx="8383868" cy="6476990"/>
          </a:xfrm>
          <a:custGeom>
            <a:avLst/>
            <a:gdLst/>
            <a:ahLst/>
            <a:cxnLst/>
            <a:rect l="l" t="t" r="r" b="b"/>
            <a:pathLst>
              <a:path w="8873795" h="6858000">
                <a:moveTo>
                  <a:pt x="0" y="0"/>
                </a:moveTo>
                <a:lnTo>
                  <a:pt x="5610996" y="0"/>
                </a:lnTo>
                <a:lnTo>
                  <a:pt x="5701374" y="90399"/>
                </a:lnTo>
                <a:cubicBezTo>
                  <a:pt x="6358939" y="748110"/>
                  <a:pt x="7329180" y="1718566"/>
                  <a:pt x="8760773" y="3150477"/>
                </a:cubicBezTo>
                <a:cubicBezTo>
                  <a:pt x="8911470" y="3301208"/>
                  <a:pt x="8911470" y="3550240"/>
                  <a:pt x="8760773" y="3700971"/>
                </a:cubicBezTo>
                <a:cubicBezTo>
                  <a:pt x="8760773" y="3700971"/>
                  <a:pt x="8760773" y="3700971"/>
                  <a:pt x="5750367" y="6712045"/>
                </a:cubicBezTo>
                <a:lnTo>
                  <a:pt x="5604444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AE5049E-06C3-627D-771B-B6001B76E7D1}"/>
              </a:ext>
            </a:extLst>
          </p:cNvPr>
          <p:cNvSpPr/>
          <p:nvPr/>
        </p:nvSpPr>
        <p:spPr>
          <a:xfrm>
            <a:off x="2435067" y="-44717"/>
            <a:ext cx="8419688" cy="1209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Zelfde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service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en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tot 75%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goedkoper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665678-3F22-441E-85D3-25F31DC9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9127723-9AB6-4880-AA78-6BD21EBC34E1}" type="datetime1">
              <a:rPr lang="en-US" sz="900"/>
              <a:pPr defTabSz="914400">
                <a:spcAft>
                  <a:spcPts val="600"/>
                </a:spcAft>
              </a:pPr>
              <a:t>7/4/2023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FC55387-7D62-4BC0-AACC-C44E685B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 defTabSz="914400"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7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4FFAFEB-6737-25A4-F925-70C9ABD7E485}"/>
              </a:ext>
            </a:extLst>
          </p:cNvPr>
          <p:cNvSpPr/>
          <p:nvPr/>
        </p:nvSpPr>
        <p:spPr>
          <a:xfrm>
            <a:off x="2446265" y="2015066"/>
            <a:ext cx="8423196" cy="3567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private banking &amp;portfolio advisor</a:t>
            </a:r>
          </a:p>
        </p:txBody>
      </p:sp>
      <p:graphicFrame>
        <p:nvGraphicFramePr>
          <p:cNvPr id="82" name="Tekstvak 2">
            <a:extLst>
              <a:ext uri="{FF2B5EF4-FFF2-40B4-BE49-F238E27FC236}">
                <a16:creationId xmlns:a16="http://schemas.microsoft.com/office/drawing/2014/main" id="{E664637D-D460-E277-39CA-5CEB02ADC4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9393894"/>
              </p:ext>
            </p:extLst>
          </p:nvPr>
        </p:nvGraphicFramePr>
        <p:xfrm>
          <a:off x="1616239" y="502196"/>
          <a:ext cx="9202696" cy="5916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Ovaal 1">
            <a:extLst>
              <a:ext uri="{FF2B5EF4-FFF2-40B4-BE49-F238E27FC236}">
                <a16:creationId xmlns:a16="http://schemas.microsoft.com/office/drawing/2014/main" id="{EE52CA66-DD68-4A85-7E0A-4E4624D3149D}"/>
              </a:ext>
            </a:extLst>
          </p:cNvPr>
          <p:cNvSpPr/>
          <p:nvPr/>
        </p:nvSpPr>
        <p:spPr>
          <a:xfrm flipH="1">
            <a:off x="5971506" y="592212"/>
            <a:ext cx="49216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1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684903DD-B85C-D28D-2588-8817951B436E}"/>
              </a:ext>
            </a:extLst>
          </p:cNvPr>
          <p:cNvSpPr/>
          <p:nvPr/>
        </p:nvSpPr>
        <p:spPr>
          <a:xfrm>
            <a:off x="2699110" y="2734444"/>
            <a:ext cx="792088" cy="2880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2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4B56BA2-B301-8A04-98CD-A588EC1201B4}"/>
              </a:ext>
            </a:extLst>
          </p:cNvPr>
          <p:cNvSpPr/>
          <p:nvPr/>
        </p:nvSpPr>
        <p:spPr>
          <a:xfrm>
            <a:off x="2951138" y="4750668"/>
            <a:ext cx="28803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9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370C6-C54D-2C2A-B6C1-BD578006C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679" y="610250"/>
            <a:ext cx="3866251" cy="125076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l-BE" sz="2600" b="1" dirty="0">
                <a:solidFill>
                  <a:srgbClr val="002060"/>
                </a:solidFill>
                <a:highlight>
                  <a:srgbClr val="FFFF00"/>
                </a:highlight>
              </a:rPr>
              <a:t>Onze collega’s zijn minimum 100% tot  950% duurder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493A2E-246A-DA81-B170-714B39897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068" y="2130186"/>
            <a:ext cx="3867862" cy="332608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err="1"/>
              <a:t>Voor</a:t>
            </a:r>
            <a:r>
              <a:rPr lang="en-US" b="1" dirty="0"/>
              <a:t> de private portfolio &amp;banking service </a:t>
            </a:r>
          </a:p>
          <a:p>
            <a:r>
              <a:rPr lang="en-US" b="1" dirty="0" err="1"/>
              <a:t>Zijn</a:t>
            </a:r>
            <a:r>
              <a:rPr lang="en-US" b="1" dirty="0"/>
              <a:t> we de </a:t>
            </a:r>
            <a:r>
              <a:rPr lang="en-US" b="1" dirty="0" err="1"/>
              <a:t>goedkoopste</a:t>
            </a:r>
            <a:r>
              <a:rPr lang="en-US" b="1" dirty="0"/>
              <a:t> tot-75%  </a:t>
            </a:r>
          </a:p>
          <a:p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onze</a:t>
            </a:r>
            <a:r>
              <a:rPr lang="en-US" b="1" dirty="0"/>
              <a:t> service is top </a:t>
            </a:r>
            <a:r>
              <a:rPr lang="en-US" b="1" dirty="0" err="1"/>
              <a:t>omdat</a:t>
            </a:r>
            <a:r>
              <a:rPr lang="en-US" b="1" dirty="0"/>
              <a:t> we met de </a:t>
            </a:r>
            <a:r>
              <a:rPr lang="en-US" b="1" dirty="0" err="1"/>
              <a:t>grootste</a:t>
            </a:r>
            <a:r>
              <a:rPr lang="en-US" b="1" dirty="0"/>
              <a:t> </a:t>
            </a:r>
            <a:r>
              <a:rPr lang="en-US" b="1" dirty="0" err="1"/>
              <a:t>wereldspelers</a:t>
            </a:r>
            <a:r>
              <a:rPr lang="en-US" b="1" dirty="0"/>
              <a:t> </a:t>
            </a:r>
            <a:r>
              <a:rPr lang="en-US" b="1" dirty="0" err="1"/>
              <a:t>werken</a:t>
            </a:r>
            <a:endParaRPr lang="en-US" b="1" dirty="0"/>
          </a:p>
          <a:p>
            <a:r>
              <a:rPr lang="en-US" b="1" dirty="0"/>
              <a:t>Eigen </a:t>
            </a:r>
            <a:r>
              <a:rPr lang="en-US" b="1" dirty="0" err="1"/>
              <a:t>vermogen</a:t>
            </a:r>
            <a:r>
              <a:rPr lang="en-US" b="1" dirty="0"/>
              <a:t> is 60 </a:t>
            </a:r>
            <a:r>
              <a:rPr lang="en-US" b="1" dirty="0" err="1"/>
              <a:t>miljard</a:t>
            </a:r>
            <a:r>
              <a:rPr lang="en-US" b="1" dirty="0"/>
              <a:t> </a:t>
            </a:r>
            <a:r>
              <a:rPr lang="en-US" b="1" dirty="0" err="1"/>
              <a:t>beurskapitalisatie</a:t>
            </a:r>
            <a:r>
              <a:rPr lang="en-US" b="1" dirty="0"/>
              <a:t> </a:t>
            </a:r>
            <a:r>
              <a:rPr lang="en-US" b="1" dirty="0" err="1"/>
              <a:t>dit</a:t>
            </a:r>
            <a:r>
              <a:rPr lang="en-US" b="1" dirty="0"/>
              <a:t> is 6x </a:t>
            </a:r>
            <a:r>
              <a:rPr lang="en-US" b="1" dirty="0" err="1"/>
              <a:t>meer</a:t>
            </a:r>
            <a:r>
              <a:rPr lang="en-US" b="1" dirty="0"/>
              <a:t> dan de </a:t>
            </a:r>
            <a:r>
              <a:rPr lang="en-US" b="1" dirty="0" err="1"/>
              <a:t>grootste</a:t>
            </a:r>
            <a:r>
              <a:rPr lang="en-US" b="1" dirty="0"/>
              <a:t> </a:t>
            </a:r>
            <a:r>
              <a:rPr lang="en-US" b="1" dirty="0" err="1"/>
              <a:t>beursbank</a:t>
            </a:r>
            <a:r>
              <a:rPr lang="en-US" b="1" dirty="0"/>
              <a:t> in </a:t>
            </a:r>
            <a:r>
              <a:rPr lang="en-US" b="1" dirty="0" err="1"/>
              <a:t>Belgie</a:t>
            </a:r>
            <a:endParaRPr lang="en-US" b="1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DB7341-CA0E-83E6-CED0-DF1C8385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7/4/2023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11E99D-D429-7ABA-83CD-00ED9030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4321686"/>
            <a:ext cx="736717" cy="3448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nl-BE" sz="170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nl-BE" sz="170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4A26C725-DFBF-7B10-1061-C54BB8FFC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6" r="9365" b="2"/>
          <a:stretch/>
        </p:blipFill>
        <p:spPr>
          <a:xfrm>
            <a:off x="1552540" y="1177298"/>
            <a:ext cx="4957386" cy="37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4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7/4/2023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B5EFD78-A960-B631-DD18-A98C3D574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88" y="431800"/>
            <a:ext cx="9090522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A38890-CB54-E570-F548-3E7230CD7B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7/4/2023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087A2E8-9539-1589-8DE6-D637FB15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2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B2E9A71-A43D-4A88-71C9-76E01B8F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87" y="431800"/>
            <a:ext cx="4827525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2F4F0B-DADC-BD28-F1ED-3E87A644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7/4/2023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693A98-1673-ACAA-9DC7-F58EFA0D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824</Words>
  <Application>Microsoft Office PowerPoint</Application>
  <PresentationFormat>Aangepast</PresentationFormat>
  <Paragraphs>180</Paragraphs>
  <Slides>44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53" baseType="lpstr">
      <vt:lpstr>Calibri Light</vt:lpstr>
      <vt:lpstr>LJQQAM+ITC Zapf Chancery Medium Italic</vt:lpstr>
      <vt:lpstr>Arial Black</vt:lpstr>
      <vt:lpstr>Constantia</vt:lpstr>
      <vt:lpstr>Wingdings 3</vt:lpstr>
      <vt:lpstr>Calibri</vt:lpstr>
      <vt:lpstr>Arial Unicode MS</vt:lpstr>
      <vt:lpstr>Arial</vt:lpstr>
      <vt:lpstr>Kantoorthema</vt:lpstr>
      <vt:lpstr>PowerPoint-presentatie</vt:lpstr>
      <vt:lpstr>Een mooie start in deze zomer voor de beurzen??</vt:lpstr>
      <vt:lpstr>Je kunt je portefeuille overboeken naar ons zonder problemen en profiteren van onze goedkopere commissie die tot de laagste van europa behoren</vt:lpstr>
      <vt:lpstr>PowerPoint-presentatie</vt:lpstr>
      <vt:lpstr>PowerPoint-presentatie</vt:lpstr>
      <vt:lpstr>Onze collega’s zijn minimum 100% tot  950% duurder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Nieuwe obligaties </vt:lpstr>
      <vt:lpstr>Genoteerde obligaties op exchanges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95</cp:revision>
  <cp:lastPrinted>2023-07-04T13:51:23Z</cp:lastPrinted>
  <dcterms:modified xsi:type="dcterms:W3CDTF">2023-07-04T13:51:45Z</dcterms:modified>
</cp:coreProperties>
</file>