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703" r:id="rId1"/>
  </p:sldMasterIdLst>
  <p:notesMasterIdLst>
    <p:notesMasterId r:id="rId49"/>
  </p:notesMasterIdLst>
  <p:sldIdLst>
    <p:sldId id="256" r:id="rId2"/>
    <p:sldId id="399" r:id="rId3"/>
    <p:sldId id="448" r:id="rId4"/>
    <p:sldId id="258" r:id="rId5"/>
    <p:sldId id="377" r:id="rId6"/>
    <p:sldId id="427" r:id="rId7"/>
    <p:sldId id="460" r:id="rId8"/>
    <p:sldId id="260" r:id="rId9"/>
    <p:sldId id="442" r:id="rId10"/>
    <p:sldId id="435" r:id="rId11"/>
    <p:sldId id="412" r:id="rId12"/>
    <p:sldId id="439" r:id="rId13"/>
    <p:sldId id="443" r:id="rId14"/>
    <p:sldId id="461" r:id="rId15"/>
    <p:sldId id="264" r:id="rId16"/>
    <p:sldId id="404" r:id="rId17"/>
    <p:sldId id="440" r:id="rId18"/>
    <p:sldId id="336" r:id="rId19"/>
    <p:sldId id="462" r:id="rId20"/>
    <p:sldId id="272" r:id="rId21"/>
    <p:sldId id="417" r:id="rId22"/>
    <p:sldId id="429" r:id="rId23"/>
    <p:sldId id="274" r:id="rId24"/>
    <p:sldId id="380" r:id="rId25"/>
    <p:sldId id="415" r:id="rId26"/>
    <p:sldId id="403" r:id="rId27"/>
    <p:sldId id="419" r:id="rId28"/>
    <p:sldId id="420" r:id="rId29"/>
    <p:sldId id="421" r:id="rId30"/>
    <p:sldId id="422" r:id="rId31"/>
    <p:sldId id="437" r:id="rId32"/>
    <p:sldId id="438" r:id="rId33"/>
    <p:sldId id="423" r:id="rId34"/>
    <p:sldId id="436" r:id="rId35"/>
    <p:sldId id="441" r:id="rId36"/>
    <p:sldId id="452" r:id="rId37"/>
    <p:sldId id="453" r:id="rId38"/>
    <p:sldId id="454" r:id="rId39"/>
    <p:sldId id="455" r:id="rId40"/>
    <p:sldId id="456" r:id="rId41"/>
    <p:sldId id="457" r:id="rId42"/>
    <p:sldId id="458" r:id="rId43"/>
    <p:sldId id="459" r:id="rId44"/>
    <p:sldId id="344" r:id="rId45"/>
    <p:sldId id="326" r:id="rId46"/>
    <p:sldId id="400" r:id="rId47"/>
    <p:sldId id="386" r:id="rId48"/>
  </p:sldIdLst>
  <p:sldSz cx="11518900" cy="6477000"/>
  <p:notesSz cx="9929813" cy="6797675"/>
  <p:embeddedFontLst>
    <p:embeddedFont>
      <p:font typeface="Arial Black" panose="020B0A04020102020204" pitchFamily="34" charset="0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Constantia" panose="02030602050306030303" pitchFamily="18" charset="0"/>
      <p:regular r:id="rId57"/>
      <p:bold r:id="rId58"/>
      <p:italic r:id="rId59"/>
      <p:boldItalic r:id="rId60"/>
    </p:embeddedFont>
    <p:embeddedFont>
      <p:font typeface="LJQQAM+ITC Zapf Chancery Medium Italic" panose="020B0604020202020204"/>
      <p:regular r:id="rId61"/>
    </p:embeddedFont>
    <p:embeddedFont>
      <p:font typeface="Wingdings 3" panose="05040102010807070707" pitchFamily="18" charset="2"/>
      <p:regular r:id="rId62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399"/>
            <p14:sldId id="448"/>
          </p14:sldIdLst>
        </p14:section>
        <p14:section name="Naamloze sectie" id="{8755B586-2486-49CE-8420-C76D66869903}">
          <p14:sldIdLst>
            <p14:sldId id="258"/>
            <p14:sldId id="377"/>
            <p14:sldId id="427"/>
            <p14:sldId id="460"/>
            <p14:sldId id="260"/>
            <p14:sldId id="442"/>
            <p14:sldId id="435"/>
            <p14:sldId id="412"/>
            <p14:sldId id="439"/>
            <p14:sldId id="443"/>
            <p14:sldId id="461"/>
            <p14:sldId id="264"/>
            <p14:sldId id="404"/>
            <p14:sldId id="440"/>
            <p14:sldId id="336"/>
            <p14:sldId id="462"/>
            <p14:sldId id="272"/>
            <p14:sldId id="417"/>
            <p14:sldId id="429"/>
            <p14:sldId id="274"/>
            <p14:sldId id="380"/>
            <p14:sldId id="415"/>
            <p14:sldId id="403"/>
            <p14:sldId id="419"/>
            <p14:sldId id="420"/>
            <p14:sldId id="421"/>
            <p14:sldId id="422"/>
            <p14:sldId id="437"/>
            <p14:sldId id="438"/>
            <p14:sldId id="423"/>
            <p14:sldId id="436"/>
            <p14:sldId id="44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344"/>
            <p14:sldId id="326"/>
            <p14:sldId id="400"/>
            <p14:sldId id="3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6247" autoAdjust="0"/>
  </p:normalViewPr>
  <p:slideViewPr>
    <p:cSldViewPr>
      <p:cViewPr varScale="1">
        <p:scale>
          <a:sx n="117" d="100"/>
          <a:sy n="117" d="100"/>
        </p:scale>
        <p:origin x="564" y="102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advisor.mexem.com/login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advisor.mexem.com/login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08B0D1-0B89-44FD-8D88-1DDD8275075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D262D5-83AD-4D24-9034-5CF7ECD523D9}">
      <dgm:prSet/>
      <dgm:spPr/>
      <dgm:t>
        <a:bodyPr/>
        <a:lstStyle/>
        <a:p>
          <a:r>
            <a:rPr lang="nl-BE" b="1" dirty="0">
              <a:solidFill>
                <a:srgbClr val="FFFF00"/>
              </a:solidFill>
            </a:rPr>
            <a:t>Drie TOP bedrijven die samenwerken  en één  BALIE EN ONTVANGST KANTOOR </a:t>
          </a:r>
          <a:r>
            <a:rPr lang="nl-BE" b="1" dirty="0"/>
            <a:t>vormen voor u</a:t>
          </a:r>
          <a:endParaRPr lang="en-US" dirty="0"/>
        </a:p>
      </dgm:t>
    </dgm:pt>
    <dgm:pt modelId="{1064BF61-CA4D-4D64-95D3-EF4C236977EE}" type="parTrans" cxnId="{C71EF689-680B-48AC-87EB-69FEFC84AAE7}">
      <dgm:prSet/>
      <dgm:spPr/>
      <dgm:t>
        <a:bodyPr/>
        <a:lstStyle/>
        <a:p>
          <a:endParaRPr lang="en-US"/>
        </a:p>
      </dgm:t>
    </dgm:pt>
    <dgm:pt modelId="{694F2FE9-6218-4B6E-8095-6C2D26F34170}" type="sibTrans" cxnId="{C71EF689-680B-48AC-87EB-69FEFC84AAE7}">
      <dgm:prSet/>
      <dgm:spPr/>
      <dgm:t>
        <a:bodyPr/>
        <a:lstStyle/>
        <a:p>
          <a:endParaRPr lang="en-US"/>
        </a:p>
      </dgm:t>
    </dgm:pt>
    <dgm:pt modelId="{6DA5F2E1-C651-44BF-8DF7-9AC5E71A4BB0}">
      <dgm:prSet/>
      <dgm:spPr/>
      <dgm:t>
        <a:bodyPr/>
        <a:lstStyle/>
        <a:p>
          <a:r>
            <a:rPr lang="nl-BE" b="1" dirty="0"/>
            <a:t>Interactive broker  40 miljard  beurswaarde  wereldspeler 125 beurzen</a:t>
          </a:r>
        </a:p>
        <a:p>
          <a:r>
            <a:rPr lang="nl-BE" b="1" dirty="0"/>
            <a:t>Jaarlijkse omzet 3,5 miljard$</a:t>
          </a:r>
          <a:endParaRPr lang="en-US" dirty="0"/>
        </a:p>
      </dgm:t>
    </dgm:pt>
    <dgm:pt modelId="{C406D42B-D4A6-491C-8B61-561807525967}" type="parTrans" cxnId="{12174B53-16DC-4AEE-B7D3-095901703929}">
      <dgm:prSet/>
      <dgm:spPr/>
      <dgm:t>
        <a:bodyPr/>
        <a:lstStyle/>
        <a:p>
          <a:endParaRPr lang="en-US"/>
        </a:p>
      </dgm:t>
    </dgm:pt>
    <dgm:pt modelId="{508F1CB9-B6D8-498A-A77C-F4685D9AB5AC}" type="sibTrans" cxnId="{12174B53-16DC-4AEE-B7D3-095901703929}">
      <dgm:prSet/>
      <dgm:spPr/>
      <dgm:t>
        <a:bodyPr/>
        <a:lstStyle/>
        <a:p>
          <a:endParaRPr lang="en-US"/>
        </a:p>
      </dgm:t>
    </dgm:pt>
    <dgm:pt modelId="{DF8A10F2-9EBB-45F9-B0F6-ED68DB7B1422}">
      <dgm:prSet/>
      <dgm:spPr/>
      <dgm:t>
        <a:bodyPr/>
        <a:lstStyle/>
        <a:p>
          <a:r>
            <a:rPr lang="nl-BE" b="1" dirty="0">
              <a:solidFill>
                <a:srgbClr val="FFFF00"/>
              </a:solidFill>
            </a:rPr>
            <a:t>Verzorgt uw rekening (beste beurssite sinds 2018!! </a:t>
          </a:r>
          <a:r>
            <a:rPr lang="nl-BE" dirty="0">
              <a:solidFill>
                <a:srgbClr val="FFFF00"/>
              </a:solidFill>
            </a:rPr>
            <a:t>)6x </a:t>
          </a:r>
          <a:r>
            <a:rPr lang="nl-BE" dirty="0"/>
            <a:t>groter dan de grootste </a:t>
          </a:r>
          <a:r>
            <a:rPr lang="nl-BE" dirty="0" err="1"/>
            <a:t>belgische</a:t>
          </a:r>
          <a:r>
            <a:rPr lang="nl-BE" dirty="0"/>
            <a:t> brokers/bank of 15 x groter dan  private banking </a:t>
          </a:r>
          <a:r>
            <a:rPr lang="nl-BE" dirty="0" err="1"/>
            <a:t>uitAntwerpen</a:t>
          </a:r>
          <a:endParaRPr lang="en-US" dirty="0"/>
        </a:p>
      </dgm:t>
    </dgm:pt>
    <dgm:pt modelId="{C6D411AD-62D9-4893-8AFB-0BE48345AE55}" type="parTrans" cxnId="{303D62BB-6788-40AC-95C3-6083836C65D0}">
      <dgm:prSet/>
      <dgm:spPr/>
      <dgm:t>
        <a:bodyPr/>
        <a:lstStyle/>
        <a:p>
          <a:endParaRPr lang="en-US"/>
        </a:p>
      </dgm:t>
    </dgm:pt>
    <dgm:pt modelId="{6C300D50-753B-447D-BAE0-9454DD45E484}" type="sibTrans" cxnId="{303D62BB-6788-40AC-95C3-6083836C65D0}">
      <dgm:prSet/>
      <dgm:spPr/>
      <dgm:t>
        <a:bodyPr/>
        <a:lstStyle/>
        <a:p>
          <a:endParaRPr lang="en-US"/>
        </a:p>
      </dgm:t>
    </dgm:pt>
    <dgm:pt modelId="{10F760D1-2E6D-45CC-903B-2C705D9EFCB7}">
      <dgm:prSet/>
      <dgm:spPr/>
      <dgm:t>
        <a:bodyPr/>
        <a:lstStyle/>
        <a:p>
          <a:r>
            <a:rPr lang="nl-BE" b="1" dirty="0">
              <a:solidFill>
                <a:schemeClr val="tx1"/>
              </a:solidFill>
              <a:highlight>
                <a:srgbClr val="FFFF00"/>
              </a:highlight>
            </a:rPr>
            <a:t>Mexem </a:t>
          </a:r>
          <a:r>
            <a:rPr lang="nl-BE" b="1" dirty="0" err="1">
              <a:solidFill>
                <a:schemeClr val="tx1"/>
              </a:solidFill>
              <a:highlight>
                <a:srgbClr val="FFFF00"/>
              </a:highlight>
            </a:rPr>
            <a:t>ltd</a:t>
          </a:r>
          <a:r>
            <a:rPr lang="nl-BE" b="1" dirty="0">
              <a:solidFill>
                <a:schemeClr val="tx1"/>
              </a:solidFill>
              <a:highlight>
                <a:srgbClr val="FFFF00"/>
              </a:highlight>
            </a:rPr>
            <a:t>  </a:t>
          </a:r>
          <a:r>
            <a:rPr lang="nl-BE" dirty="0"/>
            <a:t>zorgt voor je lage tarieven/kosten en financiële hulpmiddelen</a:t>
          </a:r>
          <a:endParaRPr lang="en-US" dirty="0"/>
        </a:p>
      </dgm:t>
    </dgm:pt>
    <dgm:pt modelId="{3891D0B5-6B4F-4651-B25D-623C5CE52D2C}" type="parTrans" cxnId="{94FF60B3-8188-4264-9CBA-5083C9E88409}">
      <dgm:prSet/>
      <dgm:spPr/>
      <dgm:t>
        <a:bodyPr/>
        <a:lstStyle/>
        <a:p>
          <a:endParaRPr lang="en-US"/>
        </a:p>
      </dgm:t>
    </dgm:pt>
    <dgm:pt modelId="{84CAA44F-493C-464F-BAD8-1B2B4D4F56C5}" type="sibTrans" cxnId="{94FF60B3-8188-4264-9CBA-5083C9E88409}">
      <dgm:prSet/>
      <dgm:spPr/>
      <dgm:t>
        <a:bodyPr/>
        <a:lstStyle/>
        <a:p>
          <a:endParaRPr lang="en-US"/>
        </a:p>
      </dgm:t>
    </dgm:pt>
    <dgm:pt modelId="{83D387B0-D507-41A8-90DC-C35BCD65F846}">
      <dgm:prSet/>
      <dgm:spPr/>
      <dgm:t>
        <a:bodyPr/>
        <a:lstStyle/>
        <a:p>
          <a:r>
            <a:rPr lang="nl-BE"/>
            <a:t>Administratieve introducing broker die over heel de wereld klanten groepeert en introduceert  om de goedkoopste kosten te krijgen bij de hoofd broker= </a:t>
          </a:r>
          <a:endParaRPr lang="en-US"/>
        </a:p>
      </dgm:t>
    </dgm:pt>
    <dgm:pt modelId="{03183792-D305-4B0B-8C38-AAB20C379913}" type="parTrans" cxnId="{5D4F5CCB-AB1F-48F2-B3EC-EED7DA8C14EB}">
      <dgm:prSet/>
      <dgm:spPr/>
      <dgm:t>
        <a:bodyPr/>
        <a:lstStyle/>
        <a:p>
          <a:endParaRPr lang="en-US"/>
        </a:p>
      </dgm:t>
    </dgm:pt>
    <dgm:pt modelId="{C8AD9F01-FFDD-4FB4-B414-9CCFFE7F20AE}" type="sibTrans" cxnId="{5D4F5CCB-AB1F-48F2-B3EC-EED7DA8C14EB}">
      <dgm:prSet/>
      <dgm:spPr/>
      <dgm:t>
        <a:bodyPr/>
        <a:lstStyle/>
        <a:p>
          <a:endParaRPr lang="en-US"/>
        </a:p>
      </dgm:t>
    </dgm:pt>
    <dgm:pt modelId="{EC0DD773-0880-4963-A1A0-990AA84B88B8}">
      <dgm:prSet custT="1"/>
      <dgm:spPr/>
      <dgm:t>
        <a:bodyPr/>
        <a:lstStyle/>
        <a:p>
          <a:r>
            <a:rPr lang="nl-BE" sz="2000" b="1" dirty="0" err="1">
              <a:solidFill>
                <a:srgbClr val="FFFF00"/>
              </a:solidFill>
            </a:rPr>
            <a:t>Inter</a:t>
          </a:r>
          <a:r>
            <a:rPr lang="nl-BE" sz="2000" b="1" dirty="0">
              <a:solidFill>
                <a:srgbClr val="FFFF00"/>
              </a:solidFill>
            </a:rPr>
            <a:t> </a:t>
          </a:r>
          <a:r>
            <a:rPr lang="nl-BE" sz="2000" b="1" dirty="0" err="1">
              <a:solidFill>
                <a:srgbClr val="FFFF00"/>
              </a:solidFill>
            </a:rPr>
            <a:t>active</a:t>
          </a:r>
          <a:r>
            <a:rPr lang="nl-BE" sz="2000" b="1" dirty="0">
              <a:solidFill>
                <a:srgbClr val="FFFF00"/>
              </a:solidFill>
            </a:rPr>
            <a:t> brokers </a:t>
          </a:r>
          <a:r>
            <a:rPr lang="nl-BE" sz="2000" b="1" dirty="0" err="1">
              <a:solidFill>
                <a:srgbClr val="FFFF00"/>
              </a:solidFill>
            </a:rPr>
            <a:t>usa</a:t>
          </a:r>
          <a:endParaRPr lang="nl-BE" sz="2000" b="1" dirty="0">
            <a:solidFill>
              <a:srgbClr val="FFFF00"/>
            </a:solidFill>
          </a:endParaRPr>
        </a:p>
        <a:p>
          <a:r>
            <a:rPr lang="nl-BE" sz="2000" b="1" dirty="0">
              <a:solidFill>
                <a:srgbClr val="FFFF00"/>
              </a:solidFill>
            </a:rPr>
            <a:t>50miljard beurswaarde</a:t>
          </a:r>
          <a:endParaRPr lang="en-US" sz="2000" b="1" dirty="0">
            <a:solidFill>
              <a:srgbClr val="FFFF00"/>
            </a:solidFill>
          </a:endParaRPr>
        </a:p>
      </dgm:t>
    </dgm:pt>
    <dgm:pt modelId="{012ABD82-113E-4A0D-9FFD-BD8E15932E3F}" type="parTrans" cxnId="{1A1178EB-21FA-495E-B982-4ABBC59AF2DA}">
      <dgm:prSet/>
      <dgm:spPr/>
      <dgm:t>
        <a:bodyPr/>
        <a:lstStyle/>
        <a:p>
          <a:endParaRPr lang="en-US"/>
        </a:p>
      </dgm:t>
    </dgm:pt>
    <dgm:pt modelId="{85F189D1-11EB-4CDC-A7F4-141A78F20544}" type="sibTrans" cxnId="{1A1178EB-21FA-495E-B982-4ABBC59AF2DA}">
      <dgm:prSet/>
      <dgm:spPr/>
      <dgm:t>
        <a:bodyPr/>
        <a:lstStyle/>
        <a:p>
          <a:endParaRPr lang="en-US"/>
        </a:p>
      </dgm:t>
    </dgm:pt>
    <dgm:pt modelId="{74C2B981-1258-4BC7-A9C5-FA1CF743B5BF}">
      <dgm:prSet/>
      <dgm:spPr/>
      <dgm:t>
        <a:bodyPr/>
        <a:lstStyle/>
        <a:p>
          <a:r>
            <a:rPr lang="nl-BE" b="1" u="sng" dirty="0">
              <a:solidFill>
                <a:srgbClr val="FFFF00"/>
              </a:solidFill>
            </a:rPr>
            <a:t>BEURSEXPERT B BUSSCHAERT </a:t>
          </a:r>
          <a:r>
            <a:rPr lang="nl-BE" b="1" dirty="0"/>
            <a:t>verzorgt je adviezen voor vermogen</a:t>
          </a:r>
          <a:endParaRPr lang="en-US" dirty="0"/>
        </a:p>
      </dgm:t>
    </dgm:pt>
    <dgm:pt modelId="{6C00738F-F1AF-45A3-A721-B6C9A926FB43}" type="parTrans" cxnId="{C974D8DF-1B1C-4CB8-BDD1-72EF24B66DA9}">
      <dgm:prSet/>
      <dgm:spPr/>
      <dgm:t>
        <a:bodyPr/>
        <a:lstStyle/>
        <a:p>
          <a:endParaRPr lang="en-US"/>
        </a:p>
      </dgm:t>
    </dgm:pt>
    <dgm:pt modelId="{1435D186-9613-41C4-8346-303D03532B7C}" type="sibTrans" cxnId="{C974D8DF-1B1C-4CB8-BDD1-72EF24B66DA9}">
      <dgm:prSet/>
      <dgm:spPr/>
      <dgm:t>
        <a:bodyPr/>
        <a:lstStyle/>
        <a:p>
          <a:endParaRPr lang="en-US"/>
        </a:p>
      </dgm:t>
    </dgm:pt>
    <dgm:pt modelId="{B1B584EC-D5AC-4E47-BA63-9D31AB59149B}">
      <dgm:prSet/>
      <dgm:spPr/>
      <dgm:t>
        <a:bodyPr/>
        <a:lstStyle/>
        <a:p>
          <a:r>
            <a:rPr lang="nl-BE" b="1"/>
            <a:t>Heeft al meer dan 50 jaar ervaring in private portfolio&amp;banking service</a:t>
          </a:r>
          <a:endParaRPr lang="en-US"/>
        </a:p>
      </dgm:t>
    </dgm:pt>
    <dgm:pt modelId="{983D358B-4991-4365-B2A6-83308A253404}" type="parTrans" cxnId="{75C5CDF0-D2A8-40E2-824A-89CE42795AD9}">
      <dgm:prSet/>
      <dgm:spPr/>
      <dgm:t>
        <a:bodyPr/>
        <a:lstStyle/>
        <a:p>
          <a:endParaRPr lang="en-US"/>
        </a:p>
      </dgm:t>
    </dgm:pt>
    <dgm:pt modelId="{8AE7FF57-E68E-4057-91D3-2BD044019F69}" type="sibTrans" cxnId="{75C5CDF0-D2A8-40E2-824A-89CE42795AD9}">
      <dgm:prSet/>
      <dgm:spPr/>
      <dgm:t>
        <a:bodyPr/>
        <a:lstStyle/>
        <a:p>
          <a:endParaRPr lang="en-US"/>
        </a:p>
      </dgm:t>
    </dgm:pt>
    <dgm:pt modelId="{9CAABE46-6CEB-4954-9BDF-95ED7EF5AB05}">
      <dgm:prSet custT="1"/>
      <dgm:spPr/>
      <dgm:t>
        <a:bodyPr/>
        <a:lstStyle/>
        <a:p>
          <a:r>
            <a:rPr lang="nl-BE" sz="1600" b="1" dirty="0">
              <a:solidFill>
                <a:srgbClr val="002060"/>
              </a:solidFill>
              <a:highlight>
                <a:srgbClr val="FFFF00"/>
              </a:highlight>
            </a:rPr>
            <a:t>Heeft meer de 15 nominaties behaald en 10 </a:t>
          </a:r>
          <a:r>
            <a:rPr lang="nl-BE" sz="1600" b="1" dirty="0" err="1">
              <a:solidFill>
                <a:srgbClr val="002060"/>
              </a:solidFill>
              <a:highlight>
                <a:srgbClr val="FFFF00"/>
              </a:highlight>
            </a:rPr>
            <a:t>awards</a:t>
          </a:r>
          <a:r>
            <a:rPr lang="nl-BE" sz="1600" b="1" dirty="0">
              <a:solidFill>
                <a:srgbClr val="002060"/>
              </a:solidFill>
              <a:highlight>
                <a:srgbClr val="FFFF00"/>
              </a:highlight>
            </a:rPr>
            <a:t> in vermogensbeheer</a:t>
          </a:r>
          <a:endParaRPr lang="en-US" sz="1600" dirty="0">
            <a:solidFill>
              <a:srgbClr val="002060"/>
            </a:solidFill>
            <a:highlight>
              <a:srgbClr val="FFFF00"/>
            </a:highlight>
          </a:endParaRPr>
        </a:p>
      </dgm:t>
    </dgm:pt>
    <dgm:pt modelId="{0854F86E-5C58-4732-8165-C679F4A1C264}" type="parTrans" cxnId="{9A0E56DE-B1D9-40A1-8128-0AB582654809}">
      <dgm:prSet/>
      <dgm:spPr/>
      <dgm:t>
        <a:bodyPr/>
        <a:lstStyle/>
        <a:p>
          <a:endParaRPr lang="en-US"/>
        </a:p>
      </dgm:t>
    </dgm:pt>
    <dgm:pt modelId="{42A24422-7B49-42BD-9995-F6461C027D89}" type="sibTrans" cxnId="{9A0E56DE-B1D9-40A1-8128-0AB582654809}">
      <dgm:prSet/>
      <dgm:spPr/>
      <dgm:t>
        <a:bodyPr/>
        <a:lstStyle/>
        <a:p>
          <a:endParaRPr lang="en-US"/>
        </a:p>
      </dgm:t>
    </dgm:pt>
    <dgm:pt modelId="{04A43A13-199B-4B94-A9AC-0584F96BEC21}" type="pres">
      <dgm:prSet presAssocID="{7208B0D1-0B89-44FD-8D88-1DDD8275075C}" presName="diagram" presStyleCnt="0">
        <dgm:presLayoutVars>
          <dgm:dir/>
          <dgm:resizeHandles val="exact"/>
        </dgm:presLayoutVars>
      </dgm:prSet>
      <dgm:spPr/>
    </dgm:pt>
    <dgm:pt modelId="{FE936E60-25A5-4AE3-932F-8E5CD69FC560}" type="pres">
      <dgm:prSet presAssocID="{99D262D5-83AD-4D24-9034-5CF7ECD523D9}" presName="node" presStyleLbl="node1" presStyleIdx="0" presStyleCnt="9" custScaleY="108818" custLinFactNeighborX="-71138" custLinFactNeighborY="-4191">
        <dgm:presLayoutVars>
          <dgm:bulletEnabled val="1"/>
        </dgm:presLayoutVars>
      </dgm:prSet>
      <dgm:spPr/>
    </dgm:pt>
    <dgm:pt modelId="{F9B9B83A-5C6F-4B4F-B0D9-7C1F3AA9D2EB}" type="pres">
      <dgm:prSet presAssocID="{694F2FE9-6218-4B6E-8095-6C2D26F34170}" presName="sibTrans" presStyleCnt="0"/>
      <dgm:spPr/>
    </dgm:pt>
    <dgm:pt modelId="{9BC1F006-87F5-44B7-ACF4-6CD65C1015DD}" type="pres">
      <dgm:prSet presAssocID="{6DA5F2E1-C651-44BF-8DF7-9AC5E71A4BB0}" presName="node" presStyleLbl="node1" presStyleIdx="1" presStyleCnt="9" custLinFactNeighborX="0" custLinFactNeighborY="1352">
        <dgm:presLayoutVars>
          <dgm:bulletEnabled val="1"/>
        </dgm:presLayoutVars>
      </dgm:prSet>
      <dgm:spPr/>
    </dgm:pt>
    <dgm:pt modelId="{64B69578-1769-4E27-A3B4-0C6516D91D28}" type="pres">
      <dgm:prSet presAssocID="{508F1CB9-B6D8-498A-A77C-F4685D9AB5AC}" presName="sibTrans" presStyleCnt="0"/>
      <dgm:spPr/>
    </dgm:pt>
    <dgm:pt modelId="{BD04AEF2-07ED-4505-9AE1-5E30DF1FE7F7}" type="pres">
      <dgm:prSet presAssocID="{DF8A10F2-9EBB-45F9-B0F6-ED68DB7B1422}" presName="node" presStyleLbl="node1" presStyleIdx="2" presStyleCnt="9">
        <dgm:presLayoutVars>
          <dgm:bulletEnabled val="1"/>
        </dgm:presLayoutVars>
      </dgm:prSet>
      <dgm:spPr/>
    </dgm:pt>
    <dgm:pt modelId="{FE1D826A-D84D-4657-8DD5-2E08B91E3EEB}" type="pres">
      <dgm:prSet presAssocID="{6C300D50-753B-447D-BAE0-9454DD45E484}" presName="sibTrans" presStyleCnt="0"/>
      <dgm:spPr/>
    </dgm:pt>
    <dgm:pt modelId="{0B756198-C6BB-4594-817B-E3F523A015F9}" type="pres">
      <dgm:prSet presAssocID="{10F760D1-2E6D-45CC-903B-2C705D9EFCB7}" presName="node" presStyleLbl="node1" presStyleIdx="3" presStyleCnt="9">
        <dgm:presLayoutVars>
          <dgm:bulletEnabled val="1"/>
        </dgm:presLayoutVars>
      </dgm:prSet>
      <dgm:spPr/>
    </dgm:pt>
    <dgm:pt modelId="{522DC558-31E6-4153-BBF1-009B4C54A58A}" type="pres">
      <dgm:prSet presAssocID="{84CAA44F-493C-464F-BAD8-1B2B4D4F56C5}" presName="sibTrans" presStyleCnt="0"/>
      <dgm:spPr/>
    </dgm:pt>
    <dgm:pt modelId="{10E7B5EB-D51B-4A24-8F0C-00CF7B0AA04C}" type="pres">
      <dgm:prSet presAssocID="{83D387B0-D507-41A8-90DC-C35BCD65F846}" presName="node" presStyleLbl="node1" presStyleIdx="4" presStyleCnt="9">
        <dgm:presLayoutVars>
          <dgm:bulletEnabled val="1"/>
        </dgm:presLayoutVars>
      </dgm:prSet>
      <dgm:spPr/>
    </dgm:pt>
    <dgm:pt modelId="{E4883383-1AE8-4E5C-80D8-C2D2D8845995}" type="pres">
      <dgm:prSet presAssocID="{C8AD9F01-FFDD-4FB4-B414-9CCFFE7F20AE}" presName="sibTrans" presStyleCnt="0"/>
      <dgm:spPr/>
    </dgm:pt>
    <dgm:pt modelId="{FC88096E-5BC4-46D3-A6F5-9606E062186C}" type="pres">
      <dgm:prSet presAssocID="{EC0DD773-0880-4963-A1A0-990AA84B88B8}" presName="node" presStyleLbl="node1" presStyleIdx="5" presStyleCnt="9">
        <dgm:presLayoutVars>
          <dgm:bulletEnabled val="1"/>
        </dgm:presLayoutVars>
      </dgm:prSet>
      <dgm:spPr/>
    </dgm:pt>
    <dgm:pt modelId="{6AD6598F-7CFD-426C-8798-D9B9914A4E90}" type="pres">
      <dgm:prSet presAssocID="{85F189D1-11EB-4CDC-A7F4-141A78F20544}" presName="sibTrans" presStyleCnt="0"/>
      <dgm:spPr/>
    </dgm:pt>
    <dgm:pt modelId="{B1B13795-7562-4042-907B-D648255E7BFE}" type="pres">
      <dgm:prSet presAssocID="{74C2B981-1258-4BC7-A9C5-FA1CF743B5BF}" presName="node" presStyleLbl="node1" presStyleIdx="6" presStyleCnt="9">
        <dgm:presLayoutVars>
          <dgm:bulletEnabled val="1"/>
        </dgm:presLayoutVars>
      </dgm:prSet>
      <dgm:spPr/>
    </dgm:pt>
    <dgm:pt modelId="{A52EC07A-E8BC-4F53-AF26-077DA74E691E}" type="pres">
      <dgm:prSet presAssocID="{1435D186-9613-41C4-8346-303D03532B7C}" presName="sibTrans" presStyleCnt="0"/>
      <dgm:spPr/>
    </dgm:pt>
    <dgm:pt modelId="{D9E81878-AE81-4A7D-B2AF-D6FD8C911C48}" type="pres">
      <dgm:prSet presAssocID="{B1B584EC-D5AC-4E47-BA63-9D31AB59149B}" presName="node" presStyleLbl="node1" presStyleIdx="7" presStyleCnt="9">
        <dgm:presLayoutVars>
          <dgm:bulletEnabled val="1"/>
        </dgm:presLayoutVars>
      </dgm:prSet>
      <dgm:spPr/>
    </dgm:pt>
    <dgm:pt modelId="{9D7FB761-435D-4472-B3F0-759F47013BB9}" type="pres">
      <dgm:prSet presAssocID="{8AE7FF57-E68E-4057-91D3-2BD044019F69}" presName="sibTrans" presStyleCnt="0"/>
      <dgm:spPr/>
    </dgm:pt>
    <dgm:pt modelId="{EAF24CC0-509E-4785-8C37-A3699C0FC88A}" type="pres">
      <dgm:prSet presAssocID="{9CAABE46-6CEB-4954-9BDF-95ED7EF5AB05}" presName="node" presStyleLbl="node1" presStyleIdx="8" presStyleCnt="9">
        <dgm:presLayoutVars>
          <dgm:bulletEnabled val="1"/>
        </dgm:presLayoutVars>
      </dgm:prSet>
      <dgm:spPr/>
    </dgm:pt>
  </dgm:ptLst>
  <dgm:cxnLst>
    <dgm:cxn modelId="{BDC68E19-86CB-49BC-8B24-C2563E1C195D}" type="presOf" srcId="{7208B0D1-0B89-44FD-8D88-1DDD8275075C}" destId="{04A43A13-199B-4B94-A9AC-0584F96BEC21}" srcOrd="0" destOrd="0" presId="urn:microsoft.com/office/officeart/2005/8/layout/default"/>
    <dgm:cxn modelId="{8F34F927-82E4-44B5-991C-E9B0D8DEF32E}" type="presOf" srcId="{74C2B981-1258-4BC7-A9C5-FA1CF743B5BF}" destId="{B1B13795-7562-4042-907B-D648255E7BFE}" srcOrd="0" destOrd="0" presId="urn:microsoft.com/office/officeart/2005/8/layout/default"/>
    <dgm:cxn modelId="{BB377B50-7AF8-4B13-86AF-337378E539C2}" type="presOf" srcId="{EC0DD773-0880-4963-A1A0-990AA84B88B8}" destId="{FC88096E-5BC4-46D3-A6F5-9606E062186C}" srcOrd="0" destOrd="0" presId="urn:microsoft.com/office/officeart/2005/8/layout/default"/>
    <dgm:cxn modelId="{12174B53-16DC-4AEE-B7D3-095901703929}" srcId="{7208B0D1-0B89-44FD-8D88-1DDD8275075C}" destId="{6DA5F2E1-C651-44BF-8DF7-9AC5E71A4BB0}" srcOrd="1" destOrd="0" parTransId="{C406D42B-D4A6-491C-8B61-561807525967}" sibTransId="{508F1CB9-B6D8-498A-A77C-F4685D9AB5AC}"/>
    <dgm:cxn modelId="{17E03155-962B-4529-BC9B-2C0E35FADF86}" type="presOf" srcId="{6DA5F2E1-C651-44BF-8DF7-9AC5E71A4BB0}" destId="{9BC1F006-87F5-44B7-ACF4-6CD65C1015DD}" srcOrd="0" destOrd="0" presId="urn:microsoft.com/office/officeart/2005/8/layout/default"/>
    <dgm:cxn modelId="{C1D18B58-DA2C-4984-A403-D6DA87C89573}" type="presOf" srcId="{DF8A10F2-9EBB-45F9-B0F6-ED68DB7B1422}" destId="{BD04AEF2-07ED-4505-9AE1-5E30DF1FE7F7}" srcOrd="0" destOrd="0" presId="urn:microsoft.com/office/officeart/2005/8/layout/default"/>
    <dgm:cxn modelId="{CFA98588-6D97-4CE6-88C5-A86D9A149362}" type="presOf" srcId="{83D387B0-D507-41A8-90DC-C35BCD65F846}" destId="{10E7B5EB-D51B-4A24-8F0C-00CF7B0AA04C}" srcOrd="0" destOrd="0" presId="urn:microsoft.com/office/officeart/2005/8/layout/default"/>
    <dgm:cxn modelId="{C71EF689-680B-48AC-87EB-69FEFC84AAE7}" srcId="{7208B0D1-0B89-44FD-8D88-1DDD8275075C}" destId="{99D262D5-83AD-4D24-9034-5CF7ECD523D9}" srcOrd="0" destOrd="0" parTransId="{1064BF61-CA4D-4D64-95D3-EF4C236977EE}" sibTransId="{694F2FE9-6218-4B6E-8095-6C2D26F34170}"/>
    <dgm:cxn modelId="{40ADADA8-E974-4EB5-95F2-9C03B354948B}" type="presOf" srcId="{10F760D1-2E6D-45CC-903B-2C705D9EFCB7}" destId="{0B756198-C6BB-4594-817B-E3F523A015F9}" srcOrd="0" destOrd="0" presId="urn:microsoft.com/office/officeart/2005/8/layout/default"/>
    <dgm:cxn modelId="{94FF60B3-8188-4264-9CBA-5083C9E88409}" srcId="{7208B0D1-0B89-44FD-8D88-1DDD8275075C}" destId="{10F760D1-2E6D-45CC-903B-2C705D9EFCB7}" srcOrd="3" destOrd="0" parTransId="{3891D0B5-6B4F-4651-B25D-623C5CE52D2C}" sibTransId="{84CAA44F-493C-464F-BAD8-1B2B4D4F56C5}"/>
    <dgm:cxn modelId="{7064BBB5-1D46-4A45-B4AA-FA382A056383}" type="presOf" srcId="{99D262D5-83AD-4D24-9034-5CF7ECD523D9}" destId="{FE936E60-25A5-4AE3-932F-8E5CD69FC560}" srcOrd="0" destOrd="0" presId="urn:microsoft.com/office/officeart/2005/8/layout/default"/>
    <dgm:cxn modelId="{303D62BB-6788-40AC-95C3-6083836C65D0}" srcId="{7208B0D1-0B89-44FD-8D88-1DDD8275075C}" destId="{DF8A10F2-9EBB-45F9-B0F6-ED68DB7B1422}" srcOrd="2" destOrd="0" parTransId="{C6D411AD-62D9-4893-8AFB-0BE48345AE55}" sibTransId="{6C300D50-753B-447D-BAE0-9454DD45E484}"/>
    <dgm:cxn modelId="{E879DAC5-3223-4CD3-9454-7F9AF1C54095}" type="presOf" srcId="{9CAABE46-6CEB-4954-9BDF-95ED7EF5AB05}" destId="{EAF24CC0-509E-4785-8C37-A3699C0FC88A}" srcOrd="0" destOrd="0" presId="urn:microsoft.com/office/officeart/2005/8/layout/default"/>
    <dgm:cxn modelId="{5D4F5CCB-AB1F-48F2-B3EC-EED7DA8C14EB}" srcId="{7208B0D1-0B89-44FD-8D88-1DDD8275075C}" destId="{83D387B0-D507-41A8-90DC-C35BCD65F846}" srcOrd="4" destOrd="0" parTransId="{03183792-D305-4B0B-8C38-AAB20C379913}" sibTransId="{C8AD9F01-FFDD-4FB4-B414-9CCFFE7F20AE}"/>
    <dgm:cxn modelId="{D57333D4-7586-4CA9-9712-0E5890C99A27}" type="presOf" srcId="{B1B584EC-D5AC-4E47-BA63-9D31AB59149B}" destId="{D9E81878-AE81-4A7D-B2AF-D6FD8C911C48}" srcOrd="0" destOrd="0" presId="urn:microsoft.com/office/officeart/2005/8/layout/default"/>
    <dgm:cxn modelId="{9A0E56DE-B1D9-40A1-8128-0AB582654809}" srcId="{7208B0D1-0B89-44FD-8D88-1DDD8275075C}" destId="{9CAABE46-6CEB-4954-9BDF-95ED7EF5AB05}" srcOrd="8" destOrd="0" parTransId="{0854F86E-5C58-4732-8165-C679F4A1C264}" sibTransId="{42A24422-7B49-42BD-9995-F6461C027D89}"/>
    <dgm:cxn modelId="{C974D8DF-1B1C-4CB8-BDD1-72EF24B66DA9}" srcId="{7208B0D1-0B89-44FD-8D88-1DDD8275075C}" destId="{74C2B981-1258-4BC7-A9C5-FA1CF743B5BF}" srcOrd="6" destOrd="0" parTransId="{6C00738F-F1AF-45A3-A721-B6C9A926FB43}" sibTransId="{1435D186-9613-41C4-8346-303D03532B7C}"/>
    <dgm:cxn modelId="{1A1178EB-21FA-495E-B982-4ABBC59AF2DA}" srcId="{7208B0D1-0B89-44FD-8D88-1DDD8275075C}" destId="{EC0DD773-0880-4963-A1A0-990AA84B88B8}" srcOrd="5" destOrd="0" parTransId="{012ABD82-113E-4A0D-9FFD-BD8E15932E3F}" sibTransId="{85F189D1-11EB-4CDC-A7F4-141A78F20544}"/>
    <dgm:cxn modelId="{75C5CDF0-D2A8-40E2-824A-89CE42795AD9}" srcId="{7208B0D1-0B89-44FD-8D88-1DDD8275075C}" destId="{B1B584EC-D5AC-4E47-BA63-9D31AB59149B}" srcOrd="7" destOrd="0" parTransId="{983D358B-4991-4365-B2A6-83308A253404}" sibTransId="{8AE7FF57-E68E-4057-91D3-2BD044019F69}"/>
    <dgm:cxn modelId="{2AFA6CE6-EF41-443E-88D0-221F91FCE2EA}" type="presParOf" srcId="{04A43A13-199B-4B94-A9AC-0584F96BEC21}" destId="{FE936E60-25A5-4AE3-932F-8E5CD69FC560}" srcOrd="0" destOrd="0" presId="urn:microsoft.com/office/officeart/2005/8/layout/default"/>
    <dgm:cxn modelId="{B8602890-FD0F-4B21-8765-8BEFC70B2E3F}" type="presParOf" srcId="{04A43A13-199B-4B94-A9AC-0584F96BEC21}" destId="{F9B9B83A-5C6F-4B4F-B0D9-7C1F3AA9D2EB}" srcOrd="1" destOrd="0" presId="urn:microsoft.com/office/officeart/2005/8/layout/default"/>
    <dgm:cxn modelId="{39BCEE97-AF56-4AA4-83CF-BD3F514F7568}" type="presParOf" srcId="{04A43A13-199B-4B94-A9AC-0584F96BEC21}" destId="{9BC1F006-87F5-44B7-ACF4-6CD65C1015DD}" srcOrd="2" destOrd="0" presId="urn:microsoft.com/office/officeart/2005/8/layout/default"/>
    <dgm:cxn modelId="{C9BAECED-FF43-48FB-8A83-954A0A900414}" type="presParOf" srcId="{04A43A13-199B-4B94-A9AC-0584F96BEC21}" destId="{64B69578-1769-4E27-A3B4-0C6516D91D28}" srcOrd="3" destOrd="0" presId="urn:microsoft.com/office/officeart/2005/8/layout/default"/>
    <dgm:cxn modelId="{12CA414F-35E1-464B-A1DB-FF5B361017DC}" type="presParOf" srcId="{04A43A13-199B-4B94-A9AC-0584F96BEC21}" destId="{BD04AEF2-07ED-4505-9AE1-5E30DF1FE7F7}" srcOrd="4" destOrd="0" presId="urn:microsoft.com/office/officeart/2005/8/layout/default"/>
    <dgm:cxn modelId="{873E8122-FADE-4FDB-8D9F-6EC8DB8A2590}" type="presParOf" srcId="{04A43A13-199B-4B94-A9AC-0584F96BEC21}" destId="{FE1D826A-D84D-4657-8DD5-2E08B91E3EEB}" srcOrd="5" destOrd="0" presId="urn:microsoft.com/office/officeart/2005/8/layout/default"/>
    <dgm:cxn modelId="{41C80959-2561-48C8-B103-D0F52588927D}" type="presParOf" srcId="{04A43A13-199B-4B94-A9AC-0584F96BEC21}" destId="{0B756198-C6BB-4594-817B-E3F523A015F9}" srcOrd="6" destOrd="0" presId="urn:microsoft.com/office/officeart/2005/8/layout/default"/>
    <dgm:cxn modelId="{73A36011-F369-461A-8877-7333DD51190F}" type="presParOf" srcId="{04A43A13-199B-4B94-A9AC-0584F96BEC21}" destId="{522DC558-31E6-4153-BBF1-009B4C54A58A}" srcOrd="7" destOrd="0" presId="urn:microsoft.com/office/officeart/2005/8/layout/default"/>
    <dgm:cxn modelId="{3BEE2EB4-F24A-4ED7-85B0-3EF7D811B26C}" type="presParOf" srcId="{04A43A13-199B-4B94-A9AC-0584F96BEC21}" destId="{10E7B5EB-D51B-4A24-8F0C-00CF7B0AA04C}" srcOrd="8" destOrd="0" presId="urn:microsoft.com/office/officeart/2005/8/layout/default"/>
    <dgm:cxn modelId="{06145D1A-53D8-4972-B7E0-12C8020EB0F0}" type="presParOf" srcId="{04A43A13-199B-4B94-A9AC-0584F96BEC21}" destId="{E4883383-1AE8-4E5C-80D8-C2D2D8845995}" srcOrd="9" destOrd="0" presId="urn:microsoft.com/office/officeart/2005/8/layout/default"/>
    <dgm:cxn modelId="{5E128010-B114-45C9-A3E6-AEADF99EB18A}" type="presParOf" srcId="{04A43A13-199B-4B94-A9AC-0584F96BEC21}" destId="{FC88096E-5BC4-46D3-A6F5-9606E062186C}" srcOrd="10" destOrd="0" presId="urn:microsoft.com/office/officeart/2005/8/layout/default"/>
    <dgm:cxn modelId="{8B469140-77E5-4E15-85B6-99EA20138FD6}" type="presParOf" srcId="{04A43A13-199B-4B94-A9AC-0584F96BEC21}" destId="{6AD6598F-7CFD-426C-8798-D9B9914A4E90}" srcOrd="11" destOrd="0" presId="urn:microsoft.com/office/officeart/2005/8/layout/default"/>
    <dgm:cxn modelId="{C7D2B573-167E-4580-8107-F129BA245DA1}" type="presParOf" srcId="{04A43A13-199B-4B94-A9AC-0584F96BEC21}" destId="{B1B13795-7562-4042-907B-D648255E7BFE}" srcOrd="12" destOrd="0" presId="urn:microsoft.com/office/officeart/2005/8/layout/default"/>
    <dgm:cxn modelId="{478F6001-F4C1-413C-A065-2FEC8BFA839A}" type="presParOf" srcId="{04A43A13-199B-4B94-A9AC-0584F96BEC21}" destId="{A52EC07A-E8BC-4F53-AF26-077DA74E691E}" srcOrd="13" destOrd="0" presId="urn:microsoft.com/office/officeart/2005/8/layout/default"/>
    <dgm:cxn modelId="{7B9CBD03-8FDA-490D-B985-285313D3A36C}" type="presParOf" srcId="{04A43A13-199B-4B94-A9AC-0584F96BEC21}" destId="{D9E81878-AE81-4A7D-B2AF-D6FD8C911C48}" srcOrd="14" destOrd="0" presId="urn:microsoft.com/office/officeart/2005/8/layout/default"/>
    <dgm:cxn modelId="{EB258A92-6141-4634-B1BB-444B4DFB833C}" type="presParOf" srcId="{04A43A13-199B-4B94-A9AC-0584F96BEC21}" destId="{9D7FB761-435D-4472-B3F0-759F47013BB9}" srcOrd="15" destOrd="0" presId="urn:microsoft.com/office/officeart/2005/8/layout/default"/>
    <dgm:cxn modelId="{F9D6D12A-E26C-487C-A03F-9D477695E21C}" type="presParOf" srcId="{04A43A13-199B-4B94-A9AC-0584F96BEC21}" destId="{EAF24CC0-509E-4785-8C37-A3699C0FC88A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227046-81ED-4698-8BB9-97888D9AD2A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F63A659-2E54-401E-A811-500CCA00B7C3}">
      <dgm:prSet custT="1"/>
      <dgm:spPr/>
      <dgm:t>
        <a:bodyPr/>
        <a:lstStyle/>
        <a:p>
          <a:r>
            <a:rPr lang="nl-BE" sz="2800" b="1" dirty="0">
              <a:solidFill>
                <a:srgbClr val="FF0000"/>
              </a:solidFill>
            </a:rPr>
            <a:t>Uitsluitend via deze site</a:t>
          </a:r>
          <a:endParaRPr lang="en-US" sz="2800" b="1" dirty="0">
            <a:solidFill>
              <a:srgbClr val="FF0000"/>
            </a:solidFill>
          </a:endParaRPr>
        </a:p>
      </dgm:t>
    </dgm:pt>
    <dgm:pt modelId="{FD472B03-C944-47A0-8A57-6758F6D4E77C}" type="parTrans" cxnId="{8BB3280B-8A0D-41F4-A44C-C86F2CDECE8B}">
      <dgm:prSet/>
      <dgm:spPr/>
      <dgm:t>
        <a:bodyPr/>
        <a:lstStyle/>
        <a:p>
          <a:endParaRPr lang="en-US"/>
        </a:p>
      </dgm:t>
    </dgm:pt>
    <dgm:pt modelId="{E5AF3108-98BC-4714-95B9-073FE2B743DE}" type="sibTrans" cxnId="{8BB3280B-8A0D-41F4-A44C-C86F2CDECE8B}">
      <dgm:prSet/>
      <dgm:spPr/>
      <dgm:t>
        <a:bodyPr/>
        <a:lstStyle/>
        <a:p>
          <a:endParaRPr lang="en-US"/>
        </a:p>
      </dgm:t>
    </dgm:pt>
    <dgm:pt modelId="{912B1C6C-E3D4-4785-9B1F-506F30EF0CE0}">
      <dgm:prSet/>
      <dgm:spPr/>
      <dgm:t>
        <a:bodyPr/>
        <a:lstStyle/>
        <a:p>
          <a:r>
            <a:rPr lang="nl-BE" b="1">
              <a:hlinkClick xmlns:r="http://schemas.openxmlformats.org/officeDocument/2006/relationships" r:id="rId1"/>
            </a:rPr>
            <a:t>Mexem</a:t>
          </a:r>
          <a:r>
            <a:rPr lang="nl-BE" b="1"/>
            <a:t>=https://advisor.mexem.com/login</a:t>
          </a:r>
          <a:endParaRPr lang="en-US"/>
        </a:p>
      </dgm:t>
    </dgm:pt>
    <dgm:pt modelId="{007D054D-BE07-4DA0-9EB4-9D71483FC6A4}" type="parTrans" cxnId="{7A628947-2CF7-4422-84B9-3229485804C8}">
      <dgm:prSet/>
      <dgm:spPr/>
      <dgm:t>
        <a:bodyPr/>
        <a:lstStyle/>
        <a:p>
          <a:endParaRPr lang="en-US"/>
        </a:p>
      </dgm:t>
    </dgm:pt>
    <dgm:pt modelId="{EAD17EC1-F0ED-4A3C-999D-820B8DAF7508}" type="sibTrans" cxnId="{7A628947-2CF7-4422-84B9-3229485804C8}">
      <dgm:prSet/>
      <dgm:spPr/>
      <dgm:t>
        <a:bodyPr/>
        <a:lstStyle/>
        <a:p>
          <a:endParaRPr lang="en-US"/>
        </a:p>
      </dgm:t>
    </dgm:pt>
    <dgm:pt modelId="{3BC337B9-23EE-44C6-8F77-2276DED06DEE}" type="pres">
      <dgm:prSet presAssocID="{57227046-81ED-4698-8BB9-97888D9AD2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63B8FD7-971E-4DAB-89B7-5BAD47C7DE30}" type="pres">
      <dgm:prSet presAssocID="{AF63A659-2E54-401E-A811-500CCA00B7C3}" presName="hierRoot1" presStyleCnt="0"/>
      <dgm:spPr/>
    </dgm:pt>
    <dgm:pt modelId="{4BE0C21C-A5C2-4747-8DEB-F7BCBC982453}" type="pres">
      <dgm:prSet presAssocID="{AF63A659-2E54-401E-A811-500CCA00B7C3}" presName="composite" presStyleCnt="0"/>
      <dgm:spPr/>
    </dgm:pt>
    <dgm:pt modelId="{C54E1AA1-ED95-4F00-A14B-7817EC093253}" type="pres">
      <dgm:prSet presAssocID="{AF63A659-2E54-401E-A811-500CCA00B7C3}" presName="background" presStyleLbl="node0" presStyleIdx="0" presStyleCnt="2"/>
      <dgm:spPr/>
    </dgm:pt>
    <dgm:pt modelId="{0A5BBF1B-300A-4C92-A3CA-232D0CF85877}" type="pres">
      <dgm:prSet presAssocID="{AF63A659-2E54-401E-A811-500CCA00B7C3}" presName="text" presStyleLbl="fgAcc0" presStyleIdx="0" presStyleCnt="2">
        <dgm:presLayoutVars>
          <dgm:chPref val="3"/>
        </dgm:presLayoutVars>
      </dgm:prSet>
      <dgm:spPr/>
    </dgm:pt>
    <dgm:pt modelId="{B6CD0DB7-F814-4F89-8E98-F927C9AA93E9}" type="pres">
      <dgm:prSet presAssocID="{AF63A659-2E54-401E-A811-500CCA00B7C3}" presName="hierChild2" presStyleCnt="0"/>
      <dgm:spPr/>
    </dgm:pt>
    <dgm:pt modelId="{AFED44FE-1221-453E-8EF2-0DD37C010A33}" type="pres">
      <dgm:prSet presAssocID="{912B1C6C-E3D4-4785-9B1F-506F30EF0CE0}" presName="hierRoot1" presStyleCnt="0"/>
      <dgm:spPr/>
    </dgm:pt>
    <dgm:pt modelId="{C67B9D24-D420-4D06-B093-D4FAFECEDAD2}" type="pres">
      <dgm:prSet presAssocID="{912B1C6C-E3D4-4785-9B1F-506F30EF0CE0}" presName="composite" presStyleCnt="0"/>
      <dgm:spPr/>
    </dgm:pt>
    <dgm:pt modelId="{DD7FC6EA-4DAE-40BC-8049-1BC2F217F23A}" type="pres">
      <dgm:prSet presAssocID="{912B1C6C-E3D4-4785-9B1F-506F30EF0CE0}" presName="background" presStyleLbl="node0" presStyleIdx="1" presStyleCnt="2"/>
      <dgm:spPr/>
    </dgm:pt>
    <dgm:pt modelId="{154FB648-9861-44FC-9AE1-67D2619C3D6C}" type="pres">
      <dgm:prSet presAssocID="{912B1C6C-E3D4-4785-9B1F-506F30EF0CE0}" presName="text" presStyleLbl="fgAcc0" presStyleIdx="1" presStyleCnt="2">
        <dgm:presLayoutVars>
          <dgm:chPref val="3"/>
        </dgm:presLayoutVars>
      </dgm:prSet>
      <dgm:spPr/>
    </dgm:pt>
    <dgm:pt modelId="{B37A7665-0381-47ED-B3F2-FB8B3112D796}" type="pres">
      <dgm:prSet presAssocID="{912B1C6C-E3D4-4785-9B1F-506F30EF0CE0}" presName="hierChild2" presStyleCnt="0"/>
      <dgm:spPr/>
    </dgm:pt>
  </dgm:ptLst>
  <dgm:cxnLst>
    <dgm:cxn modelId="{8BB3280B-8A0D-41F4-A44C-C86F2CDECE8B}" srcId="{57227046-81ED-4698-8BB9-97888D9AD2A5}" destId="{AF63A659-2E54-401E-A811-500CCA00B7C3}" srcOrd="0" destOrd="0" parTransId="{FD472B03-C944-47A0-8A57-6758F6D4E77C}" sibTransId="{E5AF3108-98BC-4714-95B9-073FE2B743DE}"/>
    <dgm:cxn modelId="{0E7ADA38-09D0-4180-8446-2761ABD9C236}" type="presOf" srcId="{57227046-81ED-4698-8BB9-97888D9AD2A5}" destId="{3BC337B9-23EE-44C6-8F77-2276DED06DEE}" srcOrd="0" destOrd="0" presId="urn:microsoft.com/office/officeart/2005/8/layout/hierarchy1"/>
    <dgm:cxn modelId="{7A628947-2CF7-4422-84B9-3229485804C8}" srcId="{57227046-81ED-4698-8BB9-97888D9AD2A5}" destId="{912B1C6C-E3D4-4785-9B1F-506F30EF0CE0}" srcOrd="1" destOrd="0" parTransId="{007D054D-BE07-4DA0-9EB4-9D71483FC6A4}" sibTransId="{EAD17EC1-F0ED-4A3C-999D-820B8DAF7508}"/>
    <dgm:cxn modelId="{CAC75D68-578A-45A6-89F5-317F9D4A8EC1}" type="presOf" srcId="{AF63A659-2E54-401E-A811-500CCA00B7C3}" destId="{0A5BBF1B-300A-4C92-A3CA-232D0CF85877}" srcOrd="0" destOrd="0" presId="urn:microsoft.com/office/officeart/2005/8/layout/hierarchy1"/>
    <dgm:cxn modelId="{B08ECACE-D703-43E3-B0EB-8473C039E3C5}" type="presOf" srcId="{912B1C6C-E3D4-4785-9B1F-506F30EF0CE0}" destId="{154FB648-9861-44FC-9AE1-67D2619C3D6C}" srcOrd="0" destOrd="0" presId="urn:microsoft.com/office/officeart/2005/8/layout/hierarchy1"/>
    <dgm:cxn modelId="{B940D1D9-DC2F-4464-B1D0-5CF614630E73}" type="presParOf" srcId="{3BC337B9-23EE-44C6-8F77-2276DED06DEE}" destId="{A63B8FD7-971E-4DAB-89B7-5BAD47C7DE30}" srcOrd="0" destOrd="0" presId="urn:microsoft.com/office/officeart/2005/8/layout/hierarchy1"/>
    <dgm:cxn modelId="{1EC6197D-EEF6-4D32-8592-E0ADF367B306}" type="presParOf" srcId="{A63B8FD7-971E-4DAB-89B7-5BAD47C7DE30}" destId="{4BE0C21C-A5C2-4747-8DEB-F7BCBC982453}" srcOrd="0" destOrd="0" presId="urn:microsoft.com/office/officeart/2005/8/layout/hierarchy1"/>
    <dgm:cxn modelId="{0EFADEC9-A4D5-4120-A666-D975FDB31617}" type="presParOf" srcId="{4BE0C21C-A5C2-4747-8DEB-F7BCBC982453}" destId="{C54E1AA1-ED95-4F00-A14B-7817EC093253}" srcOrd="0" destOrd="0" presId="urn:microsoft.com/office/officeart/2005/8/layout/hierarchy1"/>
    <dgm:cxn modelId="{2E09C13C-28A4-4835-8E03-ACA8580C02B9}" type="presParOf" srcId="{4BE0C21C-A5C2-4747-8DEB-F7BCBC982453}" destId="{0A5BBF1B-300A-4C92-A3CA-232D0CF85877}" srcOrd="1" destOrd="0" presId="urn:microsoft.com/office/officeart/2005/8/layout/hierarchy1"/>
    <dgm:cxn modelId="{B8F98A39-0FB5-4C3A-899D-FADF808800F7}" type="presParOf" srcId="{A63B8FD7-971E-4DAB-89B7-5BAD47C7DE30}" destId="{B6CD0DB7-F814-4F89-8E98-F927C9AA93E9}" srcOrd="1" destOrd="0" presId="urn:microsoft.com/office/officeart/2005/8/layout/hierarchy1"/>
    <dgm:cxn modelId="{79AFC7FA-9DFA-4968-BD0D-98C23324D536}" type="presParOf" srcId="{3BC337B9-23EE-44C6-8F77-2276DED06DEE}" destId="{AFED44FE-1221-453E-8EF2-0DD37C010A33}" srcOrd="1" destOrd="0" presId="urn:microsoft.com/office/officeart/2005/8/layout/hierarchy1"/>
    <dgm:cxn modelId="{B61DF53F-76B0-4953-90C8-0EE9DD2E473D}" type="presParOf" srcId="{AFED44FE-1221-453E-8EF2-0DD37C010A33}" destId="{C67B9D24-D420-4D06-B093-D4FAFECEDAD2}" srcOrd="0" destOrd="0" presId="urn:microsoft.com/office/officeart/2005/8/layout/hierarchy1"/>
    <dgm:cxn modelId="{A9F08ABD-751E-44CE-867F-AF1DB44EEF60}" type="presParOf" srcId="{C67B9D24-D420-4D06-B093-D4FAFECEDAD2}" destId="{DD7FC6EA-4DAE-40BC-8049-1BC2F217F23A}" srcOrd="0" destOrd="0" presId="urn:microsoft.com/office/officeart/2005/8/layout/hierarchy1"/>
    <dgm:cxn modelId="{BF7F7ED5-3672-4417-83A4-2183290D7642}" type="presParOf" srcId="{C67B9D24-D420-4D06-B093-D4FAFECEDAD2}" destId="{154FB648-9861-44FC-9AE1-67D2619C3D6C}" srcOrd="1" destOrd="0" presId="urn:microsoft.com/office/officeart/2005/8/layout/hierarchy1"/>
    <dgm:cxn modelId="{879B7F32-42F8-427B-8333-CB24F788A969}" type="presParOf" srcId="{AFED44FE-1221-453E-8EF2-0DD37C010A33}" destId="{B37A7665-0381-47ED-B3F2-FB8B3112D79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698B362-4E52-4CA8-B568-B31D02ED3086}" type="presOf" srcId="{53A3BC40-D848-42E8-B02C-D3435AFDD15F}" destId="{295320C5-78FA-4109-9C97-D900B70013E4}" srcOrd="0" destOrd="0" presId="urn:microsoft.com/office/officeart/2005/8/layout/vList2"/>
    <dgm:cxn modelId="{E16C9964-9EF1-4D33-B9C8-EC4DAAB672DC}" type="presOf" srcId="{978A7F72-9446-4607-B7F4-6767861DBBAB}" destId="{25FFA75A-14B9-4430-BF3A-8547943A3082}" srcOrd="0" destOrd="0" presId="urn:microsoft.com/office/officeart/2005/8/layout/vList2"/>
    <dgm:cxn modelId="{AE757B55-6A16-4F1D-9787-880B1D4D9563}" type="presOf" srcId="{80A314BF-352E-4944-A88C-7AB0CBF31700}" destId="{73DA6E23-222E-4423-8948-6E9F4617F3DD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1CFD3DA7-16A8-4B9A-89AA-65D502B31945}" type="presOf" srcId="{7B162C0D-8231-49A0-8533-B5A9CBD00339}" destId="{E096775B-7B39-4BF8-99D3-60B2B4E8F1F1}" srcOrd="0" destOrd="0" presId="urn:microsoft.com/office/officeart/2005/8/layout/vList2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272D3FD1-9DC7-49A3-B238-C27A809CB6D3}" type="presOf" srcId="{56448D94-16A9-4895-8FAA-122E436DE52B}" destId="{7E41B242-1C41-4C10-8D84-36987FB16C55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6C5244F7-4992-44EE-B94B-04F21B8362FE}" type="presOf" srcId="{0EE3F159-F1D6-4FE3-B33A-A6B592245C74}" destId="{07112140-1C35-4468-BBEE-3F86CCBB94A1}" srcOrd="0" destOrd="0" presId="urn:microsoft.com/office/officeart/2005/8/layout/vList2"/>
    <dgm:cxn modelId="{B3375DA0-D145-4774-8510-AF907B8B7EAF}" type="presParOf" srcId="{07112140-1C35-4468-BBEE-3F86CCBB94A1}" destId="{7E41B242-1C41-4C10-8D84-36987FB16C55}" srcOrd="0" destOrd="0" presId="urn:microsoft.com/office/officeart/2005/8/layout/vList2"/>
    <dgm:cxn modelId="{D9309F71-592C-4C21-BDB7-71B22FC99721}" type="presParOf" srcId="{07112140-1C35-4468-BBEE-3F86CCBB94A1}" destId="{44BD79E6-D2EB-4041-9CF8-920DC0D6B14D}" srcOrd="1" destOrd="0" presId="urn:microsoft.com/office/officeart/2005/8/layout/vList2"/>
    <dgm:cxn modelId="{67381084-0C14-476C-A3CD-D6022B672F1E}" type="presParOf" srcId="{07112140-1C35-4468-BBEE-3F86CCBB94A1}" destId="{73DA6E23-222E-4423-8948-6E9F4617F3DD}" srcOrd="2" destOrd="0" presId="urn:microsoft.com/office/officeart/2005/8/layout/vList2"/>
    <dgm:cxn modelId="{8047C079-6ACF-4A49-A827-B823528D597E}" type="presParOf" srcId="{07112140-1C35-4468-BBEE-3F86CCBB94A1}" destId="{B61176B5-E0F4-45E2-B9CC-EFD3B789FC6D}" srcOrd="3" destOrd="0" presId="urn:microsoft.com/office/officeart/2005/8/layout/vList2"/>
    <dgm:cxn modelId="{099FC227-9C12-44C5-8C4D-F6C96A848FE3}" type="presParOf" srcId="{07112140-1C35-4468-BBEE-3F86CCBB94A1}" destId="{25FFA75A-14B9-4430-BF3A-8547943A3082}" srcOrd="4" destOrd="0" presId="urn:microsoft.com/office/officeart/2005/8/layout/vList2"/>
    <dgm:cxn modelId="{ED039FF0-32C5-4A5C-ABE1-8DD48946BB7D}" type="presParOf" srcId="{07112140-1C35-4468-BBEE-3F86CCBB94A1}" destId="{50C23378-6BE4-4B61-AF28-AEC502787224}" srcOrd="5" destOrd="0" presId="urn:microsoft.com/office/officeart/2005/8/layout/vList2"/>
    <dgm:cxn modelId="{5A321DFE-7B0D-4A22-8AC5-04806C33E246}" type="presParOf" srcId="{07112140-1C35-4468-BBEE-3F86CCBB94A1}" destId="{295320C5-78FA-4109-9C97-D900B70013E4}" srcOrd="6" destOrd="0" presId="urn:microsoft.com/office/officeart/2005/8/layout/vList2"/>
    <dgm:cxn modelId="{ECF81F4E-406C-45D2-B319-DD4E8E96CA1B}" type="presParOf" srcId="{07112140-1C35-4468-BBEE-3F86CCBB94A1}" destId="{2426C956-4A97-4626-8865-3FBFAFE1EF2A}" srcOrd="7" destOrd="0" presId="urn:microsoft.com/office/officeart/2005/8/layout/vList2"/>
    <dgm:cxn modelId="{E649782D-A72C-4C34-8D74-8A9ACA95AF6E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936E60-25A5-4AE3-932F-8E5CD69FC560}">
      <dsp:nvSpPr>
        <dsp:cNvPr id="0" name=""/>
        <dsp:cNvSpPr/>
      </dsp:nvSpPr>
      <dsp:spPr>
        <a:xfrm>
          <a:off x="0" y="0"/>
          <a:ext cx="2875842" cy="18776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rgbClr val="FFFF00"/>
              </a:solidFill>
            </a:rPr>
            <a:t>Drie TOP bedrijven die samenwerken  en één  BALIE EN ONTVANGST KANTOOR </a:t>
          </a:r>
          <a:r>
            <a:rPr lang="nl-BE" sz="1800" b="1" kern="1200" dirty="0"/>
            <a:t>vormen voor u</a:t>
          </a:r>
          <a:endParaRPr lang="en-US" sz="1800" kern="1200" dirty="0"/>
        </a:p>
      </dsp:txBody>
      <dsp:txXfrm>
        <a:off x="0" y="0"/>
        <a:ext cx="2875842" cy="1877660"/>
      </dsp:txXfrm>
    </dsp:sp>
    <dsp:sp modelId="{9BC1F006-87F5-44B7-ACF4-6CD65C1015DD}">
      <dsp:nvSpPr>
        <dsp:cNvPr id="0" name=""/>
        <dsp:cNvSpPr/>
      </dsp:nvSpPr>
      <dsp:spPr>
        <a:xfrm>
          <a:off x="3163426" y="105912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/>
            <a:t>Interactive broker  40 miljard  beurswaarde  wereldspeler 125 beurzen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/>
            <a:t>Jaarlijkse omzet 3,5 miljard$</a:t>
          </a:r>
          <a:endParaRPr lang="en-US" sz="1800" kern="1200" dirty="0"/>
        </a:p>
      </dsp:txBody>
      <dsp:txXfrm>
        <a:off x="3163426" y="105912"/>
        <a:ext cx="2875842" cy="1725505"/>
      </dsp:txXfrm>
    </dsp:sp>
    <dsp:sp modelId="{BD04AEF2-07ED-4505-9AE1-5E30DF1FE7F7}">
      <dsp:nvSpPr>
        <dsp:cNvPr id="0" name=""/>
        <dsp:cNvSpPr/>
      </dsp:nvSpPr>
      <dsp:spPr>
        <a:xfrm>
          <a:off x="6326853" y="82583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rgbClr val="FFFF00"/>
              </a:solidFill>
            </a:rPr>
            <a:t>Verzorgt uw rekening (beste beurssite sinds 2018!! </a:t>
          </a:r>
          <a:r>
            <a:rPr lang="nl-BE" sz="1800" kern="1200" dirty="0">
              <a:solidFill>
                <a:srgbClr val="FFFF00"/>
              </a:solidFill>
            </a:rPr>
            <a:t>)6x </a:t>
          </a:r>
          <a:r>
            <a:rPr lang="nl-BE" sz="1800" kern="1200" dirty="0"/>
            <a:t>groter dan de grootste </a:t>
          </a:r>
          <a:r>
            <a:rPr lang="nl-BE" sz="1800" kern="1200" dirty="0" err="1"/>
            <a:t>belgische</a:t>
          </a:r>
          <a:r>
            <a:rPr lang="nl-BE" sz="1800" kern="1200" dirty="0"/>
            <a:t> brokers/bank of 15 x groter dan  private banking </a:t>
          </a:r>
          <a:r>
            <a:rPr lang="nl-BE" sz="1800" kern="1200" dirty="0" err="1"/>
            <a:t>uitAntwerpen</a:t>
          </a:r>
          <a:endParaRPr lang="en-US" sz="1800" kern="1200" dirty="0"/>
        </a:p>
      </dsp:txBody>
      <dsp:txXfrm>
        <a:off x="6326853" y="82583"/>
        <a:ext cx="2875842" cy="1725505"/>
      </dsp:txXfrm>
    </dsp:sp>
    <dsp:sp modelId="{0B756198-C6BB-4594-817B-E3F523A015F9}">
      <dsp:nvSpPr>
        <dsp:cNvPr id="0" name=""/>
        <dsp:cNvSpPr/>
      </dsp:nvSpPr>
      <dsp:spPr>
        <a:xfrm>
          <a:off x="0" y="2171751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chemeClr val="tx1"/>
              </a:solidFill>
              <a:highlight>
                <a:srgbClr val="FFFF00"/>
              </a:highlight>
            </a:rPr>
            <a:t>Mexem </a:t>
          </a:r>
          <a:r>
            <a:rPr lang="nl-BE" sz="1800" b="1" kern="1200" dirty="0" err="1">
              <a:solidFill>
                <a:schemeClr val="tx1"/>
              </a:solidFill>
              <a:highlight>
                <a:srgbClr val="FFFF00"/>
              </a:highlight>
            </a:rPr>
            <a:t>ltd</a:t>
          </a:r>
          <a:r>
            <a:rPr lang="nl-BE" sz="1800" b="1" kern="1200" dirty="0">
              <a:solidFill>
                <a:schemeClr val="tx1"/>
              </a:solidFill>
              <a:highlight>
                <a:srgbClr val="FFFF00"/>
              </a:highlight>
            </a:rPr>
            <a:t>  </a:t>
          </a:r>
          <a:r>
            <a:rPr lang="nl-BE" sz="1800" kern="1200" dirty="0"/>
            <a:t>zorgt voor je lage tarieven/kosten en financiële hulpmiddelen</a:t>
          </a:r>
          <a:endParaRPr lang="en-US" sz="1800" kern="1200" dirty="0"/>
        </a:p>
      </dsp:txBody>
      <dsp:txXfrm>
        <a:off x="0" y="2171751"/>
        <a:ext cx="2875842" cy="1725505"/>
      </dsp:txXfrm>
    </dsp:sp>
    <dsp:sp modelId="{10E7B5EB-D51B-4A24-8F0C-00CF7B0AA04C}">
      <dsp:nvSpPr>
        <dsp:cNvPr id="0" name=""/>
        <dsp:cNvSpPr/>
      </dsp:nvSpPr>
      <dsp:spPr>
        <a:xfrm>
          <a:off x="3163426" y="2171751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/>
            <a:t>Administratieve introducing broker die over heel de wereld klanten groepeert en introduceert  om de goedkoopste kosten te krijgen bij de hoofd broker= </a:t>
          </a:r>
          <a:endParaRPr lang="en-US" sz="1800" kern="1200"/>
        </a:p>
      </dsp:txBody>
      <dsp:txXfrm>
        <a:off x="3163426" y="2171751"/>
        <a:ext cx="2875842" cy="1725505"/>
      </dsp:txXfrm>
    </dsp:sp>
    <dsp:sp modelId="{FC88096E-5BC4-46D3-A6F5-9606E062186C}">
      <dsp:nvSpPr>
        <dsp:cNvPr id="0" name=""/>
        <dsp:cNvSpPr/>
      </dsp:nvSpPr>
      <dsp:spPr>
        <a:xfrm>
          <a:off x="6326853" y="2171751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b="1" kern="1200" dirty="0" err="1">
              <a:solidFill>
                <a:srgbClr val="FFFF00"/>
              </a:solidFill>
            </a:rPr>
            <a:t>Inter</a:t>
          </a:r>
          <a:r>
            <a:rPr lang="nl-BE" sz="2000" b="1" kern="1200" dirty="0">
              <a:solidFill>
                <a:srgbClr val="FFFF00"/>
              </a:solidFill>
            </a:rPr>
            <a:t> </a:t>
          </a:r>
          <a:r>
            <a:rPr lang="nl-BE" sz="2000" b="1" kern="1200" dirty="0" err="1">
              <a:solidFill>
                <a:srgbClr val="FFFF00"/>
              </a:solidFill>
            </a:rPr>
            <a:t>active</a:t>
          </a:r>
          <a:r>
            <a:rPr lang="nl-BE" sz="2000" b="1" kern="1200" dirty="0">
              <a:solidFill>
                <a:srgbClr val="FFFF00"/>
              </a:solidFill>
            </a:rPr>
            <a:t> brokers </a:t>
          </a:r>
          <a:r>
            <a:rPr lang="nl-BE" sz="2000" b="1" kern="1200" dirty="0" err="1">
              <a:solidFill>
                <a:srgbClr val="FFFF00"/>
              </a:solidFill>
            </a:rPr>
            <a:t>usa</a:t>
          </a:r>
          <a:endParaRPr lang="nl-BE" sz="2000" b="1" kern="1200" dirty="0">
            <a:solidFill>
              <a:srgbClr val="FFFF00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b="1" kern="1200" dirty="0">
              <a:solidFill>
                <a:srgbClr val="FFFF00"/>
              </a:solidFill>
            </a:rPr>
            <a:t>50miljard beurswaarde</a:t>
          </a:r>
          <a:endParaRPr lang="en-US" sz="2000" b="1" kern="1200" dirty="0">
            <a:solidFill>
              <a:srgbClr val="FFFF00"/>
            </a:solidFill>
          </a:endParaRPr>
        </a:p>
      </dsp:txBody>
      <dsp:txXfrm>
        <a:off x="6326853" y="2171751"/>
        <a:ext cx="2875842" cy="1725505"/>
      </dsp:txXfrm>
    </dsp:sp>
    <dsp:sp modelId="{B1B13795-7562-4042-907B-D648255E7BFE}">
      <dsp:nvSpPr>
        <dsp:cNvPr id="0" name=""/>
        <dsp:cNvSpPr/>
      </dsp:nvSpPr>
      <dsp:spPr>
        <a:xfrm>
          <a:off x="0" y="4184841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u="sng" kern="1200" dirty="0">
              <a:solidFill>
                <a:srgbClr val="FFFF00"/>
              </a:solidFill>
            </a:rPr>
            <a:t>BEURSEXPERT B BUSSCHAERT </a:t>
          </a:r>
          <a:r>
            <a:rPr lang="nl-BE" sz="1800" b="1" kern="1200" dirty="0"/>
            <a:t>verzorgt je adviezen voor vermogen</a:t>
          </a:r>
          <a:endParaRPr lang="en-US" sz="1800" kern="1200" dirty="0"/>
        </a:p>
      </dsp:txBody>
      <dsp:txXfrm>
        <a:off x="0" y="4184841"/>
        <a:ext cx="2875842" cy="1725505"/>
      </dsp:txXfrm>
    </dsp:sp>
    <dsp:sp modelId="{D9E81878-AE81-4A7D-B2AF-D6FD8C911C48}">
      <dsp:nvSpPr>
        <dsp:cNvPr id="0" name=""/>
        <dsp:cNvSpPr/>
      </dsp:nvSpPr>
      <dsp:spPr>
        <a:xfrm>
          <a:off x="3163426" y="4184841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/>
            <a:t>Heeft al meer dan 50 jaar ervaring in private portfolio&amp;banking service</a:t>
          </a:r>
          <a:endParaRPr lang="en-US" sz="1800" kern="1200"/>
        </a:p>
      </dsp:txBody>
      <dsp:txXfrm>
        <a:off x="3163426" y="4184841"/>
        <a:ext cx="2875842" cy="1725505"/>
      </dsp:txXfrm>
    </dsp:sp>
    <dsp:sp modelId="{EAF24CC0-509E-4785-8C37-A3699C0FC88A}">
      <dsp:nvSpPr>
        <dsp:cNvPr id="0" name=""/>
        <dsp:cNvSpPr/>
      </dsp:nvSpPr>
      <dsp:spPr>
        <a:xfrm>
          <a:off x="6326853" y="4184841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b="1" kern="1200" dirty="0">
              <a:solidFill>
                <a:srgbClr val="002060"/>
              </a:solidFill>
              <a:highlight>
                <a:srgbClr val="FFFF00"/>
              </a:highlight>
            </a:rPr>
            <a:t>Heeft meer de 15 nominaties behaald en 10 </a:t>
          </a:r>
          <a:r>
            <a:rPr lang="nl-BE" sz="1600" b="1" kern="1200" dirty="0" err="1">
              <a:solidFill>
                <a:srgbClr val="002060"/>
              </a:solidFill>
              <a:highlight>
                <a:srgbClr val="FFFF00"/>
              </a:highlight>
            </a:rPr>
            <a:t>awards</a:t>
          </a:r>
          <a:r>
            <a:rPr lang="nl-BE" sz="1600" b="1" kern="1200" dirty="0">
              <a:solidFill>
                <a:srgbClr val="002060"/>
              </a:solidFill>
              <a:highlight>
                <a:srgbClr val="FFFF00"/>
              </a:highlight>
            </a:rPr>
            <a:t> in vermogensbeheer</a:t>
          </a:r>
          <a:endParaRPr lang="en-US" sz="1600" kern="1200" dirty="0">
            <a:solidFill>
              <a:srgbClr val="002060"/>
            </a:solidFill>
            <a:highlight>
              <a:srgbClr val="FFFF00"/>
            </a:highlight>
          </a:endParaRPr>
        </a:p>
      </dsp:txBody>
      <dsp:txXfrm>
        <a:off x="6326853" y="4184841"/>
        <a:ext cx="2875842" cy="17255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E1AA1-ED95-4F00-A14B-7817EC093253}">
      <dsp:nvSpPr>
        <dsp:cNvPr id="0" name=""/>
        <dsp:cNvSpPr/>
      </dsp:nvSpPr>
      <dsp:spPr>
        <a:xfrm>
          <a:off x="1212" y="478585"/>
          <a:ext cx="4256839" cy="27030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5BBF1B-300A-4C92-A3CA-232D0CF85877}">
      <dsp:nvSpPr>
        <dsp:cNvPr id="0" name=""/>
        <dsp:cNvSpPr/>
      </dsp:nvSpPr>
      <dsp:spPr>
        <a:xfrm>
          <a:off x="474194" y="927918"/>
          <a:ext cx="4256839" cy="2703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b="1" kern="1200" dirty="0">
              <a:solidFill>
                <a:srgbClr val="FF0000"/>
              </a:solidFill>
            </a:rPr>
            <a:t>Uitsluitend via deze site</a:t>
          </a:r>
          <a:endParaRPr lang="en-US" sz="2800" b="1" kern="1200" dirty="0">
            <a:solidFill>
              <a:srgbClr val="FF0000"/>
            </a:solidFill>
          </a:endParaRPr>
        </a:p>
      </dsp:txBody>
      <dsp:txXfrm>
        <a:off x="553365" y="1007089"/>
        <a:ext cx="4098497" cy="2544751"/>
      </dsp:txXfrm>
    </dsp:sp>
    <dsp:sp modelId="{DD7FC6EA-4DAE-40BC-8049-1BC2F217F23A}">
      <dsp:nvSpPr>
        <dsp:cNvPr id="0" name=""/>
        <dsp:cNvSpPr/>
      </dsp:nvSpPr>
      <dsp:spPr>
        <a:xfrm>
          <a:off x="5204016" y="478585"/>
          <a:ext cx="4256839" cy="27030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4FB648-9861-44FC-9AE1-67D2619C3D6C}">
      <dsp:nvSpPr>
        <dsp:cNvPr id="0" name=""/>
        <dsp:cNvSpPr/>
      </dsp:nvSpPr>
      <dsp:spPr>
        <a:xfrm>
          <a:off x="5676998" y="927918"/>
          <a:ext cx="4256839" cy="2703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b="1" kern="1200">
              <a:hlinkClick xmlns:r="http://schemas.openxmlformats.org/officeDocument/2006/relationships" r:id="rId1"/>
            </a:rPr>
            <a:t>Mexem</a:t>
          </a:r>
          <a:r>
            <a:rPr lang="nl-BE" sz="1700" b="1" kern="1200"/>
            <a:t>=https://advisor.mexem.com/login</a:t>
          </a:r>
          <a:endParaRPr lang="en-US" sz="1700" kern="1200"/>
        </a:p>
      </dsp:txBody>
      <dsp:txXfrm>
        <a:off x="5756169" y="1007089"/>
        <a:ext cx="4098497" cy="25447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5638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DE LAASTE 3000 JAAR IS ER MAAR WEINIG VERANDERD OP DEZE AARDE OM UW VERMOGEN AFTESCHERMEN  TEGEN KOOPKRACHTVERLIES</a:t>
          </a:r>
          <a:endParaRPr lang="en-US" sz="1200" kern="1200"/>
        </a:p>
      </dsp:txBody>
      <dsp:txXfrm>
        <a:off x="32213" y="88596"/>
        <a:ext cx="3384326" cy="595453"/>
      </dsp:txXfrm>
    </dsp:sp>
    <dsp:sp modelId="{73DA6E23-222E-4423-8948-6E9F4617F3DD}">
      <dsp:nvSpPr>
        <dsp:cNvPr id="0" name=""/>
        <dsp:cNvSpPr/>
      </dsp:nvSpPr>
      <dsp:spPr>
        <a:xfrm>
          <a:off x="0" y="75082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BEURZEN.OBLIGATIES ALLES ZAL IN WAARDE VERMINDEREN</a:t>
          </a:r>
          <a:endParaRPr lang="en-US" sz="1200" kern="1200"/>
        </a:p>
      </dsp:txBody>
      <dsp:txXfrm>
        <a:off x="32213" y="783036"/>
        <a:ext cx="3384326" cy="595453"/>
      </dsp:txXfrm>
    </dsp:sp>
    <dsp:sp modelId="{25FFA75A-14B9-4430-BF3A-8547943A3082}">
      <dsp:nvSpPr>
        <dsp:cNvPr id="0" name=""/>
        <dsp:cNvSpPr/>
      </dsp:nvSpPr>
      <dsp:spPr>
        <a:xfrm>
          <a:off x="0" y="144526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UITSLUITEND FYSISCH GOUD KAN U BEHOEDEN VAN DIT VERLIES</a:t>
          </a:r>
          <a:endParaRPr lang="en-US" sz="1200" kern="1200"/>
        </a:p>
      </dsp:txBody>
      <dsp:txXfrm>
        <a:off x="32213" y="1477476"/>
        <a:ext cx="3384326" cy="595453"/>
      </dsp:txXfrm>
    </dsp:sp>
    <dsp:sp modelId="{295320C5-78FA-4109-9C97-D900B70013E4}">
      <dsp:nvSpPr>
        <dsp:cNvPr id="0" name=""/>
        <dsp:cNvSpPr/>
      </dsp:nvSpPr>
      <dsp:spPr>
        <a:xfrm>
          <a:off x="0" y="213970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GOUDSTAVEN BEHOUDEN AL SINDS 3000JAAR STEEDS HUN KOOPKRACHT</a:t>
          </a:r>
          <a:endParaRPr lang="en-US" sz="1200" kern="1200"/>
        </a:p>
      </dsp:txBody>
      <dsp:txXfrm>
        <a:off x="32213" y="2171916"/>
        <a:ext cx="3384326" cy="595453"/>
      </dsp:txXfrm>
    </dsp:sp>
    <dsp:sp modelId="{E096775B-7B39-4BF8-99D3-60B2B4E8F1F1}">
      <dsp:nvSpPr>
        <dsp:cNvPr id="0" name=""/>
        <dsp:cNvSpPr/>
      </dsp:nvSpPr>
      <dsp:spPr>
        <a:xfrm>
          <a:off x="0" y="283414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EN JA AZIE EN CHINA GELOVEN MASSAAL DAARIN</a:t>
          </a:r>
          <a:endParaRPr lang="en-US" sz="1200" kern="1200"/>
        </a:p>
      </dsp:txBody>
      <dsp:txXfrm>
        <a:off x="32213" y="2866356"/>
        <a:ext cx="3384326" cy="595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18/07/2023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5701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Via beursexpert B.BUSSCHAERT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2158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4837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178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771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442F3-BE3F-EBC7-FDF2-27E4CF708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863" y="1060009"/>
            <a:ext cx="8639175" cy="2254956"/>
          </a:xfrm>
        </p:spPr>
        <p:txBody>
          <a:bodyPr anchor="b"/>
          <a:lstStyle>
            <a:lvl1pPr algn="ctr">
              <a:defRPr sz="5666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C2D7BC-053D-DFB0-A71F-28D417D5A4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9863" y="3401925"/>
            <a:ext cx="8639175" cy="1563775"/>
          </a:xfrm>
        </p:spPr>
        <p:txBody>
          <a:bodyPr/>
          <a:lstStyle>
            <a:lvl1pPr marL="0" indent="0" algn="ctr">
              <a:buNone/>
              <a:defRPr sz="2267"/>
            </a:lvl1pPr>
            <a:lvl2pPr marL="431780" indent="0" algn="ctr">
              <a:buNone/>
              <a:defRPr sz="1889"/>
            </a:lvl2pPr>
            <a:lvl3pPr marL="863559" indent="0" algn="ctr">
              <a:buNone/>
              <a:defRPr sz="1700"/>
            </a:lvl3pPr>
            <a:lvl4pPr marL="1295339" indent="0" algn="ctr">
              <a:buNone/>
              <a:defRPr sz="1511"/>
            </a:lvl4pPr>
            <a:lvl5pPr marL="1727119" indent="0" algn="ctr">
              <a:buNone/>
              <a:defRPr sz="1511"/>
            </a:lvl5pPr>
            <a:lvl6pPr marL="2158898" indent="0" algn="ctr">
              <a:buNone/>
              <a:defRPr sz="1511"/>
            </a:lvl6pPr>
            <a:lvl7pPr marL="2590678" indent="0" algn="ctr">
              <a:buNone/>
              <a:defRPr sz="1511"/>
            </a:lvl7pPr>
            <a:lvl8pPr marL="3022458" indent="0" algn="ctr">
              <a:buNone/>
              <a:defRPr sz="1511"/>
            </a:lvl8pPr>
            <a:lvl9pPr marL="3454237" indent="0" algn="ctr">
              <a:buNone/>
              <a:defRPr sz="1511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5872F4-4EC3-6295-EA1D-F4A32C123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FE9D-F71D-4704-AE5B-400287031B1B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C32E14-7A2E-7331-8D83-F8381172D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98EDA8-8A53-E152-A1F5-EE3712A74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80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4F526E-5AC0-46DF-6170-CAC0E4D32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DBBA6CA-465C-4E56-333C-411CDE41B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A8EC18-9411-DDDC-54A8-B26DD359A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58DA4E-494E-274F-DA2E-C9677B534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F004C6-00CB-ABA9-FFF0-DDDEAD663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95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DF35265-E580-53A2-CCCF-F3C6D30437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43213" y="344840"/>
            <a:ext cx="2483763" cy="548895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5DD6CDE-823B-360E-2AE0-4F80DB455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1924" y="344840"/>
            <a:ext cx="7307302" cy="548895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A0C79A-3168-2D68-15D3-A09464E81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F2AED1-AE14-A4CA-0052-083F356A9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AB6873-9EA0-46DE-9505-2C29FF42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022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D7568-BA40-E618-36E8-06C0EE84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FC64CB-D1D0-B218-32A3-37C1F20F7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F20E60-7635-F741-3A85-DA9E0CDCB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E16263-FDD4-8A95-0A1C-3ED1EA6A0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D1E683-05A2-5C36-4EC1-ADF86954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677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A0385-9C6D-C927-B17C-7690CF507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25" y="1614753"/>
            <a:ext cx="9935051" cy="2694252"/>
          </a:xfrm>
        </p:spPr>
        <p:txBody>
          <a:bodyPr anchor="b"/>
          <a:lstStyle>
            <a:lvl1pPr>
              <a:defRPr sz="5666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8919CF6-B3F5-82BB-ED82-93EB80DEF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925" y="4334493"/>
            <a:ext cx="9935051" cy="1416843"/>
          </a:xfrm>
        </p:spPr>
        <p:txBody>
          <a:bodyPr/>
          <a:lstStyle>
            <a:lvl1pPr marL="0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1pPr>
            <a:lvl2pPr marL="431780" indent="0">
              <a:buNone/>
              <a:defRPr sz="1889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9DBD50-EB31-05B8-B39E-A554B4DEB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D2A7AB-2DEA-08E6-52F6-B06CA0F9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4AEEBA0-5010-852D-FCF9-6C95149B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347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ACAE1-6BDB-CFF4-B7AE-15E7B982D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BB5F3F-1680-3EFD-5116-075858BDB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924" y="1724201"/>
            <a:ext cx="4895533" cy="410959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43B40CB-6627-05FB-CCE7-8F1CBC7E2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1443" y="1724201"/>
            <a:ext cx="4895533" cy="410959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8B5CF24-8864-8331-4BDD-192E476D7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7/18/2023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52E9620-EDBA-FC0A-60A0-45A02D276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2704E44-F6FF-4ED8-FD90-16B45714D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94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E8E756-8228-01FB-FE21-F018F8B4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344841"/>
            <a:ext cx="9935051" cy="125192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5E9EF1-47C7-3EF7-380F-C31A34BF8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425" y="1587765"/>
            <a:ext cx="4873034" cy="778139"/>
          </a:xfrm>
        </p:spPr>
        <p:txBody>
          <a:bodyPr anchor="b"/>
          <a:lstStyle>
            <a:lvl1pPr marL="0" indent="0"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562078D-1905-A231-DB57-290879398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425" y="2365904"/>
            <a:ext cx="4873034" cy="34798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B085D48-A8A5-A41F-1D6D-B04605FD69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1443" y="1587765"/>
            <a:ext cx="4897033" cy="778139"/>
          </a:xfrm>
        </p:spPr>
        <p:txBody>
          <a:bodyPr anchor="b"/>
          <a:lstStyle>
            <a:lvl1pPr marL="0" indent="0"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7D856C6-52EF-0FED-D5EF-FF65D6ECF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31443" y="2365904"/>
            <a:ext cx="4897033" cy="34798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FB53A65-CFE1-35C6-A7EA-A8EC44CEA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7/18/2023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D1E66F6-4A69-5136-DA96-E7773190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E9358C0-B592-8519-D784-50FDFADEA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17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19E130-87A2-09B0-4564-782B7B49D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0BED0E9-8837-B6E8-4807-3E504D6A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7/18/2023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39134D-93F7-F6DB-C4C3-2A31D82CA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D93434-BF6D-E4D9-12B5-390197277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05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850B41B-A8CC-24E5-4C06-6B74B28BA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7/18/2023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8907B0B-CC02-4DE9-2254-69377ACD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1A3A91A-8C18-D6E3-3DDE-09A83D70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35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2FE643-1618-FDC8-800A-EB705C30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431800"/>
            <a:ext cx="3715145" cy="1511300"/>
          </a:xfrm>
        </p:spPr>
        <p:txBody>
          <a:bodyPr anchor="b"/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3EBAF0-8C87-649D-A1E5-1E5DFD686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033" y="932569"/>
            <a:ext cx="5831443" cy="4602868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B841E4B-228C-265F-2AF8-BD56A8942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25" y="1943100"/>
            <a:ext cx="3715145" cy="3599833"/>
          </a:xfrm>
        </p:spPr>
        <p:txBody>
          <a:bodyPr/>
          <a:lstStyle>
            <a:lvl1pPr marL="0" indent="0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496CEB2-CE48-E070-AE37-1DEE445E4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7/18/2023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7CA01C0-C3F1-31A1-FAD2-4E4A18F7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EB6A6E7-6F99-6B5C-BE8A-B95CBFE1A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868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A7C20-FC60-4A6B-5B24-16521DE82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431800"/>
            <a:ext cx="3715145" cy="1511300"/>
          </a:xfrm>
        </p:spPr>
        <p:txBody>
          <a:bodyPr anchor="b"/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C218E25-C3F8-57D0-7A7E-D7DAF5E2F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97033" y="932569"/>
            <a:ext cx="5831443" cy="4602868"/>
          </a:xfrm>
        </p:spPr>
        <p:txBody>
          <a:bodyPr/>
          <a:lstStyle>
            <a:lvl1pPr marL="0" indent="0">
              <a:buNone/>
              <a:defRPr sz="3022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EC7996E-8089-8B0B-2CBE-3A1BDECC6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25" y="1943100"/>
            <a:ext cx="3715145" cy="3599833"/>
          </a:xfrm>
        </p:spPr>
        <p:txBody>
          <a:bodyPr/>
          <a:lstStyle>
            <a:lvl1pPr marL="0" indent="0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802FF18-2FF5-4EDE-5DAC-945C6BFB4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2F27-2F7B-4771-8667-393EC6809EA0}" type="datetime1">
              <a:rPr lang="en-US" smtClean="0"/>
              <a:t>7/18/2023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42C927-6050-0AE7-8F8B-E3B588179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64BA46B-B61C-5A85-32CE-D98716620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22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BBFB6D-F085-A055-FEE5-2ABDF3B2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25" y="344841"/>
            <a:ext cx="9935051" cy="1251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C003523-4D6D-9BE9-A454-A401C5C33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925" y="1724201"/>
            <a:ext cx="9935051" cy="4109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87852C-4441-0E90-ED0C-896BFF0B63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924" y="6003220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27723-9AB6-4880-AA78-6BD21EBC34E1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3790FBD-254A-0C93-63D6-DA6FD18A2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5636" y="6003220"/>
            <a:ext cx="3887629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25D29B-CF66-A446-E2C7-CDF6A41C5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5223" y="6003220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132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  <p:sldLayoutId id="2147484707" r:id="rId4"/>
    <p:sldLayoutId id="2147484708" r:id="rId5"/>
    <p:sldLayoutId id="2147484709" r:id="rId6"/>
    <p:sldLayoutId id="2147484710" r:id="rId7"/>
    <p:sldLayoutId id="2147484711" r:id="rId8"/>
    <p:sldLayoutId id="2147484712" r:id="rId9"/>
    <p:sldLayoutId id="2147484713" r:id="rId10"/>
    <p:sldLayoutId id="2147484714" r:id="rId11"/>
    <p:sldLayoutId id="214748471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890" indent="-215890" algn="l" defTabSz="863559" rtl="0" eaLnBrk="1" latinLnBrk="0" hangingPunct="1">
        <a:lnSpc>
          <a:spcPct val="90000"/>
        </a:lnSpc>
        <a:spcBef>
          <a:spcPts val="944"/>
        </a:spcBef>
        <a:buFont typeface="Arial" panose="020B0604020202020204" pitchFamily="34" charset="0"/>
        <a:buChar char="•"/>
        <a:defRPr sz="2644" kern="1200">
          <a:solidFill>
            <a:schemeClr val="tx1"/>
          </a:solidFill>
          <a:latin typeface="+mn-lt"/>
          <a:ea typeface="+mn-ea"/>
          <a:cs typeface="+mn-cs"/>
        </a:defRPr>
      </a:lvl1pPr>
      <a:lvl2pPr marL="647670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07944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3pPr>
      <a:lvl4pPr marL="151122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00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478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656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834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0127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6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7.png"/><Relationship Id="rId9" Type="http://schemas.microsoft.com/office/2007/relationships/diagramDrawing" Target="../diagrams/drawing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4751337" y="35813"/>
            <a:ext cx="5832649" cy="14367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Beleggersadvies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Uw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 BUSSCHAERT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7/18/2023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75915" y="1603347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 dirty="0">
                <a:solidFill>
                  <a:srgbClr val="FF0000"/>
                </a:solidFill>
                <a:latin typeface="Arial Black"/>
                <a:cs typeface="Arial Black"/>
              </a:rPr>
              <a:t>Fondsen</a:t>
            </a:r>
            <a:r>
              <a:rPr sz="2300" spc="2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2300" spc="-21" dirty="0">
                <a:solidFill>
                  <a:srgbClr val="FF0000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 dirty="0">
                <a:solidFill>
                  <a:srgbClr val="FF0000"/>
                </a:solidFill>
                <a:latin typeface="Arial Black"/>
                <a:cs typeface="Arial Black"/>
              </a:rPr>
              <a:t>Obligaties </a:t>
            </a:r>
            <a:r>
              <a:rPr sz="2300" spc="-21" dirty="0">
                <a:solidFill>
                  <a:srgbClr val="FF0000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 dirty="0">
                <a:solidFill>
                  <a:srgbClr val="FF0000"/>
                </a:solidFill>
                <a:latin typeface="Arial Black"/>
                <a:cs typeface="Arial Black"/>
              </a:rPr>
              <a:t>Aandelen </a:t>
            </a:r>
            <a:r>
              <a:rPr sz="2300" spc="-21" dirty="0">
                <a:solidFill>
                  <a:srgbClr val="FF0000"/>
                </a:solidFill>
                <a:latin typeface="Arial Black"/>
                <a:cs typeface="Arial Black"/>
              </a:rPr>
              <a:t>overzich</a:t>
            </a:r>
            <a:r>
              <a:rPr sz="2300" spc="-21" dirty="0">
                <a:solidFill>
                  <a:schemeClr val="bg2"/>
                </a:solidFill>
                <a:latin typeface="Arial Black"/>
                <a:cs typeface="Arial Black"/>
              </a:rPr>
              <a:t>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2642" y="3119459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 dirty="0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dirty="0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 dirty="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45664" y="4864424"/>
            <a:ext cx="6502492" cy="8440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Met</a:t>
            </a:r>
            <a:r>
              <a:rPr sz="2400" spc="15" dirty="0">
                <a:solidFill>
                  <a:srgbClr val="FF3333"/>
                </a:solidFill>
                <a:latin typeface="Arial Black"/>
                <a:cs typeface="Arial Black"/>
              </a:rPr>
              <a:t> </a:t>
            </a:r>
            <a:r>
              <a:rPr sz="2400" spc="-11" dirty="0">
                <a:solidFill>
                  <a:srgbClr val="FF3333"/>
                </a:solidFill>
                <a:latin typeface="Arial Black"/>
                <a:cs typeface="Arial Black"/>
              </a:rPr>
              <a:t>de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 hulp van</a:t>
            </a:r>
            <a:r>
              <a:rPr sz="2400" spc="51" dirty="0">
                <a:solidFill>
                  <a:srgbClr val="FF3333"/>
                </a:solidFill>
                <a:latin typeface="Arial Black"/>
                <a:cs typeface="Arial Black"/>
              </a:rPr>
              <a:t> </a:t>
            </a:r>
            <a:r>
              <a:rPr sz="2400" spc="-17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 dirty="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51337" y="5759379"/>
            <a:ext cx="6839570" cy="6643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PIERSLN 113 KNOKKE-HEIST</a:t>
            </a:r>
            <a:endParaRPr lang="nl-BE" sz="2000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  <p:pic>
        <p:nvPicPr>
          <p:cNvPr id="104" name="Picture 12">
            <a:extLst>
              <a:ext uri="{FF2B5EF4-FFF2-40B4-BE49-F238E27FC236}">
                <a16:creationId xmlns:a16="http://schemas.microsoft.com/office/drawing/2014/main" id="{8FCC45A3-9E06-DF6F-04CA-1B42D3926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57" r="41817" b="1"/>
          <a:stretch/>
        </p:blipFill>
        <p:spPr>
          <a:xfrm>
            <a:off x="-1469" y="1634"/>
            <a:ext cx="4413207" cy="647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42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44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46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EA90005-38C4-0561-292D-DF61576C9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076" y="594060"/>
            <a:ext cx="6826790" cy="4816026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2F4F0B-DADC-BD28-F1ED-3E87A644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7/18/2023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D693A98-1673-ACAA-9DC7-F58EFA0DC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0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5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282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6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B3B364D-2CCC-1332-FF0B-A756325E2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216" y="453390"/>
            <a:ext cx="6459626" cy="566543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C94A13-5C45-CA2F-206F-B9266322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7/18/2023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45F860-AA57-2C16-114C-C7D12F04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675CC14-DBFE-D9F6-B0B2-B34B263E0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529" y="431800"/>
            <a:ext cx="7043841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D11DD9-099A-70CD-8F07-45C05A85B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7/18/2023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827C3D-C9F5-4B03-58EA-0A698AF9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58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2854F-ACE4-2376-1C35-2D995128E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7/18/2023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FE73ACD-14C8-B74B-EC5D-DA10E6917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A40BEC9-3CE8-CD6D-E8CA-77223A8BE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1" y="0"/>
            <a:ext cx="4755508" cy="532673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77AC0A7-106A-2655-3964-0EF29320D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442" y="2374405"/>
            <a:ext cx="6591300" cy="406745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D6B154E-8012-D7AA-BDA9-3A993FD2B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363" y="0"/>
            <a:ext cx="534217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6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82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BAB203E-66F2-B174-6975-E7CE222C1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091" y="453390"/>
            <a:ext cx="6552728" cy="557022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4129B9-29F7-B40E-324F-888EB0CC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7/18/2023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3C89A78-0068-0AD0-5897-0E94C0ED8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4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7/18/2023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695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EBF06A-86B5-A75E-3FE9-67D5BD035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122" y="607718"/>
            <a:ext cx="5256584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7/18/2023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1092C08-8D23-7C13-3DB5-2C551CBA6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038" y="431800"/>
            <a:ext cx="6742822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852659-12A7-2D75-CAB7-B7904EE6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7/18/2023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01A9BC8-5943-9A0B-03C5-9E5F36916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58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518898" cy="647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60979" cy="6477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AA169BC-8151-3FBB-6C14-5DB9DAFB0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06" y="607717"/>
            <a:ext cx="6277690" cy="525756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54821" y="1015455"/>
            <a:ext cx="1476017" cy="1107808"/>
            <a:chOff x="9160561" y="1075188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1375" y="5212404"/>
            <a:ext cx="205389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bg1">
                    <a:alpha val="80000"/>
                  </a:schemeClr>
                </a:solidFill>
              </a:rPr>
              <a:pPr algn="r">
                <a:spcAft>
                  <a:spcPts val="600"/>
                </a:spcAft>
              </a:pPr>
              <a:t>7/18/2023</a:t>
            </a:fld>
            <a:endParaRPr lang="en-US" sz="100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1154" y="5699760"/>
            <a:ext cx="518350" cy="518160"/>
          </a:xfrm>
          <a:prstGeom prst="ellipse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chemeClr val="tx1"/>
                </a:solidFill>
              </a:rPr>
              <a:pPr algn="ctr">
                <a:spcAft>
                  <a:spcPts val="600"/>
                </a:spcAft>
              </a:pPr>
              <a:t>18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55389" y="-239577"/>
            <a:ext cx="1726737" cy="13004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42414" y="398693"/>
            <a:ext cx="609739" cy="60951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488998" y="618743"/>
            <a:ext cx="649517" cy="64927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840078" y="0"/>
            <a:ext cx="2678822" cy="139856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7/18/2023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19</a:t>
            </a:fld>
            <a:endParaRPr lang="en-US" sz="120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35983" y="5775750"/>
            <a:ext cx="1412003" cy="70125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37452E8-6B04-6668-CDF9-2B4576DED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208" y="358179"/>
            <a:ext cx="6855657" cy="6015840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84271" y="6094635"/>
            <a:ext cx="769913" cy="38236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CD73BE1-B840-BD5B-D947-D9AC919F3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31" y="1074811"/>
            <a:ext cx="3860102" cy="13245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3000" b="1"/>
              <a:t>Blijkbaar wordt er toch winst genomen</a:t>
            </a:r>
          </a:p>
        </p:txBody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377" y="822749"/>
            <a:ext cx="696253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A77C1F3F-5EE5-616E-88E7-61E8A2952BE1}"/>
              </a:ext>
            </a:extLst>
          </p:cNvPr>
          <p:cNvSpPr/>
          <p:nvPr/>
        </p:nvSpPr>
        <p:spPr>
          <a:xfrm>
            <a:off x="719931" y="2409444"/>
            <a:ext cx="3860102" cy="33916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2"/>
                </a:solidFill>
              </a:rPr>
              <a:t>De </a:t>
            </a:r>
            <a:r>
              <a:rPr lang="en-US" sz="1500" b="1" dirty="0" err="1">
                <a:solidFill>
                  <a:schemeClr val="bg2"/>
                </a:solidFill>
              </a:rPr>
              <a:t>beurzen</a:t>
            </a:r>
            <a:r>
              <a:rPr lang="en-US" sz="1500" b="1" dirty="0">
                <a:solidFill>
                  <a:schemeClr val="bg2"/>
                </a:solidFill>
              </a:rPr>
              <a:t> </a:t>
            </a:r>
            <a:r>
              <a:rPr lang="en-US" sz="1500" b="1" dirty="0" err="1">
                <a:solidFill>
                  <a:schemeClr val="bg2"/>
                </a:solidFill>
              </a:rPr>
              <a:t>zijn</a:t>
            </a:r>
            <a:r>
              <a:rPr lang="en-US" sz="1500" b="1" dirty="0">
                <a:solidFill>
                  <a:schemeClr val="bg2"/>
                </a:solidFill>
              </a:rPr>
              <a:t> </a:t>
            </a:r>
            <a:r>
              <a:rPr lang="en-US" sz="1500" b="1" dirty="0" err="1">
                <a:solidFill>
                  <a:schemeClr val="bg2"/>
                </a:solidFill>
              </a:rPr>
              <a:t>blijkbaar</a:t>
            </a:r>
            <a:r>
              <a:rPr lang="en-US" sz="1500" b="1" dirty="0">
                <a:solidFill>
                  <a:schemeClr val="bg2"/>
                </a:solidFill>
              </a:rPr>
              <a:t> </a:t>
            </a:r>
            <a:r>
              <a:rPr lang="en-US" sz="1500" b="1" dirty="0" err="1">
                <a:solidFill>
                  <a:schemeClr val="bg2"/>
                </a:solidFill>
              </a:rPr>
              <a:t>toch</a:t>
            </a:r>
            <a:r>
              <a:rPr lang="en-US" sz="1500" b="1" dirty="0">
                <a:solidFill>
                  <a:schemeClr val="bg2"/>
                </a:solidFill>
              </a:rPr>
              <a:t> </a:t>
            </a:r>
            <a:r>
              <a:rPr lang="en-US" sz="1500" b="1" dirty="0" err="1">
                <a:solidFill>
                  <a:schemeClr val="bg2"/>
                </a:solidFill>
              </a:rPr>
              <a:t>niet</a:t>
            </a:r>
            <a:r>
              <a:rPr lang="en-US" sz="1500" b="1" dirty="0">
                <a:solidFill>
                  <a:schemeClr val="bg2"/>
                </a:solidFill>
              </a:rPr>
              <a:t> </a:t>
            </a:r>
            <a:r>
              <a:rPr lang="en-US" sz="1500" b="1" dirty="0" err="1">
                <a:solidFill>
                  <a:schemeClr val="bg2"/>
                </a:solidFill>
              </a:rPr>
              <a:t>gerust</a:t>
            </a:r>
            <a:r>
              <a:rPr lang="en-US" sz="1500" b="1" dirty="0">
                <a:solidFill>
                  <a:schemeClr val="bg2"/>
                </a:solidFill>
              </a:rPr>
              <a:t> in de </a:t>
            </a:r>
            <a:r>
              <a:rPr lang="en-US" sz="1500" b="1" dirty="0" err="1">
                <a:solidFill>
                  <a:schemeClr val="bg2"/>
                </a:solidFill>
              </a:rPr>
              <a:t>vele</a:t>
            </a:r>
            <a:r>
              <a:rPr lang="en-US" sz="1500" b="1" dirty="0">
                <a:solidFill>
                  <a:schemeClr val="bg2"/>
                </a:solidFill>
              </a:rPr>
              <a:t> </a:t>
            </a:r>
            <a:r>
              <a:rPr lang="en-US" sz="1500" b="1" dirty="0" err="1">
                <a:solidFill>
                  <a:schemeClr val="bg2"/>
                </a:solidFill>
              </a:rPr>
              <a:t>verhalen</a:t>
            </a:r>
            <a:r>
              <a:rPr lang="en-US" sz="1500" b="1" dirty="0">
                <a:solidFill>
                  <a:schemeClr val="bg2"/>
                </a:solidFill>
              </a:rPr>
              <a:t> op </a:t>
            </a:r>
            <a:r>
              <a:rPr lang="en-US" sz="1500" b="1" dirty="0" err="1">
                <a:solidFill>
                  <a:schemeClr val="bg2"/>
                </a:solidFill>
              </a:rPr>
              <a:t>deze</a:t>
            </a:r>
            <a:r>
              <a:rPr lang="en-US" sz="1500" b="1" dirty="0">
                <a:solidFill>
                  <a:schemeClr val="bg2"/>
                </a:solidFill>
              </a:rPr>
              <a:t> </a:t>
            </a:r>
            <a:r>
              <a:rPr lang="en-US" sz="1500" b="1" dirty="0" err="1">
                <a:solidFill>
                  <a:schemeClr val="bg2"/>
                </a:solidFill>
              </a:rPr>
              <a:t>aardbol</a:t>
            </a:r>
            <a:endParaRPr lang="en-US" sz="1500" b="1" dirty="0">
              <a:solidFill>
                <a:schemeClr val="bg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2"/>
                </a:solidFill>
              </a:rPr>
              <a:t>De </a:t>
            </a:r>
            <a:r>
              <a:rPr lang="en-US" sz="1500" b="1" dirty="0" err="1">
                <a:solidFill>
                  <a:schemeClr val="bg2"/>
                </a:solidFill>
              </a:rPr>
              <a:t>geopolitieke</a:t>
            </a:r>
            <a:r>
              <a:rPr lang="en-US" sz="1500" b="1" dirty="0">
                <a:solidFill>
                  <a:schemeClr val="bg2"/>
                </a:solidFill>
              </a:rPr>
              <a:t> </a:t>
            </a:r>
            <a:r>
              <a:rPr lang="en-US" sz="1500" b="1" dirty="0" err="1">
                <a:solidFill>
                  <a:schemeClr val="bg2"/>
                </a:solidFill>
              </a:rPr>
              <a:t>situatie</a:t>
            </a:r>
            <a:endParaRPr lang="en-US" sz="1500" b="1" dirty="0">
              <a:solidFill>
                <a:schemeClr val="bg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bg2"/>
                </a:solidFill>
              </a:rPr>
              <a:t>Klimaatversnellingen</a:t>
            </a:r>
            <a:r>
              <a:rPr lang="en-US" sz="1500" b="1" dirty="0">
                <a:solidFill>
                  <a:schemeClr val="bg2"/>
                </a:solidFill>
              </a:rPr>
              <a:t> </a:t>
            </a:r>
            <a:r>
              <a:rPr lang="en-US" sz="1500" b="1" dirty="0" err="1">
                <a:solidFill>
                  <a:schemeClr val="bg2"/>
                </a:solidFill>
              </a:rPr>
              <a:t>el</a:t>
            </a:r>
            <a:r>
              <a:rPr lang="en-US" sz="1500" b="1" dirty="0">
                <a:solidFill>
                  <a:schemeClr val="bg2"/>
                </a:solidFill>
              </a:rPr>
              <a:t> </a:t>
            </a:r>
            <a:r>
              <a:rPr lang="en-US" sz="1500" b="1" dirty="0" err="1">
                <a:solidFill>
                  <a:schemeClr val="bg2"/>
                </a:solidFill>
              </a:rPr>
              <a:t>nino</a:t>
            </a:r>
            <a:endParaRPr lang="en-US" sz="1500" b="1" dirty="0">
              <a:solidFill>
                <a:schemeClr val="bg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2"/>
                </a:solidFill>
              </a:rPr>
              <a:t>De </a:t>
            </a:r>
            <a:r>
              <a:rPr lang="en-US" sz="1500" b="1" dirty="0" err="1">
                <a:solidFill>
                  <a:schemeClr val="bg2"/>
                </a:solidFill>
              </a:rPr>
              <a:t>koopkracht</a:t>
            </a:r>
            <a:r>
              <a:rPr lang="en-US" sz="1500" b="1" dirty="0">
                <a:solidFill>
                  <a:schemeClr val="bg2"/>
                </a:solidFill>
              </a:rPr>
              <a:t> </a:t>
            </a:r>
            <a:r>
              <a:rPr lang="en-US" sz="1500" b="1" dirty="0" err="1">
                <a:solidFill>
                  <a:schemeClr val="bg2"/>
                </a:solidFill>
              </a:rPr>
              <a:t>daling</a:t>
            </a:r>
            <a:endParaRPr lang="en-US" sz="1500" b="1" dirty="0">
              <a:solidFill>
                <a:schemeClr val="bg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2"/>
                </a:solidFill>
              </a:rPr>
              <a:t>De </a:t>
            </a:r>
            <a:r>
              <a:rPr lang="en-US" sz="1500" b="1" dirty="0" err="1">
                <a:solidFill>
                  <a:schemeClr val="bg2"/>
                </a:solidFill>
              </a:rPr>
              <a:t>schuldenexplotie</a:t>
            </a:r>
            <a:endParaRPr lang="en-US" sz="1500" b="1" dirty="0">
              <a:solidFill>
                <a:schemeClr val="bg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2"/>
                </a:solidFill>
              </a:rPr>
              <a:t>De </a:t>
            </a:r>
            <a:r>
              <a:rPr lang="en-US" sz="1500" b="1" dirty="0" err="1">
                <a:solidFill>
                  <a:schemeClr val="bg2"/>
                </a:solidFill>
              </a:rPr>
              <a:t>hebzucht</a:t>
            </a:r>
            <a:endParaRPr lang="en-US" sz="1500" b="1" dirty="0">
              <a:solidFill>
                <a:schemeClr val="bg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2"/>
                </a:solidFill>
              </a:rPr>
              <a:t>De </a:t>
            </a:r>
            <a:r>
              <a:rPr lang="en-US" sz="1500" b="1" dirty="0" err="1">
                <a:solidFill>
                  <a:schemeClr val="bg2"/>
                </a:solidFill>
              </a:rPr>
              <a:t>mens</a:t>
            </a:r>
            <a:endParaRPr lang="en-US" sz="1500" b="1" dirty="0">
              <a:solidFill>
                <a:schemeClr val="bg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b="1" dirty="0">
              <a:solidFill>
                <a:schemeClr val="bg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2"/>
                </a:solidFill>
              </a:rPr>
              <a:t>Dus </a:t>
            </a:r>
            <a:r>
              <a:rPr lang="en-US" sz="1500" b="1" dirty="0" err="1">
                <a:solidFill>
                  <a:schemeClr val="bg2"/>
                </a:solidFill>
              </a:rPr>
              <a:t>genoeg</a:t>
            </a:r>
            <a:r>
              <a:rPr lang="en-US" sz="1500" b="1" dirty="0">
                <a:solidFill>
                  <a:schemeClr val="bg2"/>
                </a:solidFill>
              </a:rPr>
              <a:t> om </a:t>
            </a:r>
            <a:r>
              <a:rPr lang="en-US" sz="1500" b="1" dirty="0" err="1">
                <a:solidFill>
                  <a:schemeClr val="bg2"/>
                </a:solidFill>
              </a:rPr>
              <a:t>eventjes</a:t>
            </a:r>
            <a:r>
              <a:rPr lang="en-US" sz="1500" b="1" dirty="0">
                <a:solidFill>
                  <a:schemeClr val="bg2"/>
                </a:solidFill>
              </a:rPr>
              <a:t> op </a:t>
            </a:r>
            <a:r>
              <a:rPr lang="en-US" sz="1500" b="1" dirty="0" err="1">
                <a:solidFill>
                  <a:schemeClr val="bg2"/>
                </a:solidFill>
              </a:rPr>
              <a:t>adem</a:t>
            </a:r>
            <a:r>
              <a:rPr lang="en-US" sz="1500" b="1" dirty="0">
                <a:solidFill>
                  <a:schemeClr val="bg2"/>
                </a:solidFill>
              </a:rPr>
              <a:t> </a:t>
            </a:r>
            <a:r>
              <a:rPr lang="en-US" sz="1500" b="1" dirty="0" err="1">
                <a:solidFill>
                  <a:schemeClr val="bg2"/>
                </a:solidFill>
              </a:rPr>
              <a:t>te</a:t>
            </a:r>
            <a:r>
              <a:rPr lang="en-US" sz="1500" b="1" dirty="0">
                <a:solidFill>
                  <a:schemeClr val="bg2"/>
                </a:solidFill>
              </a:rPr>
              <a:t> </a:t>
            </a:r>
            <a:r>
              <a:rPr lang="en-US" sz="1500" b="1" dirty="0" err="1">
                <a:solidFill>
                  <a:schemeClr val="bg2"/>
                </a:solidFill>
              </a:rPr>
              <a:t>komen</a:t>
            </a:r>
            <a:r>
              <a:rPr lang="en-US" sz="1500" b="1" dirty="0">
                <a:solidFill>
                  <a:schemeClr val="bg2"/>
                </a:solidFill>
              </a:rPr>
              <a:t> op de </a:t>
            </a:r>
            <a:r>
              <a:rPr lang="en-US" sz="1500" b="1" dirty="0" err="1">
                <a:solidFill>
                  <a:schemeClr val="bg2"/>
                </a:solidFill>
              </a:rPr>
              <a:t>beurzen</a:t>
            </a:r>
            <a:r>
              <a:rPr lang="en-US" sz="1500" b="1" dirty="0">
                <a:solidFill>
                  <a:schemeClr val="bg2"/>
                </a:solidFill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5EBD68-E017-0E6C-F014-717F8B24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7/18/2023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9" name="Picture 8" descr="Digitale nummers en grafieken">
            <a:extLst>
              <a:ext uri="{FF2B5EF4-FFF2-40B4-BE49-F238E27FC236}">
                <a16:creationId xmlns:a16="http://schemas.microsoft.com/office/drawing/2014/main" id="{1C8634D5-F4A2-F47A-9A46-C9E3D212F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78" r="9832" b="-2"/>
          <a:stretch/>
        </p:blipFill>
        <p:spPr>
          <a:xfrm>
            <a:off x="5339010" y="10"/>
            <a:ext cx="6179890" cy="6476990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FDC14F-4904-D596-20A6-4B788536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78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7/18/2023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762622-3308-BF2D-DBD9-8EB1AA64B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3600" b="1"/>
              <a:t>Nieuwe obligaties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20B357-39BD-DA80-387F-6F8ED1B8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900" smtClean="0"/>
              <a:pPr defTabSz="914400">
                <a:spcAft>
                  <a:spcPts val="600"/>
                </a:spcAft>
              </a:pPr>
              <a:t>7/18/2023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F02081-E221-91CA-6A2A-F3EF8C33D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 sz="170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D78574D-D904-9BD4-86D0-EA55EAF3573C}"/>
              </a:ext>
            </a:extLst>
          </p:cNvPr>
          <p:cNvSpPr txBox="1"/>
          <p:nvPr/>
        </p:nvSpPr>
        <p:spPr>
          <a:xfrm>
            <a:off x="613382" y="2015066"/>
            <a:ext cx="3448752" cy="3550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Oblis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18A52E8-927E-4A97-52AD-E8ECDD08173F}"/>
              </a:ext>
            </a:extLst>
          </p:cNvPr>
          <p:cNvSpPr txBox="1"/>
          <p:nvPr/>
        </p:nvSpPr>
        <p:spPr>
          <a:xfrm>
            <a:off x="5471418" y="39336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Koersnoteringen op aanvraag !</a:t>
            </a:r>
          </a:p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707A052-C7E8-7F6F-5122-D8EB175F2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312" y="1252537"/>
            <a:ext cx="905827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0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6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EBFA83-D4DB-4CA0-B229-9E44634D7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16020" cy="64811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A515A1-4D80-430E-BE0A-71A290516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09" y="688665"/>
            <a:ext cx="10486576" cy="5099669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8E1282-7504-5B93-99B0-9193C010A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2805" y="854732"/>
            <a:ext cx="4335959" cy="17841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Genoteerde obligaties op exchanges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644BC0-5366-F353-45C8-BE313BD5E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5422" y="17272"/>
            <a:ext cx="449237" cy="4490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80F073CC-40D5-4B23-8DF0-9BD0A0C12F2C}" type="slidenum">
              <a:rPr lang="en-US" sz="800">
                <a:solidFill>
                  <a:schemeClr val="tx1">
                    <a:alpha val="70000"/>
                  </a:schemeClr>
                </a:solidFill>
              </a:rPr>
              <a:pPr algn="ctr">
                <a:spcAft>
                  <a:spcPts val="600"/>
                </a:spcAft>
              </a:pPr>
              <a:t>22</a:t>
            </a:fld>
            <a:endParaRPr lang="en-US" sz="80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41CF1D-CD7A-3DE2-4BFD-AA8DF5014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468659" y="3066080"/>
            <a:ext cx="3282885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79EC0A4B-AE81-4AD7-86EA-9F753B2B1EB0}" type="datetime1">
              <a:rPr lang="en-US" sz="800">
                <a:solidFill>
                  <a:schemeClr val="tx1">
                    <a:alpha val="70000"/>
                  </a:schemeClr>
                </a:solidFill>
              </a:rPr>
              <a:pPr algn="ctr">
                <a:spcAft>
                  <a:spcPts val="600"/>
                </a:spcAft>
              </a:pPr>
              <a:t>7/18/2023</a:t>
            </a:fld>
            <a:endParaRPr lang="en-US" sz="800">
              <a:solidFill>
                <a:schemeClr val="tx1">
                  <a:alpha val="70000"/>
                </a:schemeClr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BDB5A6B-DB62-D613-F9F4-285FEB0A1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12" y="1787757"/>
            <a:ext cx="5166449" cy="2893211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188961-2930-28DA-1098-B69E7FF7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2805" y="2800836"/>
            <a:ext cx="4335959" cy="282143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spcBef>
                <a:spcPts val="1000"/>
              </a:spcBef>
            </a:pPr>
            <a:r>
              <a:rPr lang="en-US" sz="1700" b="1" u="sng">
                <a:highlight>
                  <a:srgbClr val="00FFFF"/>
                </a:highlight>
              </a:rPr>
              <a:t>Alle obligaties kan men met limieten aan en verkopen  zodat je a/v  soms 1% tot 10% afwijkt van wat je elders betaalt</a:t>
            </a:r>
          </a:p>
          <a:p>
            <a:pPr indent="-228600" defTabSz="914400">
              <a:spcBef>
                <a:spcPts val="1000"/>
              </a:spcBef>
            </a:pPr>
            <a:r>
              <a:rPr lang="en-US" sz="1700" b="1" u="sng">
                <a:highlight>
                  <a:srgbClr val="00FFFF"/>
                </a:highlight>
              </a:rPr>
              <a:t>En ja onze kosten zijn 1,5 euro op 1000euros  ;bij de collegas is dit Meestal 10€ of wij zijn tot 85% goedkoper !!!</a:t>
            </a:r>
          </a:p>
        </p:txBody>
      </p:sp>
    </p:spTree>
    <p:extLst>
      <p:ext uri="{BB962C8B-B14F-4D97-AF65-F5344CB8AC3E}">
        <p14:creationId xmlns:p14="http://schemas.microsoft.com/office/powerpoint/2010/main" val="311895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 dirty="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 dirty="0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 dirty="0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 dirty="0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7/18/2023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79" y="0"/>
            <a:ext cx="11516021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7203" cy="6477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48915" y="1089484"/>
            <a:ext cx="3023711" cy="4213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4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4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4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133556" y="2319063"/>
            <a:ext cx="3857994" cy="3856576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201779" y="558491"/>
            <a:ext cx="6525195" cy="527530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28800" lvl="3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Deze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 week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gaan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 we</a:t>
            </a:r>
          </a:p>
          <a:p>
            <a:pPr marL="1828800" lvl="3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De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amerikaanse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  margin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klimmers</a:t>
            </a:r>
            <a:endParaRPr lang="en-US" sz="40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828800" lvl="3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Analiseren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en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koopzones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1549418" cy="344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7/18/2023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4790" y="6003219"/>
            <a:ext cx="1712184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24</a:t>
            </a:fld>
            <a:endParaRPr lang="en-US" sz="120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nl-NL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286828-0D6B-E0C7-B1EE-09E69D11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7/18/2023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BC2DE4C-0ADE-5A4C-A022-422287E7C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730771E-8401-3B28-FB9C-2BC511C6B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45876"/>
            <a:ext cx="11514667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5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F1AE9E-6479-7941-3042-34B64691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7/18/2023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B65265-D503-9502-80AA-31B1B1AF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6A74EA2-3B67-A5F6-4781-CB4C7FF6C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77924"/>
            <a:ext cx="11514667" cy="82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57D299-7A23-15C0-4754-C3B1DC43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7/18/2023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47AB2A-4748-B2F2-41BE-25F4F37B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4097CA7-9210-3BC7-3D6F-EC8856C80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8488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021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35CC64-5046-AC56-1088-037D0EBF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7/18/2023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0949EE-FDE7-E579-D22C-E449453E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1FF3A88-0106-C1F0-EDB4-8E0300602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D0D029-F363-99EA-D62E-D93F3D190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89564" y="5996761"/>
            <a:ext cx="1082999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7/18/2023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E877318-CF11-0FA1-ADFF-A26555FC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451" y="5996762"/>
            <a:ext cx="736717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8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4DF2D54-7373-6555-DD72-AD499C9F6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17884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B3E3FC-DB91-0BB5-8617-B70CDF049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25" y="344841"/>
            <a:ext cx="9935051" cy="2245587"/>
          </a:xfrm>
        </p:spPr>
        <p:txBody>
          <a:bodyPr>
            <a:normAutofit fontScale="90000"/>
          </a:bodyPr>
          <a:lstStyle/>
          <a:p>
            <a:r>
              <a:rPr lang="nl-BE" sz="4000" b="1" i="1" u="sng" dirty="0">
                <a:solidFill>
                  <a:srgbClr val="C00000"/>
                </a:solidFill>
              </a:rPr>
              <a:t>Je kunt je portefeuille overboeken naar ons zonder problemen en profiteren van onze goedkopere commissie die tot de laagste van </a:t>
            </a:r>
            <a:r>
              <a:rPr lang="nl-BE" sz="4000" b="1" i="1" u="sng" dirty="0" err="1">
                <a:solidFill>
                  <a:srgbClr val="C00000"/>
                </a:solidFill>
              </a:rPr>
              <a:t>europa</a:t>
            </a:r>
            <a:r>
              <a:rPr lang="nl-BE" sz="4000" b="1" i="1" u="sng" dirty="0">
                <a:solidFill>
                  <a:srgbClr val="C00000"/>
                </a:solidFill>
              </a:rPr>
              <a:t> behoren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6D6358-D53C-9FA7-B744-086CB6D6F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925" y="3238500"/>
            <a:ext cx="9935051" cy="2595298"/>
          </a:xfrm>
        </p:spPr>
        <p:txBody>
          <a:bodyPr>
            <a:normAutofit lnSpcReduction="10000"/>
          </a:bodyPr>
          <a:lstStyle/>
          <a:p>
            <a:r>
              <a:rPr lang="nl-BE" b="1" dirty="0">
                <a:highlight>
                  <a:srgbClr val="FFFF00"/>
                </a:highlight>
              </a:rPr>
              <a:t>Wij betalen tot een maxima van 4 per duizend  terug van je portefeuille waarde  op de kosten van je huidige bank bij transferten</a:t>
            </a:r>
          </a:p>
          <a:p>
            <a:endParaRPr lang="nl-BE" b="1" dirty="0">
              <a:highlight>
                <a:srgbClr val="FFFF00"/>
              </a:highlight>
            </a:endParaRPr>
          </a:p>
          <a:p>
            <a:r>
              <a:rPr lang="nl-BE" b="1" dirty="0">
                <a:highlight>
                  <a:srgbClr val="FFFF00"/>
                </a:highlight>
              </a:rPr>
              <a:t>Wij rekenen nooit kosten zowel bij in of out transferten van titels</a:t>
            </a:r>
          </a:p>
          <a:p>
            <a:r>
              <a:rPr lang="nl-BE" b="1" dirty="0">
                <a:highlight>
                  <a:srgbClr val="FFFF00"/>
                </a:highlight>
              </a:rPr>
              <a:t>Spijtig dat onze collegas dit niet steeds doen maar juist hoge kosten aanrekenen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80184C-29EE-16BF-55BF-F2213D4F5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77C8775-F05D-84C3-2E80-7AD929DBD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8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B90656-B37F-EFC6-299A-144EC9DC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7/18/2023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79B5F5-B4F5-65AC-42D1-A2232F42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268296C-E563-56D5-9E41-8DC7CDB0E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68EE78-5E93-2F5B-4DE7-41BB86B2F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ADBC24-0FC3-46C4-664D-2BF8B0E6F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2D3279-1B4E-675C-A6E3-713B383E7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218734-DD6E-DAAC-F3AA-479AEEB21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31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AF8B1AB-46A6-CC58-2312-B4B79A7C7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2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872F1-57B4-BACB-50E1-B6CD5926C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EE0145-A41C-5CE3-E89C-BF3E7005C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494E13-63E2-8893-B37B-DDAA23DD8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2A58A12-DDC7-1F0A-ED9F-96FAAB59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32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A01FF06-C5D6-579A-C0A9-2C7505884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2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798016-5E5A-F3F5-5ED4-D233271A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89564" y="5996761"/>
            <a:ext cx="1082999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7/18/2023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DAEE8E9-6711-CF1E-5D36-38364ECB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451" y="5996762"/>
            <a:ext cx="736717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8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61B6670-2D13-2E8C-7362-02092FC19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77924"/>
            <a:ext cx="11514667" cy="82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FB7656-51C7-CC73-327E-99ACC391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A7B3782-5E57-40F5-420C-D9C57197D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EB1FE4-3434-8B9B-1BE3-5B0F9C5B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B151EA3-73AE-4E89-0DD4-1BBF7224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34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B018F01-53C8-BBD5-A3C2-EC9A7FE8F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93948"/>
            <a:ext cx="11514667" cy="84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CED6D2-6067-E9BE-6595-A19866269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06F282-63A1-E787-FE9C-6A2BE7CD0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E8566F-04C3-49A9-1587-40CA2593F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844A1FA-42CB-5154-2141-62D0F3601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35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2DD854C-0555-5C8B-BD6F-3AA11DA87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93948"/>
            <a:ext cx="11514667" cy="84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9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BAA695-3537-7A96-D50E-AC519023D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47C139-9062-DE88-9BE9-2B0D9E2A26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B105C5-CFF7-44B5-A019-14A5DD6D5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6839DEE-EBE4-912E-2B6C-90CEEA24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36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F5F9720-213E-0FDA-7EA1-C9BAFD0E3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" y="-217884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7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66E1F1-EC99-B156-4798-7C048EE8B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937ACD-D398-DA45-5BB5-908CC7804D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C053B0-B81E-947E-807B-829BBA1F4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CE2EDC4-EB46-E458-9F77-69BB7FED8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37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764B062-A271-A482-A34F-7994E1CA4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649932"/>
            <a:ext cx="11514667" cy="81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794DE2-AB25-9701-6496-AA8B11684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53D056-BD36-B74F-C2D0-9240DEDC8A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C83800-5160-C405-28F2-EF1BB4EB9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7D6F3B0-7A1A-0574-33AF-F80B06CF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38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161CA90-3AC2-CC30-709A-B6C6DF548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17884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3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875E48-7E49-4F6F-D719-922C9CAF2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F628CF-E738-484C-9F0E-4FDEB6008C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A4F95E-7709-1236-80CD-C0156E03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D5A650-BBC2-8BAA-32B0-7DF5DF8E6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39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FCA4EFE-81BD-140E-902A-BCD2C4169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4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37068" y="539750"/>
            <a:ext cx="10444763" cy="5397500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7/18/2023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1C8BAF-414D-48BB-8BA9-0D80E1B34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AED01AB-22DD-5866-C5EE-46FA9BBA8B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275A3D9-60C4-B942-D7B1-44D3BCEB9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76A897D-6DB3-2021-0B37-D21D839EA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40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9BE0092-5D80-191C-9135-5046A5F8D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649932"/>
            <a:ext cx="11514667" cy="82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6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5E6999-67E2-5082-AAF4-2BDE32F16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E7C4E6-7D59-FDC3-0FED-C12345068B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056D62-5115-C39E-6430-EAA427D78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52DA98-93C1-F21F-4A6F-160C39426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41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53FA11F-213D-497E-6F80-746891516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5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222685-3BEC-5607-A3B7-1C593C689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85255A-1662-F494-B7A9-B63916D97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62641C5-64EE-4F03-5097-88F433DDE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780DD6-08CC-51DB-4500-8114B516A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42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164DA1A-AB93-2B20-2D74-23113D5C2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E5D1BD-FF10-8059-2812-B1F81A81A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A4A8870-A5FE-09A6-1862-5B5B9F5BFD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DA9B6AC-B912-45D7-E29E-E05C3DDB9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82C3F4B-D8CC-3449-C1C0-90F387F42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43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737EA49-0897-FDB2-4419-719B797C7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45876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6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CFC7B-8260-4791-9347-02422BE6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0321A6-2116-4862-88A5-E1BECEA12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62" y="2207046"/>
            <a:ext cx="3296700" cy="3399354"/>
          </a:xfrm>
        </p:spPr>
        <p:txBody>
          <a:bodyPr>
            <a:normAutofit/>
          </a:bodyPr>
          <a:lstStyle/>
          <a:p>
            <a:endParaRPr lang="nl-BE" sz="170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4C55C2-8D83-46C2-9DD1-FD33B9A4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7/18/2023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0F73AE3-7A40-4005-8007-F1345A63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nl-BE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44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B06D43-7487-45FB-B8C8-37F5242D1AD2}"/>
              </a:ext>
            </a:extLst>
          </p:cNvPr>
          <p:cNvSpPr txBox="1"/>
          <p:nvPr/>
        </p:nvSpPr>
        <p:spPr>
          <a:xfrm>
            <a:off x="2372713" y="945633"/>
            <a:ext cx="5173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Markt is in verkoopzone dus zeker niet kopen op </a:t>
            </a:r>
            <a:r>
              <a:rPr lang="nl-BE" dirty="0" err="1"/>
              <a:t>usa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4EF9B57-E9BA-F3D4-3395-8B721782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31251"/>
            <a:ext cx="11376074" cy="64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4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jdelijke aanduiding voor inhoud 2">
            <a:extLst>
              <a:ext uri="{FF2B5EF4-FFF2-40B4-BE49-F238E27FC236}">
                <a16:creationId xmlns:a16="http://schemas.microsoft.com/office/drawing/2014/main" id="{263A5AC8-4DB3-44B8-3ABF-C1538A783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82" y="2015066"/>
            <a:ext cx="3448752" cy="3550406"/>
          </a:xfrm>
        </p:spPr>
        <p:txBody>
          <a:bodyPr>
            <a:normAutofit/>
          </a:bodyPr>
          <a:lstStyle/>
          <a:p>
            <a:r>
              <a:rPr lang="nl-BE" sz="1600" b="1"/>
              <a:t>Iedereen kan orders plaatsen met limieten</a:t>
            </a:r>
          </a:p>
          <a:p>
            <a:r>
              <a:rPr lang="nl-BE" sz="1600" b="1"/>
              <a:t>Dus je moet niet aan dagkoers kopen of verkopen</a:t>
            </a:r>
          </a:p>
          <a:p>
            <a:endParaRPr lang="nl-BE" sz="1600" b="1"/>
          </a:p>
          <a:p>
            <a:r>
              <a:rPr lang="nl-BE" sz="1600" b="1"/>
              <a:t>Je denkt dat de kg naar 59000</a:t>
            </a:r>
            <a:r>
              <a:rPr lang="nl-BE" sz="1600" b="1" baseline="30000"/>
              <a:t>e</a:t>
            </a:r>
            <a:r>
              <a:rPr lang="nl-BE" sz="1600" b="1"/>
              <a:t> kan gaan en je plaatst een order aan 59000</a:t>
            </a:r>
            <a:r>
              <a:rPr lang="nl-BE" sz="1600" b="1" baseline="30000"/>
              <a:t>e</a:t>
            </a:r>
            <a:r>
              <a:rPr lang="nl-BE" sz="1600" b="1"/>
              <a:t> all-in</a:t>
            </a:r>
          </a:p>
          <a:p>
            <a:r>
              <a:rPr lang="nl-BE" sz="1600" b="1"/>
              <a:t>Voorwaarden deponeren van je goud of overboeken van de geldsom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35ADFD-A230-470C-9ECC-8A01F2D8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47309314-E4B1-4CA1-9313-ED56281F2FEC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7/18/2023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1ABA706-3FCC-482C-B9CF-EAAD4820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>
                <a:lnSpc>
                  <a:spcPct val="90000"/>
                </a:lnSpc>
                <a:spcAft>
                  <a:spcPts val="600"/>
                </a:spcAft>
              </a:pPr>
              <a:t>45</a:t>
            </a:fld>
            <a:endParaRPr lang="en-US" sz="170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8EC8C7E-3D3F-BE9F-8959-D1760EC71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39" b="1"/>
          <a:stretch/>
        </p:blipFill>
        <p:spPr>
          <a:xfrm>
            <a:off x="4364505" y="10"/>
            <a:ext cx="7154395" cy="64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58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7/18/2023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46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123514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Content Placeholder 1029">
            <a:extLst>
              <a:ext uri="{FF2B5EF4-FFF2-40B4-BE49-F238E27FC236}">
                <a16:creationId xmlns:a16="http://schemas.microsoft.com/office/drawing/2014/main" id="{53D02E2A-18A0-0C44-7018-96C5D2CB6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82" y="2015066"/>
            <a:ext cx="3448752" cy="3550406"/>
          </a:xfrm>
        </p:spPr>
        <p:txBody>
          <a:bodyPr>
            <a:normAutofit/>
          </a:bodyPr>
          <a:lstStyle/>
          <a:p>
            <a:r>
              <a:rPr lang="en-US" sz="3200" b="1" dirty="0">
                <a:highlight>
                  <a:srgbClr val="FF00FF"/>
                </a:highlight>
              </a:rPr>
              <a:t>Je </a:t>
            </a:r>
            <a:r>
              <a:rPr lang="en-US" sz="3200" b="1" dirty="0" err="1">
                <a:highlight>
                  <a:srgbClr val="FF00FF"/>
                </a:highlight>
              </a:rPr>
              <a:t>kan</a:t>
            </a:r>
            <a:r>
              <a:rPr lang="en-US" sz="3200" b="1" dirty="0">
                <a:highlight>
                  <a:srgbClr val="FF00FF"/>
                </a:highlight>
              </a:rPr>
              <a:t> reeds in </a:t>
            </a:r>
            <a:r>
              <a:rPr lang="en-US" sz="3200" b="1" dirty="0" err="1">
                <a:highlight>
                  <a:srgbClr val="FF00FF"/>
                </a:highlight>
              </a:rPr>
              <a:t>goud</a:t>
            </a:r>
            <a:r>
              <a:rPr lang="en-US" sz="3200" b="1" dirty="0"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highlight>
                  <a:srgbClr val="FF00FF"/>
                </a:highlight>
              </a:rPr>
              <a:t>beleggen</a:t>
            </a:r>
            <a:r>
              <a:rPr lang="en-US" sz="3200" b="1" dirty="0"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highlight>
                  <a:srgbClr val="FF00FF"/>
                </a:highlight>
              </a:rPr>
              <a:t>vanaf</a:t>
            </a:r>
            <a:r>
              <a:rPr lang="en-US" sz="3200" b="1" dirty="0">
                <a:highlight>
                  <a:srgbClr val="FF00FF"/>
                </a:highlight>
              </a:rPr>
              <a:t> 400 €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E42F8B-71C8-DE9A-CD07-BDE18A37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7/18/2023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E68B248-7EC1-0A23-6E4B-3B65FB88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>
                <a:lnSpc>
                  <a:spcPct val="90000"/>
                </a:lnSpc>
                <a:spcAft>
                  <a:spcPts val="600"/>
                </a:spcAft>
              </a:pPr>
              <a:t>47</a:t>
            </a:fld>
            <a:endParaRPr lang="en-US" sz="1700"/>
          </a:p>
        </p:txBody>
      </p:sp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D85A2691-54B5-7B53-5D39-89774B73D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/>
          <a:stretch/>
        </p:blipFill>
        <p:spPr bwMode="auto">
          <a:xfrm>
            <a:off x="4364505" y="1237954"/>
            <a:ext cx="6569682" cy="369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28" descr="Grafiek op een document met een pen">
            <a:extLst>
              <a:ext uri="{FF2B5EF4-FFF2-40B4-BE49-F238E27FC236}">
                <a16:creationId xmlns:a16="http://schemas.microsoft.com/office/drawing/2014/main" id="{DC0EDB90-5163-07AC-6110-692399C61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l="13598" r="-2" b="-2"/>
          <a:stretch/>
        </p:blipFill>
        <p:spPr>
          <a:xfrm>
            <a:off x="20" y="10"/>
            <a:ext cx="8383868" cy="6476990"/>
          </a:xfrm>
          <a:custGeom>
            <a:avLst/>
            <a:gdLst/>
            <a:ahLst/>
            <a:cxnLst/>
            <a:rect l="l" t="t" r="r" b="b"/>
            <a:pathLst>
              <a:path w="8873795" h="6858000">
                <a:moveTo>
                  <a:pt x="0" y="0"/>
                </a:moveTo>
                <a:lnTo>
                  <a:pt x="5610996" y="0"/>
                </a:lnTo>
                <a:lnTo>
                  <a:pt x="5701374" y="90399"/>
                </a:lnTo>
                <a:cubicBezTo>
                  <a:pt x="6358939" y="748110"/>
                  <a:pt x="7329180" y="1718566"/>
                  <a:pt x="8760773" y="3150477"/>
                </a:cubicBezTo>
                <a:cubicBezTo>
                  <a:pt x="8911470" y="3301208"/>
                  <a:pt x="8911470" y="3550240"/>
                  <a:pt x="8760773" y="3700971"/>
                </a:cubicBezTo>
                <a:cubicBezTo>
                  <a:pt x="8760773" y="3700971"/>
                  <a:pt x="8760773" y="3700971"/>
                  <a:pt x="5750367" y="6712045"/>
                </a:cubicBezTo>
                <a:lnTo>
                  <a:pt x="5604444" y="6858000"/>
                </a:lnTo>
                <a:lnTo>
                  <a:pt x="0" y="6858000"/>
                </a:ln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AE5049E-06C3-627D-771B-B6001B76E7D1}"/>
              </a:ext>
            </a:extLst>
          </p:cNvPr>
          <p:cNvSpPr/>
          <p:nvPr/>
        </p:nvSpPr>
        <p:spPr>
          <a:xfrm>
            <a:off x="2435067" y="-44717"/>
            <a:ext cx="8419688" cy="1209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Zelfde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 service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en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 tot 75%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goedkoper</a:t>
            </a:r>
            <a:endParaRPr lang="en-US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665678-3F22-441E-85D3-25F31DC9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9127723-9AB6-4880-AA78-6BD21EBC34E1}" type="datetime1">
              <a:rPr lang="en-US" sz="900"/>
              <a:pPr defTabSz="914400">
                <a:spcAft>
                  <a:spcPts val="600"/>
                </a:spcAft>
              </a:pPr>
              <a:t>7/18/2023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FC55387-7D62-4BC0-AACC-C44E685B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 defTabSz="914400"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sz="17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4FFAFEB-6737-25A4-F925-70C9ABD7E485}"/>
              </a:ext>
            </a:extLst>
          </p:cNvPr>
          <p:cNvSpPr/>
          <p:nvPr/>
        </p:nvSpPr>
        <p:spPr>
          <a:xfrm>
            <a:off x="2446265" y="2015066"/>
            <a:ext cx="8423196" cy="3567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private banking &amp;portfolio advisor</a:t>
            </a:r>
          </a:p>
        </p:txBody>
      </p:sp>
      <p:graphicFrame>
        <p:nvGraphicFramePr>
          <p:cNvPr id="82" name="Tekstvak 2">
            <a:extLst>
              <a:ext uri="{FF2B5EF4-FFF2-40B4-BE49-F238E27FC236}">
                <a16:creationId xmlns:a16="http://schemas.microsoft.com/office/drawing/2014/main" id="{E664637D-D460-E277-39CA-5CEB02ADC4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9393894"/>
              </p:ext>
            </p:extLst>
          </p:nvPr>
        </p:nvGraphicFramePr>
        <p:xfrm>
          <a:off x="1616239" y="502196"/>
          <a:ext cx="9202696" cy="5916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Ovaal 1">
            <a:extLst>
              <a:ext uri="{FF2B5EF4-FFF2-40B4-BE49-F238E27FC236}">
                <a16:creationId xmlns:a16="http://schemas.microsoft.com/office/drawing/2014/main" id="{EE52CA66-DD68-4A85-7E0A-4E4624D3149D}"/>
              </a:ext>
            </a:extLst>
          </p:cNvPr>
          <p:cNvSpPr/>
          <p:nvPr/>
        </p:nvSpPr>
        <p:spPr>
          <a:xfrm flipH="1">
            <a:off x="5971506" y="592212"/>
            <a:ext cx="492162" cy="3600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/>
              <a:t>1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684903DD-B85C-D28D-2588-8817951B436E}"/>
              </a:ext>
            </a:extLst>
          </p:cNvPr>
          <p:cNvSpPr/>
          <p:nvPr/>
        </p:nvSpPr>
        <p:spPr>
          <a:xfrm>
            <a:off x="2699110" y="2734444"/>
            <a:ext cx="792088" cy="2880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/>
              <a:t>2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B4B56BA2-B301-8A04-98CD-A588EC1201B4}"/>
              </a:ext>
            </a:extLst>
          </p:cNvPr>
          <p:cNvSpPr/>
          <p:nvPr/>
        </p:nvSpPr>
        <p:spPr>
          <a:xfrm>
            <a:off x="2951138" y="4750668"/>
            <a:ext cx="288032" cy="3600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9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A370C6-C54D-2C2A-B6C1-BD578006C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8679" y="610250"/>
            <a:ext cx="3866251" cy="125076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nl-BE" sz="2600" b="1" dirty="0">
                <a:solidFill>
                  <a:srgbClr val="002060"/>
                </a:solidFill>
                <a:highlight>
                  <a:srgbClr val="FFFF00"/>
                </a:highlight>
              </a:rPr>
              <a:t>Onze collega’s zijn minimum 100% tot  950% duurder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D493A2E-246A-DA81-B170-714B39897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068" y="2130186"/>
            <a:ext cx="3867862" cy="332608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err="1"/>
              <a:t>Voor</a:t>
            </a:r>
            <a:r>
              <a:rPr lang="en-US" b="1" dirty="0"/>
              <a:t> de private portfolio &amp;banking service </a:t>
            </a:r>
          </a:p>
          <a:p>
            <a:r>
              <a:rPr lang="en-US" b="1" dirty="0" err="1"/>
              <a:t>Zijn</a:t>
            </a:r>
            <a:r>
              <a:rPr lang="en-US" b="1" dirty="0"/>
              <a:t> we de </a:t>
            </a:r>
            <a:r>
              <a:rPr lang="en-US" b="1" dirty="0" err="1"/>
              <a:t>goedkoopste</a:t>
            </a:r>
            <a:r>
              <a:rPr lang="en-US" b="1" dirty="0"/>
              <a:t> tot-75%  </a:t>
            </a:r>
          </a:p>
          <a:p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onze</a:t>
            </a:r>
            <a:r>
              <a:rPr lang="en-US" b="1" dirty="0"/>
              <a:t> service is top </a:t>
            </a:r>
            <a:r>
              <a:rPr lang="en-US" b="1" dirty="0" err="1"/>
              <a:t>omdat</a:t>
            </a:r>
            <a:r>
              <a:rPr lang="en-US" b="1" dirty="0"/>
              <a:t> we met de </a:t>
            </a:r>
            <a:r>
              <a:rPr lang="en-US" b="1" dirty="0" err="1"/>
              <a:t>grootste</a:t>
            </a:r>
            <a:r>
              <a:rPr lang="en-US" b="1" dirty="0"/>
              <a:t> </a:t>
            </a:r>
            <a:r>
              <a:rPr lang="en-US" b="1" dirty="0" err="1"/>
              <a:t>wereldspelers</a:t>
            </a:r>
            <a:r>
              <a:rPr lang="en-US" b="1" dirty="0"/>
              <a:t> </a:t>
            </a:r>
            <a:r>
              <a:rPr lang="en-US" b="1" dirty="0" err="1"/>
              <a:t>werken</a:t>
            </a:r>
            <a:endParaRPr lang="en-US" b="1" dirty="0"/>
          </a:p>
          <a:p>
            <a:r>
              <a:rPr lang="en-US" b="1" dirty="0"/>
              <a:t>Eigen </a:t>
            </a:r>
            <a:r>
              <a:rPr lang="en-US" b="1" dirty="0" err="1"/>
              <a:t>vermogen</a:t>
            </a:r>
            <a:r>
              <a:rPr lang="en-US" b="1" dirty="0"/>
              <a:t> is 60 </a:t>
            </a:r>
            <a:r>
              <a:rPr lang="en-US" b="1" dirty="0" err="1"/>
              <a:t>miljard</a:t>
            </a:r>
            <a:r>
              <a:rPr lang="en-US" b="1" dirty="0"/>
              <a:t> </a:t>
            </a:r>
            <a:r>
              <a:rPr lang="en-US" b="1" dirty="0" err="1"/>
              <a:t>beurskapitalisatie</a:t>
            </a:r>
            <a:r>
              <a:rPr lang="en-US" b="1" dirty="0"/>
              <a:t> </a:t>
            </a:r>
            <a:r>
              <a:rPr lang="en-US" b="1" dirty="0" err="1"/>
              <a:t>dit</a:t>
            </a:r>
            <a:r>
              <a:rPr lang="en-US" b="1" dirty="0"/>
              <a:t> is 6x </a:t>
            </a:r>
            <a:r>
              <a:rPr lang="en-US" b="1" dirty="0" err="1"/>
              <a:t>meer</a:t>
            </a:r>
            <a:r>
              <a:rPr lang="en-US" b="1" dirty="0"/>
              <a:t> dan de </a:t>
            </a:r>
            <a:r>
              <a:rPr lang="en-US" b="1" dirty="0" err="1"/>
              <a:t>grootste</a:t>
            </a:r>
            <a:r>
              <a:rPr lang="en-US" b="1" dirty="0"/>
              <a:t> </a:t>
            </a:r>
            <a:r>
              <a:rPr lang="en-US" b="1" dirty="0" err="1"/>
              <a:t>beursbank</a:t>
            </a:r>
            <a:r>
              <a:rPr lang="en-US" b="1" dirty="0"/>
              <a:t> in </a:t>
            </a:r>
            <a:r>
              <a:rPr lang="en-US" b="1" dirty="0" err="1"/>
              <a:t>Belgie</a:t>
            </a:r>
            <a:endParaRPr lang="en-US" b="1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DB7341-CA0E-83E6-CED0-DF1C83857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7/18/2023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11E99D-D429-7ABA-83CD-00ED9030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451" y="4321686"/>
            <a:ext cx="736717" cy="3448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nl-BE" sz="170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nl-BE" sz="1700">
              <a:solidFill>
                <a:schemeClr val="tx1"/>
              </a:solidFill>
            </a:endParaRPr>
          </a:p>
        </p:txBody>
      </p:sp>
      <p:pic>
        <p:nvPicPr>
          <p:cNvPr id="7" name="Tijdelijke aanduiding voor inhoud 6" descr="Afbeelding met tekst, schermopname, nummer, Lettertype&#10;&#10;Automatisch gegenereerde beschrijving">
            <a:extLst>
              <a:ext uri="{FF2B5EF4-FFF2-40B4-BE49-F238E27FC236}">
                <a16:creationId xmlns:a16="http://schemas.microsoft.com/office/drawing/2014/main" id="{4A26C725-DFBF-7B10-1061-C54BB8FFC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6" r="9365" b="2"/>
          <a:stretch/>
        </p:blipFill>
        <p:spPr>
          <a:xfrm>
            <a:off x="1552540" y="1177298"/>
            <a:ext cx="4957386" cy="374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64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D32A5-D9B7-A510-4D5D-C63824B40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Hoe kan je online klant worden van ons kantoor</a:t>
            </a:r>
            <a:endParaRPr lang="nl-BE" dirty="0"/>
          </a:p>
        </p:txBody>
      </p:sp>
      <p:graphicFrame>
        <p:nvGraphicFramePr>
          <p:cNvPr id="40" name="Tijdelijke aanduiding voor inhoud 2">
            <a:extLst>
              <a:ext uri="{FF2B5EF4-FFF2-40B4-BE49-F238E27FC236}">
                <a16:creationId xmlns:a16="http://schemas.microsoft.com/office/drawing/2014/main" id="{1910D508-98DB-B9C5-12CF-2F182E0D55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8278243"/>
              </p:ext>
            </p:extLst>
          </p:nvPr>
        </p:nvGraphicFramePr>
        <p:xfrm>
          <a:off x="791925" y="1724201"/>
          <a:ext cx="9935051" cy="4109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 dirty="0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 dirty="0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7/18/2023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3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19B9DB7-0ED0-DA38-676C-2B8C75B97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673" y="431800"/>
            <a:ext cx="7823553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A38890-CB54-E570-F548-3E7230CD7B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7/18/2023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087A2E8-9539-1589-8DE6-D637FB15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26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755</Words>
  <Application>Microsoft Office PowerPoint</Application>
  <PresentationFormat>Aangepast</PresentationFormat>
  <Paragraphs>189</Paragraphs>
  <Slides>47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47</vt:i4>
      </vt:variant>
    </vt:vector>
  </HeadingPairs>
  <TitlesOfParts>
    <vt:vector size="56" baseType="lpstr">
      <vt:lpstr>Arial</vt:lpstr>
      <vt:lpstr>Calibri Light</vt:lpstr>
      <vt:lpstr>Arial Black</vt:lpstr>
      <vt:lpstr>Constantia</vt:lpstr>
      <vt:lpstr>Wingdings 3</vt:lpstr>
      <vt:lpstr>LJQQAM+ITC Zapf Chancery Medium Italic</vt:lpstr>
      <vt:lpstr>Calibri</vt:lpstr>
      <vt:lpstr>Arial Unicode MS</vt:lpstr>
      <vt:lpstr>Kantoorthema</vt:lpstr>
      <vt:lpstr>PowerPoint-presentatie</vt:lpstr>
      <vt:lpstr>Blijkbaar wordt er toch winst genomen</vt:lpstr>
      <vt:lpstr>Je kunt je portefeuille overboeken naar ons zonder problemen en profiteren van onze goedkopere commissie die tot de laagste van europa behoren</vt:lpstr>
      <vt:lpstr>PowerPoint-presentatie</vt:lpstr>
      <vt:lpstr>PowerPoint-presentatie</vt:lpstr>
      <vt:lpstr>Onze collega’s zijn minimum 100% tot  950% duurder</vt:lpstr>
      <vt:lpstr>Hoe kan je online klant worden van ons kantoor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Nieuwe obligaties </vt:lpstr>
      <vt:lpstr>Genoteerde obligaties op exchanges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97</cp:revision>
  <cp:lastPrinted>2023-07-11T08:53:39Z</cp:lastPrinted>
  <dcterms:modified xsi:type="dcterms:W3CDTF">2023-07-18T09:01:03Z</dcterms:modified>
</cp:coreProperties>
</file>