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850" r:id="rId1"/>
  </p:sldMasterIdLst>
  <p:notesMasterIdLst>
    <p:notesMasterId r:id="rId42"/>
  </p:notesMasterIdLst>
  <p:sldIdLst>
    <p:sldId id="256" r:id="rId2"/>
    <p:sldId id="399" r:id="rId3"/>
    <p:sldId id="448" r:id="rId4"/>
    <p:sldId id="258" r:id="rId5"/>
    <p:sldId id="377" r:id="rId6"/>
    <p:sldId id="427" r:id="rId7"/>
    <p:sldId id="460" r:id="rId8"/>
    <p:sldId id="260" r:id="rId9"/>
    <p:sldId id="442" r:id="rId10"/>
    <p:sldId id="435" r:id="rId11"/>
    <p:sldId id="412" r:id="rId12"/>
    <p:sldId id="439" r:id="rId13"/>
    <p:sldId id="443" r:id="rId14"/>
    <p:sldId id="461" r:id="rId15"/>
    <p:sldId id="264" r:id="rId16"/>
    <p:sldId id="404" r:id="rId17"/>
    <p:sldId id="440" r:id="rId18"/>
    <p:sldId id="336" r:id="rId19"/>
    <p:sldId id="462" r:id="rId20"/>
    <p:sldId id="272" r:id="rId21"/>
    <p:sldId id="417" r:id="rId22"/>
    <p:sldId id="429" r:id="rId23"/>
    <p:sldId id="274" r:id="rId24"/>
    <p:sldId id="380" r:id="rId25"/>
    <p:sldId id="415" r:id="rId26"/>
    <p:sldId id="403" r:id="rId27"/>
    <p:sldId id="419" r:id="rId28"/>
    <p:sldId id="420" r:id="rId29"/>
    <p:sldId id="421" r:id="rId30"/>
    <p:sldId id="422" r:id="rId31"/>
    <p:sldId id="437" r:id="rId32"/>
    <p:sldId id="438" r:id="rId33"/>
    <p:sldId id="423" r:id="rId34"/>
    <p:sldId id="436" r:id="rId35"/>
    <p:sldId id="441" r:id="rId36"/>
    <p:sldId id="452" r:id="rId37"/>
    <p:sldId id="344" r:id="rId38"/>
    <p:sldId id="326" r:id="rId39"/>
    <p:sldId id="400" r:id="rId40"/>
    <p:sldId id="386" r:id="rId41"/>
  </p:sldIdLst>
  <p:sldSz cx="11518900" cy="6477000"/>
  <p:notesSz cx="9929813" cy="6797675"/>
  <p:embeddedFontLst>
    <p:embeddedFont>
      <p:font typeface="Arial Black" panose="020B0A04020102020204" pitchFamily="34" charset="0"/>
      <p:bold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onstantia" panose="02030602050306030303" pitchFamily="18" charset="0"/>
      <p:regular r:id="rId48"/>
      <p:bold r:id="rId49"/>
      <p:italic r:id="rId50"/>
      <p:boldItalic r:id="rId51"/>
    </p:embeddedFont>
    <p:embeddedFont>
      <p:font typeface="LJQQAM+ITC Zapf Chancery Medium Italic" panose="020B0604020202020204"/>
      <p:regular r:id="rId52"/>
    </p:embeddedFont>
    <p:embeddedFont>
      <p:font typeface="Rockwell" panose="02060603020205020403" pitchFamily="18" charset="0"/>
      <p:regular r:id="rId53"/>
      <p:bold r:id="rId54"/>
      <p:italic r:id="rId55"/>
      <p:boldItalic r:id="rId56"/>
    </p:embeddedFont>
    <p:embeddedFont>
      <p:font typeface="Rockwell Condensed" panose="02060603050405020104" pitchFamily="18" charset="0"/>
      <p:regular r:id="rId57"/>
      <p:bold r:id="rId58"/>
    </p:embeddedFont>
    <p:embeddedFont>
      <p:font typeface="Rockwell Extra Bold" panose="02060903040505020403" pitchFamily="18" charset="0"/>
      <p:bold r:id="rId59"/>
    </p:embeddedFont>
    <p:embeddedFont>
      <p:font typeface="Wingdings 3" panose="05040102010807070707" pitchFamily="18" charset="2"/>
      <p:regular r:id="rId6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DE9A476A-BE10-438B-A8F8-9C1FD48FE5AB}">
          <p14:sldIdLst>
            <p14:sldId id="256"/>
            <p14:sldId id="399"/>
            <p14:sldId id="448"/>
          </p14:sldIdLst>
        </p14:section>
        <p14:section name="Naamloze sectie" id="{8755B586-2486-49CE-8420-C76D66869903}">
          <p14:sldIdLst>
            <p14:sldId id="258"/>
            <p14:sldId id="377"/>
            <p14:sldId id="427"/>
            <p14:sldId id="460"/>
            <p14:sldId id="260"/>
            <p14:sldId id="442"/>
            <p14:sldId id="435"/>
            <p14:sldId id="412"/>
            <p14:sldId id="439"/>
            <p14:sldId id="443"/>
            <p14:sldId id="461"/>
            <p14:sldId id="264"/>
            <p14:sldId id="404"/>
            <p14:sldId id="440"/>
            <p14:sldId id="336"/>
            <p14:sldId id="462"/>
            <p14:sldId id="272"/>
            <p14:sldId id="417"/>
            <p14:sldId id="429"/>
            <p14:sldId id="274"/>
            <p14:sldId id="380"/>
            <p14:sldId id="415"/>
            <p14:sldId id="403"/>
            <p14:sldId id="419"/>
            <p14:sldId id="420"/>
            <p14:sldId id="421"/>
            <p14:sldId id="422"/>
            <p14:sldId id="437"/>
            <p14:sldId id="438"/>
            <p14:sldId id="423"/>
            <p14:sldId id="436"/>
            <p14:sldId id="441"/>
            <p14:sldId id="452"/>
            <p14:sldId id="344"/>
            <p14:sldId id="326"/>
            <p14:sldId id="400"/>
            <p14:sldId id="3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ard busschaert" initials="bb" lastIdx="1" clrIdx="0">
    <p:extLst>
      <p:ext uri="{19B8F6BF-5375-455C-9EA6-DF929625EA0E}">
        <p15:presenceInfo xmlns:p15="http://schemas.microsoft.com/office/powerpoint/2012/main" userId="3712a37b8b467b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203B16-DB0D-4E16-9851-0D97FEDE51B5}" v="23" dt="2023-07-26T08:17:55.2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247" autoAdjust="0"/>
  </p:normalViewPr>
  <p:slideViewPr>
    <p:cSldViewPr>
      <p:cViewPr varScale="1">
        <p:scale>
          <a:sx n="97" d="100"/>
          <a:sy n="97" d="100"/>
        </p:scale>
        <p:origin x="102" y="504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112" d="100"/>
          <a:sy n="112" d="100"/>
        </p:scale>
        <p:origin x="222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https://advisor.mexem.com/login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hyperlink" Target="https://advisor.mexem.com/login" TargetMode="External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CA48B1-3B8E-4CBC-92B9-B1F90B812F3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BB4FDBB-CBF7-4F1B-A2FF-12F15C4325F2}">
      <dgm:prSet/>
      <dgm:spPr/>
      <dgm:t>
        <a:bodyPr/>
        <a:lstStyle/>
        <a:p>
          <a:r>
            <a:rPr lang="nl-BE" b="1"/>
            <a:t>Wij betalen tot een maxima van 4 per duizend  terug van je portefeuille waarde  op de kosten van je huidige bank bij transferten</a:t>
          </a:r>
          <a:endParaRPr lang="en-US"/>
        </a:p>
      </dgm:t>
    </dgm:pt>
    <dgm:pt modelId="{20428CDE-9554-4538-BC2B-B1E48DD9D2DE}" type="parTrans" cxnId="{3791571A-EDE2-44C4-9CB5-569B66BCB449}">
      <dgm:prSet/>
      <dgm:spPr/>
      <dgm:t>
        <a:bodyPr/>
        <a:lstStyle/>
        <a:p>
          <a:endParaRPr lang="en-US"/>
        </a:p>
      </dgm:t>
    </dgm:pt>
    <dgm:pt modelId="{0A047694-4111-4929-B2F1-9D9BDAE4BCE8}" type="sibTrans" cxnId="{3791571A-EDE2-44C4-9CB5-569B66BCB449}">
      <dgm:prSet/>
      <dgm:spPr/>
      <dgm:t>
        <a:bodyPr/>
        <a:lstStyle/>
        <a:p>
          <a:endParaRPr lang="en-US"/>
        </a:p>
      </dgm:t>
    </dgm:pt>
    <dgm:pt modelId="{0024B54C-84A6-4A5C-A775-36727EB18E5E}">
      <dgm:prSet/>
      <dgm:spPr/>
      <dgm:t>
        <a:bodyPr/>
        <a:lstStyle/>
        <a:p>
          <a:r>
            <a:rPr lang="nl-BE" b="1"/>
            <a:t>Wij rekenen nooit kosten zowel bij in of out transferten van titels</a:t>
          </a:r>
          <a:endParaRPr lang="en-US"/>
        </a:p>
      </dgm:t>
    </dgm:pt>
    <dgm:pt modelId="{ED0C417F-FF38-4C77-8EE3-2A7886EE9AFC}" type="parTrans" cxnId="{455C5810-9EF2-4B7B-B770-8B2DE069482C}">
      <dgm:prSet/>
      <dgm:spPr/>
      <dgm:t>
        <a:bodyPr/>
        <a:lstStyle/>
        <a:p>
          <a:endParaRPr lang="en-US"/>
        </a:p>
      </dgm:t>
    </dgm:pt>
    <dgm:pt modelId="{56EE5901-A178-4116-A372-019B094C65DD}" type="sibTrans" cxnId="{455C5810-9EF2-4B7B-B770-8B2DE069482C}">
      <dgm:prSet/>
      <dgm:spPr/>
      <dgm:t>
        <a:bodyPr/>
        <a:lstStyle/>
        <a:p>
          <a:endParaRPr lang="en-US"/>
        </a:p>
      </dgm:t>
    </dgm:pt>
    <dgm:pt modelId="{D8FEC5F3-3129-403A-90A3-5C0263149463}">
      <dgm:prSet/>
      <dgm:spPr/>
      <dgm:t>
        <a:bodyPr/>
        <a:lstStyle/>
        <a:p>
          <a:r>
            <a:rPr lang="nl-BE" b="1"/>
            <a:t>Spijtig dat onze collegas dit niet steeds doen maar juist hoge kosten aanrekenen</a:t>
          </a:r>
          <a:endParaRPr lang="en-US"/>
        </a:p>
      </dgm:t>
    </dgm:pt>
    <dgm:pt modelId="{08561EBE-D662-4216-93D6-A6D7EAE5BEEB}" type="parTrans" cxnId="{C7060977-A0B1-4967-85A6-FA0290141968}">
      <dgm:prSet/>
      <dgm:spPr/>
      <dgm:t>
        <a:bodyPr/>
        <a:lstStyle/>
        <a:p>
          <a:endParaRPr lang="en-US"/>
        </a:p>
      </dgm:t>
    </dgm:pt>
    <dgm:pt modelId="{0A3A4788-4927-4CBB-AAB7-F15D21DF49EF}" type="sibTrans" cxnId="{C7060977-A0B1-4967-85A6-FA0290141968}">
      <dgm:prSet/>
      <dgm:spPr/>
      <dgm:t>
        <a:bodyPr/>
        <a:lstStyle/>
        <a:p>
          <a:endParaRPr lang="en-US"/>
        </a:p>
      </dgm:t>
    </dgm:pt>
    <dgm:pt modelId="{E0377AFE-049C-45B9-BB4D-60789B2C0A5F}" type="pres">
      <dgm:prSet presAssocID="{08CA48B1-3B8E-4CBC-92B9-B1F90B812F36}" presName="linear" presStyleCnt="0">
        <dgm:presLayoutVars>
          <dgm:animLvl val="lvl"/>
          <dgm:resizeHandles val="exact"/>
        </dgm:presLayoutVars>
      </dgm:prSet>
      <dgm:spPr/>
    </dgm:pt>
    <dgm:pt modelId="{5E5BB98F-50BA-4449-8482-5FDA1E616861}" type="pres">
      <dgm:prSet presAssocID="{CBB4FDBB-CBF7-4F1B-A2FF-12F15C4325F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4D62B44-CE54-4F3D-B31D-649ACF990813}" type="pres">
      <dgm:prSet presAssocID="{0A047694-4111-4929-B2F1-9D9BDAE4BCE8}" presName="spacer" presStyleCnt="0"/>
      <dgm:spPr/>
    </dgm:pt>
    <dgm:pt modelId="{F428EDFE-75D2-4EB3-84A1-925ABF16347B}" type="pres">
      <dgm:prSet presAssocID="{0024B54C-84A6-4A5C-A775-36727EB18E5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23ADDCD-9280-452D-8D65-9995BCA504E8}" type="pres">
      <dgm:prSet presAssocID="{56EE5901-A178-4116-A372-019B094C65DD}" presName="spacer" presStyleCnt="0"/>
      <dgm:spPr/>
    </dgm:pt>
    <dgm:pt modelId="{DF4BAAAE-E6BE-48C9-85EC-7D87F04D9753}" type="pres">
      <dgm:prSet presAssocID="{D8FEC5F3-3129-403A-90A3-5C026314946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55C5810-9EF2-4B7B-B770-8B2DE069482C}" srcId="{08CA48B1-3B8E-4CBC-92B9-B1F90B812F36}" destId="{0024B54C-84A6-4A5C-A775-36727EB18E5E}" srcOrd="1" destOrd="0" parTransId="{ED0C417F-FF38-4C77-8EE3-2A7886EE9AFC}" sibTransId="{56EE5901-A178-4116-A372-019B094C65DD}"/>
    <dgm:cxn modelId="{A9AD3313-91CC-44CC-BF7A-C7E5FC056911}" type="presOf" srcId="{D8FEC5F3-3129-403A-90A3-5C0263149463}" destId="{DF4BAAAE-E6BE-48C9-85EC-7D87F04D9753}" srcOrd="0" destOrd="0" presId="urn:microsoft.com/office/officeart/2005/8/layout/vList2"/>
    <dgm:cxn modelId="{3791571A-EDE2-44C4-9CB5-569B66BCB449}" srcId="{08CA48B1-3B8E-4CBC-92B9-B1F90B812F36}" destId="{CBB4FDBB-CBF7-4F1B-A2FF-12F15C4325F2}" srcOrd="0" destOrd="0" parTransId="{20428CDE-9554-4538-BC2B-B1E48DD9D2DE}" sibTransId="{0A047694-4111-4929-B2F1-9D9BDAE4BCE8}"/>
    <dgm:cxn modelId="{02991521-F687-413C-A44A-A21DF308DE78}" type="presOf" srcId="{CBB4FDBB-CBF7-4F1B-A2FF-12F15C4325F2}" destId="{5E5BB98F-50BA-4449-8482-5FDA1E616861}" srcOrd="0" destOrd="0" presId="urn:microsoft.com/office/officeart/2005/8/layout/vList2"/>
    <dgm:cxn modelId="{C7060977-A0B1-4967-85A6-FA0290141968}" srcId="{08CA48B1-3B8E-4CBC-92B9-B1F90B812F36}" destId="{D8FEC5F3-3129-403A-90A3-5C0263149463}" srcOrd="2" destOrd="0" parTransId="{08561EBE-D662-4216-93D6-A6D7EAE5BEEB}" sibTransId="{0A3A4788-4927-4CBB-AAB7-F15D21DF49EF}"/>
    <dgm:cxn modelId="{C4E22F9E-A9B1-4324-91DD-6A3CDF513489}" type="presOf" srcId="{08CA48B1-3B8E-4CBC-92B9-B1F90B812F36}" destId="{E0377AFE-049C-45B9-BB4D-60789B2C0A5F}" srcOrd="0" destOrd="0" presId="urn:microsoft.com/office/officeart/2005/8/layout/vList2"/>
    <dgm:cxn modelId="{949B42AC-D54A-4773-AC5E-3DDE78F33A36}" type="presOf" srcId="{0024B54C-84A6-4A5C-A775-36727EB18E5E}" destId="{F428EDFE-75D2-4EB3-84A1-925ABF16347B}" srcOrd="0" destOrd="0" presId="urn:microsoft.com/office/officeart/2005/8/layout/vList2"/>
    <dgm:cxn modelId="{E8539684-11B7-4398-892E-49691829F5C3}" type="presParOf" srcId="{E0377AFE-049C-45B9-BB4D-60789B2C0A5F}" destId="{5E5BB98F-50BA-4449-8482-5FDA1E616861}" srcOrd="0" destOrd="0" presId="urn:microsoft.com/office/officeart/2005/8/layout/vList2"/>
    <dgm:cxn modelId="{0CFBFCBE-5F07-476A-A5BF-6F6E5780FC7B}" type="presParOf" srcId="{E0377AFE-049C-45B9-BB4D-60789B2C0A5F}" destId="{A4D62B44-CE54-4F3D-B31D-649ACF990813}" srcOrd="1" destOrd="0" presId="urn:microsoft.com/office/officeart/2005/8/layout/vList2"/>
    <dgm:cxn modelId="{28BB2BE4-3828-4212-9FEF-FE629F20BBEC}" type="presParOf" srcId="{E0377AFE-049C-45B9-BB4D-60789B2C0A5F}" destId="{F428EDFE-75D2-4EB3-84A1-925ABF16347B}" srcOrd="2" destOrd="0" presId="urn:microsoft.com/office/officeart/2005/8/layout/vList2"/>
    <dgm:cxn modelId="{3D94DE01-F15F-4B6B-A581-8B901D33527C}" type="presParOf" srcId="{E0377AFE-049C-45B9-BB4D-60789B2C0A5F}" destId="{323ADDCD-9280-452D-8D65-9995BCA504E8}" srcOrd="3" destOrd="0" presId="urn:microsoft.com/office/officeart/2005/8/layout/vList2"/>
    <dgm:cxn modelId="{A547E2A7-B195-42BC-85FF-35C2E3F51CBD}" type="presParOf" srcId="{E0377AFE-049C-45B9-BB4D-60789B2C0A5F}" destId="{DF4BAAAE-E6BE-48C9-85EC-7D87F04D975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08B0D1-0B89-44FD-8D88-1DDD8275075C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D262D5-83AD-4D24-9034-5CF7ECD523D9}">
      <dgm:prSet/>
      <dgm:spPr/>
      <dgm:t>
        <a:bodyPr/>
        <a:lstStyle/>
        <a:p>
          <a:r>
            <a:rPr lang="nl-BE" b="1" dirty="0">
              <a:solidFill>
                <a:srgbClr val="FFFF00"/>
              </a:solidFill>
            </a:rPr>
            <a:t>Drie TOP bedrijven die samenwerken  en één  BALIE ONTVANGST KANTOOR </a:t>
          </a:r>
          <a:r>
            <a:rPr lang="nl-BE" b="1" dirty="0"/>
            <a:t>vormen voor </a:t>
          </a:r>
          <a:r>
            <a:rPr lang="nl-BE" b="1" dirty="0" err="1"/>
            <a:t>u</a:t>
          </a:r>
          <a:r>
            <a:rPr lang="nl-BE" b="1" dirty="0" err="1">
              <a:solidFill>
                <a:srgbClr val="FFFF00"/>
              </a:solidFill>
            </a:rPr>
            <a:t>EN</a:t>
          </a:r>
          <a:endParaRPr lang="en-US" dirty="0"/>
        </a:p>
      </dgm:t>
    </dgm:pt>
    <dgm:pt modelId="{1064BF61-CA4D-4D64-95D3-EF4C236977EE}" type="parTrans" cxnId="{C71EF689-680B-48AC-87EB-69FEFC84AAE7}">
      <dgm:prSet/>
      <dgm:spPr/>
      <dgm:t>
        <a:bodyPr/>
        <a:lstStyle/>
        <a:p>
          <a:endParaRPr lang="en-US"/>
        </a:p>
      </dgm:t>
    </dgm:pt>
    <dgm:pt modelId="{694F2FE9-6218-4B6E-8095-6C2D26F34170}" type="sibTrans" cxnId="{C71EF689-680B-48AC-87EB-69FEFC84AAE7}">
      <dgm:prSet/>
      <dgm:spPr/>
      <dgm:t>
        <a:bodyPr/>
        <a:lstStyle/>
        <a:p>
          <a:endParaRPr lang="en-US"/>
        </a:p>
      </dgm:t>
    </dgm:pt>
    <dgm:pt modelId="{6DA5F2E1-C651-44BF-8DF7-9AC5E71A4BB0}">
      <dgm:prSet/>
      <dgm:spPr/>
      <dgm:t>
        <a:bodyPr/>
        <a:lstStyle/>
        <a:p>
          <a:r>
            <a:rPr lang="nl-BE" b="1" dirty="0"/>
            <a:t>Interactive broker  40 miljard  beurswaarde  wereldspeler 125 beurzen</a:t>
          </a:r>
        </a:p>
        <a:p>
          <a:r>
            <a:rPr lang="nl-BE" b="1" dirty="0"/>
            <a:t>Jaarlijkse omzet 3,5 miljard$</a:t>
          </a:r>
          <a:endParaRPr lang="en-US" dirty="0"/>
        </a:p>
      </dgm:t>
    </dgm:pt>
    <dgm:pt modelId="{C406D42B-D4A6-491C-8B61-561807525967}" type="parTrans" cxnId="{12174B53-16DC-4AEE-B7D3-095901703929}">
      <dgm:prSet/>
      <dgm:spPr/>
      <dgm:t>
        <a:bodyPr/>
        <a:lstStyle/>
        <a:p>
          <a:endParaRPr lang="en-US"/>
        </a:p>
      </dgm:t>
    </dgm:pt>
    <dgm:pt modelId="{508F1CB9-B6D8-498A-A77C-F4685D9AB5AC}" type="sibTrans" cxnId="{12174B53-16DC-4AEE-B7D3-095901703929}">
      <dgm:prSet/>
      <dgm:spPr/>
      <dgm:t>
        <a:bodyPr/>
        <a:lstStyle/>
        <a:p>
          <a:endParaRPr lang="en-US"/>
        </a:p>
      </dgm:t>
    </dgm:pt>
    <dgm:pt modelId="{DF8A10F2-9EBB-45F9-B0F6-ED68DB7B1422}">
      <dgm:prSet/>
      <dgm:spPr/>
      <dgm:t>
        <a:bodyPr/>
        <a:lstStyle/>
        <a:p>
          <a:r>
            <a:rPr lang="nl-BE" b="1" dirty="0">
              <a:solidFill>
                <a:srgbClr val="FFFF00"/>
              </a:solidFill>
            </a:rPr>
            <a:t>Verzorgt uw rekening (beste beurssite sinds 2018!! </a:t>
          </a:r>
          <a:r>
            <a:rPr lang="nl-BE" dirty="0">
              <a:solidFill>
                <a:srgbClr val="FFFF00"/>
              </a:solidFill>
            </a:rPr>
            <a:t>)6x </a:t>
          </a:r>
          <a:r>
            <a:rPr lang="nl-BE" dirty="0"/>
            <a:t>groter dan de grootste </a:t>
          </a:r>
          <a:r>
            <a:rPr lang="nl-BE" dirty="0" err="1"/>
            <a:t>belgische</a:t>
          </a:r>
          <a:r>
            <a:rPr lang="nl-BE" dirty="0"/>
            <a:t> brokers/bank of 15 x groter dan  private banking </a:t>
          </a:r>
          <a:r>
            <a:rPr lang="nl-BE" dirty="0" err="1"/>
            <a:t>uitAntwerpen</a:t>
          </a:r>
          <a:endParaRPr lang="en-US" dirty="0"/>
        </a:p>
      </dgm:t>
    </dgm:pt>
    <dgm:pt modelId="{C6D411AD-62D9-4893-8AFB-0BE48345AE55}" type="parTrans" cxnId="{303D62BB-6788-40AC-95C3-6083836C65D0}">
      <dgm:prSet/>
      <dgm:spPr/>
      <dgm:t>
        <a:bodyPr/>
        <a:lstStyle/>
        <a:p>
          <a:endParaRPr lang="en-US"/>
        </a:p>
      </dgm:t>
    </dgm:pt>
    <dgm:pt modelId="{6C300D50-753B-447D-BAE0-9454DD45E484}" type="sibTrans" cxnId="{303D62BB-6788-40AC-95C3-6083836C65D0}">
      <dgm:prSet/>
      <dgm:spPr/>
      <dgm:t>
        <a:bodyPr/>
        <a:lstStyle/>
        <a:p>
          <a:endParaRPr lang="en-US"/>
        </a:p>
      </dgm:t>
    </dgm:pt>
    <dgm:pt modelId="{10F760D1-2E6D-45CC-903B-2C705D9EFCB7}">
      <dgm:prSet/>
      <dgm:spPr/>
      <dgm:t>
        <a:bodyPr/>
        <a:lstStyle/>
        <a:p>
          <a:r>
            <a:rPr lang="nl-BE" b="1" dirty="0">
              <a:solidFill>
                <a:schemeClr val="tx1"/>
              </a:solidFill>
              <a:highlight>
                <a:srgbClr val="FFFF00"/>
              </a:highlight>
            </a:rPr>
            <a:t>Mexem </a:t>
          </a:r>
          <a:r>
            <a:rPr lang="nl-BE" b="1" dirty="0" err="1">
              <a:solidFill>
                <a:schemeClr val="tx1"/>
              </a:solidFill>
              <a:highlight>
                <a:srgbClr val="FFFF00"/>
              </a:highlight>
            </a:rPr>
            <a:t>ltd</a:t>
          </a:r>
          <a:r>
            <a:rPr lang="nl-BE" b="1" dirty="0">
              <a:solidFill>
                <a:schemeClr val="tx1"/>
              </a:solidFill>
              <a:highlight>
                <a:srgbClr val="FFFF00"/>
              </a:highlight>
            </a:rPr>
            <a:t>  </a:t>
          </a:r>
          <a:r>
            <a:rPr lang="nl-BE" dirty="0"/>
            <a:t>zorgt voor je lage tarieven/kosten en financiële hulpmiddelen</a:t>
          </a:r>
          <a:endParaRPr lang="en-US" dirty="0"/>
        </a:p>
      </dgm:t>
    </dgm:pt>
    <dgm:pt modelId="{3891D0B5-6B4F-4651-B25D-623C5CE52D2C}" type="parTrans" cxnId="{94FF60B3-8188-4264-9CBA-5083C9E88409}">
      <dgm:prSet/>
      <dgm:spPr/>
      <dgm:t>
        <a:bodyPr/>
        <a:lstStyle/>
        <a:p>
          <a:endParaRPr lang="en-US"/>
        </a:p>
      </dgm:t>
    </dgm:pt>
    <dgm:pt modelId="{84CAA44F-493C-464F-BAD8-1B2B4D4F56C5}" type="sibTrans" cxnId="{94FF60B3-8188-4264-9CBA-5083C9E88409}">
      <dgm:prSet/>
      <dgm:spPr/>
      <dgm:t>
        <a:bodyPr/>
        <a:lstStyle/>
        <a:p>
          <a:endParaRPr lang="en-US"/>
        </a:p>
      </dgm:t>
    </dgm:pt>
    <dgm:pt modelId="{83D387B0-D507-41A8-90DC-C35BCD65F846}">
      <dgm:prSet/>
      <dgm:spPr/>
      <dgm:t>
        <a:bodyPr/>
        <a:lstStyle/>
        <a:p>
          <a:r>
            <a:rPr lang="nl-BE"/>
            <a:t>Administratieve introducing broker die over heel de wereld klanten groepeert en introduceert  om de goedkoopste kosten te krijgen bij de hoofd broker= </a:t>
          </a:r>
          <a:endParaRPr lang="en-US"/>
        </a:p>
      </dgm:t>
    </dgm:pt>
    <dgm:pt modelId="{03183792-D305-4B0B-8C38-AAB20C379913}" type="parTrans" cxnId="{5D4F5CCB-AB1F-48F2-B3EC-EED7DA8C14EB}">
      <dgm:prSet/>
      <dgm:spPr/>
      <dgm:t>
        <a:bodyPr/>
        <a:lstStyle/>
        <a:p>
          <a:endParaRPr lang="en-US"/>
        </a:p>
      </dgm:t>
    </dgm:pt>
    <dgm:pt modelId="{C8AD9F01-FFDD-4FB4-B414-9CCFFE7F20AE}" type="sibTrans" cxnId="{5D4F5CCB-AB1F-48F2-B3EC-EED7DA8C14EB}">
      <dgm:prSet/>
      <dgm:spPr/>
      <dgm:t>
        <a:bodyPr/>
        <a:lstStyle/>
        <a:p>
          <a:endParaRPr lang="en-US"/>
        </a:p>
      </dgm:t>
    </dgm:pt>
    <dgm:pt modelId="{EC0DD773-0880-4963-A1A0-990AA84B88B8}">
      <dgm:prSet custT="1"/>
      <dgm:spPr/>
      <dgm:t>
        <a:bodyPr/>
        <a:lstStyle/>
        <a:p>
          <a:r>
            <a:rPr lang="nl-BE" sz="2000" b="1" dirty="0" err="1">
              <a:solidFill>
                <a:srgbClr val="FFFF00"/>
              </a:solidFill>
            </a:rPr>
            <a:t>Inter</a:t>
          </a:r>
          <a:r>
            <a:rPr lang="nl-BE" sz="2000" b="1" dirty="0">
              <a:solidFill>
                <a:srgbClr val="FFFF00"/>
              </a:solidFill>
            </a:rPr>
            <a:t> </a:t>
          </a:r>
          <a:r>
            <a:rPr lang="nl-BE" sz="2000" b="1" dirty="0" err="1">
              <a:solidFill>
                <a:srgbClr val="FFFF00"/>
              </a:solidFill>
            </a:rPr>
            <a:t>active</a:t>
          </a:r>
          <a:r>
            <a:rPr lang="nl-BE" sz="2000" b="1" dirty="0">
              <a:solidFill>
                <a:srgbClr val="FFFF00"/>
              </a:solidFill>
            </a:rPr>
            <a:t> brokers </a:t>
          </a:r>
          <a:r>
            <a:rPr lang="nl-BE" sz="2000" b="1" dirty="0" err="1">
              <a:solidFill>
                <a:srgbClr val="FFFF00"/>
              </a:solidFill>
            </a:rPr>
            <a:t>usa</a:t>
          </a:r>
          <a:endParaRPr lang="nl-BE" sz="2000" b="1" dirty="0">
            <a:solidFill>
              <a:srgbClr val="FFFF00"/>
            </a:solidFill>
          </a:endParaRPr>
        </a:p>
        <a:p>
          <a:r>
            <a:rPr lang="nl-BE" sz="2000" b="1" dirty="0">
              <a:solidFill>
                <a:srgbClr val="FFFF00"/>
              </a:solidFill>
            </a:rPr>
            <a:t>50miljard beurswaarde</a:t>
          </a:r>
          <a:endParaRPr lang="en-US" sz="2000" b="1" dirty="0">
            <a:solidFill>
              <a:srgbClr val="FFFF00"/>
            </a:solidFill>
          </a:endParaRPr>
        </a:p>
      </dgm:t>
    </dgm:pt>
    <dgm:pt modelId="{012ABD82-113E-4A0D-9FFD-BD8E15932E3F}" type="parTrans" cxnId="{1A1178EB-21FA-495E-B982-4ABBC59AF2DA}">
      <dgm:prSet/>
      <dgm:spPr/>
      <dgm:t>
        <a:bodyPr/>
        <a:lstStyle/>
        <a:p>
          <a:endParaRPr lang="en-US"/>
        </a:p>
      </dgm:t>
    </dgm:pt>
    <dgm:pt modelId="{85F189D1-11EB-4CDC-A7F4-141A78F20544}" type="sibTrans" cxnId="{1A1178EB-21FA-495E-B982-4ABBC59AF2DA}">
      <dgm:prSet/>
      <dgm:spPr/>
      <dgm:t>
        <a:bodyPr/>
        <a:lstStyle/>
        <a:p>
          <a:endParaRPr lang="en-US"/>
        </a:p>
      </dgm:t>
    </dgm:pt>
    <dgm:pt modelId="{74C2B981-1258-4BC7-A9C5-FA1CF743B5BF}">
      <dgm:prSet/>
      <dgm:spPr/>
      <dgm:t>
        <a:bodyPr/>
        <a:lstStyle/>
        <a:p>
          <a:r>
            <a:rPr lang="nl-BE" b="1" u="sng" dirty="0">
              <a:solidFill>
                <a:srgbClr val="FFFF00"/>
              </a:solidFill>
            </a:rPr>
            <a:t>BEURSEXPERT B BUSSCHAERT </a:t>
          </a:r>
          <a:r>
            <a:rPr lang="nl-BE" b="1" dirty="0"/>
            <a:t>verzorgt je adviezen voor vermogen</a:t>
          </a:r>
          <a:endParaRPr lang="en-US" dirty="0"/>
        </a:p>
      </dgm:t>
    </dgm:pt>
    <dgm:pt modelId="{6C00738F-F1AF-45A3-A721-B6C9A926FB43}" type="parTrans" cxnId="{C974D8DF-1B1C-4CB8-BDD1-72EF24B66DA9}">
      <dgm:prSet/>
      <dgm:spPr/>
      <dgm:t>
        <a:bodyPr/>
        <a:lstStyle/>
        <a:p>
          <a:endParaRPr lang="en-US"/>
        </a:p>
      </dgm:t>
    </dgm:pt>
    <dgm:pt modelId="{1435D186-9613-41C4-8346-303D03532B7C}" type="sibTrans" cxnId="{C974D8DF-1B1C-4CB8-BDD1-72EF24B66DA9}">
      <dgm:prSet/>
      <dgm:spPr/>
      <dgm:t>
        <a:bodyPr/>
        <a:lstStyle/>
        <a:p>
          <a:endParaRPr lang="en-US"/>
        </a:p>
      </dgm:t>
    </dgm:pt>
    <dgm:pt modelId="{B1B584EC-D5AC-4E47-BA63-9D31AB59149B}">
      <dgm:prSet/>
      <dgm:spPr/>
      <dgm:t>
        <a:bodyPr/>
        <a:lstStyle/>
        <a:p>
          <a:r>
            <a:rPr lang="nl-BE" b="1"/>
            <a:t>Heeft al meer dan 50 jaar ervaring in private portfolio&amp;banking service</a:t>
          </a:r>
          <a:endParaRPr lang="en-US"/>
        </a:p>
      </dgm:t>
    </dgm:pt>
    <dgm:pt modelId="{983D358B-4991-4365-B2A6-83308A253404}" type="parTrans" cxnId="{75C5CDF0-D2A8-40E2-824A-89CE42795AD9}">
      <dgm:prSet/>
      <dgm:spPr/>
      <dgm:t>
        <a:bodyPr/>
        <a:lstStyle/>
        <a:p>
          <a:endParaRPr lang="en-US"/>
        </a:p>
      </dgm:t>
    </dgm:pt>
    <dgm:pt modelId="{8AE7FF57-E68E-4057-91D3-2BD044019F69}" type="sibTrans" cxnId="{75C5CDF0-D2A8-40E2-824A-89CE42795AD9}">
      <dgm:prSet/>
      <dgm:spPr/>
      <dgm:t>
        <a:bodyPr/>
        <a:lstStyle/>
        <a:p>
          <a:endParaRPr lang="en-US"/>
        </a:p>
      </dgm:t>
    </dgm:pt>
    <dgm:pt modelId="{9CAABE46-6CEB-4954-9BDF-95ED7EF5AB05}">
      <dgm:prSet custT="1"/>
      <dgm:spPr/>
      <dgm:t>
        <a:bodyPr/>
        <a:lstStyle/>
        <a:p>
          <a:r>
            <a:rPr lang="nl-BE" sz="1600" b="1" dirty="0">
              <a:solidFill>
                <a:srgbClr val="002060"/>
              </a:solidFill>
              <a:highlight>
                <a:srgbClr val="FFFF00"/>
              </a:highlight>
            </a:rPr>
            <a:t>Heeft meer de 15 nominaties behaald en 10 </a:t>
          </a:r>
          <a:r>
            <a:rPr lang="nl-BE" sz="1600" b="1" dirty="0" err="1">
              <a:solidFill>
                <a:srgbClr val="002060"/>
              </a:solidFill>
              <a:highlight>
                <a:srgbClr val="FFFF00"/>
              </a:highlight>
            </a:rPr>
            <a:t>awards</a:t>
          </a:r>
          <a:r>
            <a:rPr lang="nl-BE" sz="1600" b="1" dirty="0">
              <a:solidFill>
                <a:srgbClr val="002060"/>
              </a:solidFill>
              <a:highlight>
                <a:srgbClr val="FFFF00"/>
              </a:highlight>
            </a:rPr>
            <a:t> in vermogensbeheer</a:t>
          </a:r>
          <a:endParaRPr lang="en-US" sz="1600" dirty="0">
            <a:solidFill>
              <a:srgbClr val="002060"/>
            </a:solidFill>
            <a:highlight>
              <a:srgbClr val="FFFF00"/>
            </a:highlight>
          </a:endParaRPr>
        </a:p>
      </dgm:t>
    </dgm:pt>
    <dgm:pt modelId="{0854F86E-5C58-4732-8165-C679F4A1C264}" type="parTrans" cxnId="{9A0E56DE-B1D9-40A1-8128-0AB582654809}">
      <dgm:prSet/>
      <dgm:spPr/>
      <dgm:t>
        <a:bodyPr/>
        <a:lstStyle/>
        <a:p>
          <a:endParaRPr lang="en-US"/>
        </a:p>
      </dgm:t>
    </dgm:pt>
    <dgm:pt modelId="{42A24422-7B49-42BD-9995-F6461C027D89}" type="sibTrans" cxnId="{9A0E56DE-B1D9-40A1-8128-0AB582654809}">
      <dgm:prSet/>
      <dgm:spPr/>
      <dgm:t>
        <a:bodyPr/>
        <a:lstStyle/>
        <a:p>
          <a:endParaRPr lang="en-US"/>
        </a:p>
      </dgm:t>
    </dgm:pt>
    <dgm:pt modelId="{297B8069-4D84-4C6F-81BA-3891FCEB3760}" type="pres">
      <dgm:prSet presAssocID="{7208B0D1-0B89-44FD-8D88-1DDD8275075C}" presName="Name0" presStyleCnt="0">
        <dgm:presLayoutVars>
          <dgm:dir/>
          <dgm:resizeHandles val="exact"/>
        </dgm:presLayoutVars>
      </dgm:prSet>
      <dgm:spPr/>
    </dgm:pt>
    <dgm:pt modelId="{F28B911C-2035-4E04-BEED-22B2132DA938}" type="pres">
      <dgm:prSet presAssocID="{99D262D5-83AD-4D24-9034-5CF7ECD523D9}" presName="node" presStyleLbl="node1" presStyleIdx="0" presStyleCnt="9">
        <dgm:presLayoutVars>
          <dgm:bulletEnabled val="1"/>
        </dgm:presLayoutVars>
      </dgm:prSet>
      <dgm:spPr/>
    </dgm:pt>
    <dgm:pt modelId="{9AB6B0AB-87E4-45F3-86AD-56A044176A57}" type="pres">
      <dgm:prSet presAssocID="{694F2FE9-6218-4B6E-8095-6C2D26F34170}" presName="sibTrans" presStyleLbl="sibTrans1D1" presStyleIdx="0" presStyleCnt="8"/>
      <dgm:spPr/>
    </dgm:pt>
    <dgm:pt modelId="{74858F52-D0DA-4B8A-BF8A-D75ECBA977BF}" type="pres">
      <dgm:prSet presAssocID="{694F2FE9-6218-4B6E-8095-6C2D26F34170}" presName="connectorText" presStyleLbl="sibTrans1D1" presStyleIdx="0" presStyleCnt="8"/>
      <dgm:spPr/>
    </dgm:pt>
    <dgm:pt modelId="{57B33ED1-F446-42AD-AA10-9A39CB29118D}" type="pres">
      <dgm:prSet presAssocID="{6DA5F2E1-C651-44BF-8DF7-9AC5E71A4BB0}" presName="node" presStyleLbl="node1" presStyleIdx="1" presStyleCnt="9">
        <dgm:presLayoutVars>
          <dgm:bulletEnabled val="1"/>
        </dgm:presLayoutVars>
      </dgm:prSet>
      <dgm:spPr/>
    </dgm:pt>
    <dgm:pt modelId="{E999270F-C09D-4C77-A675-15683C9D4E27}" type="pres">
      <dgm:prSet presAssocID="{508F1CB9-B6D8-498A-A77C-F4685D9AB5AC}" presName="sibTrans" presStyleLbl="sibTrans1D1" presStyleIdx="1" presStyleCnt="8"/>
      <dgm:spPr/>
    </dgm:pt>
    <dgm:pt modelId="{22836641-EFBC-40BF-873A-AAFBAF139569}" type="pres">
      <dgm:prSet presAssocID="{508F1CB9-B6D8-498A-A77C-F4685D9AB5AC}" presName="connectorText" presStyleLbl="sibTrans1D1" presStyleIdx="1" presStyleCnt="8"/>
      <dgm:spPr/>
    </dgm:pt>
    <dgm:pt modelId="{94D2FD9C-D1A0-446A-93CA-703B9DBCCA6B}" type="pres">
      <dgm:prSet presAssocID="{DF8A10F2-9EBB-45F9-B0F6-ED68DB7B1422}" presName="node" presStyleLbl="node1" presStyleIdx="2" presStyleCnt="9">
        <dgm:presLayoutVars>
          <dgm:bulletEnabled val="1"/>
        </dgm:presLayoutVars>
      </dgm:prSet>
      <dgm:spPr/>
    </dgm:pt>
    <dgm:pt modelId="{2081C47C-6705-4FDF-B2C8-AC206A136B6E}" type="pres">
      <dgm:prSet presAssocID="{6C300D50-753B-447D-BAE0-9454DD45E484}" presName="sibTrans" presStyleLbl="sibTrans1D1" presStyleIdx="2" presStyleCnt="8"/>
      <dgm:spPr/>
    </dgm:pt>
    <dgm:pt modelId="{E76EEB49-7E4D-4679-9422-461733AB0864}" type="pres">
      <dgm:prSet presAssocID="{6C300D50-753B-447D-BAE0-9454DD45E484}" presName="connectorText" presStyleLbl="sibTrans1D1" presStyleIdx="2" presStyleCnt="8"/>
      <dgm:spPr/>
    </dgm:pt>
    <dgm:pt modelId="{2229F88A-97CB-4F3B-9BEC-AFE1DAD4F4C1}" type="pres">
      <dgm:prSet presAssocID="{10F760D1-2E6D-45CC-903B-2C705D9EFCB7}" presName="node" presStyleLbl="node1" presStyleIdx="3" presStyleCnt="9">
        <dgm:presLayoutVars>
          <dgm:bulletEnabled val="1"/>
        </dgm:presLayoutVars>
      </dgm:prSet>
      <dgm:spPr/>
    </dgm:pt>
    <dgm:pt modelId="{9E1E1F91-CC5E-4241-8006-2CDA8288A02C}" type="pres">
      <dgm:prSet presAssocID="{84CAA44F-493C-464F-BAD8-1B2B4D4F56C5}" presName="sibTrans" presStyleLbl="sibTrans1D1" presStyleIdx="3" presStyleCnt="8"/>
      <dgm:spPr/>
    </dgm:pt>
    <dgm:pt modelId="{371D8649-3E4F-4E83-A416-C611C3E60B45}" type="pres">
      <dgm:prSet presAssocID="{84CAA44F-493C-464F-BAD8-1B2B4D4F56C5}" presName="connectorText" presStyleLbl="sibTrans1D1" presStyleIdx="3" presStyleCnt="8"/>
      <dgm:spPr/>
    </dgm:pt>
    <dgm:pt modelId="{ADE379CE-F930-4A93-89E2-095D530E0142}" type="pres">
      <dgm:prSet presAssocID="{83D387B0-D507-41A8-90DC-C35BCD65F846}" presName="node" presStyleLbl="node1" presStyleIdx="4" presStyleCnt="9">
        <dgm:presLayoutVars>
          <dgm:bulletEnabled val="1"/>
        </dgm:presLayoutVars>
      </dgm:prSet>
      <dgm:spPr/>
    </dgm:pt>
    <dgm:pt modelId="{887132A3-8140-476F-824A-63BF892F386C}" type="pres">
      <dgm:prSet presAssocID="{C8AD9F01-FFDD-4FB4-B414-9CCFFE7F20AE}" presName="sibTrans" presStyleLbl="sibTrans1D1" presStyleIdx="4" presStyleCnt="8"/>
      <dgm:spPr/>
    </dgm:pt>
    <dgm:pt modelId="{8D74F56F-9945-4D8B-B68C-ECAC4019E24E}" type="pres">
      <dgm:prSet presAssocID="{C8AD9F01-FFDD-4FB4-B414-9CCFFE7F20AE}" presName="connectorText" presStyleLbl="sibTrans1D1" presStyleIdx="4" presStyleCnt="8"/>
      <dgm:spPr/>
    </dgm:pt>
    <dgm:pt modelId="{C64FCF27-2843-4324-A504-D5684EF4EEE4}" type="pres">
      <dgm:prSet presAssocID="{EC0DD773-0880-4963-A1A0-990AA84B88B8}" presName="node" presStyleLbl="node1" presStyleIdx="5" presStyleCnt="9">
        <dgm:presLayoutVars>
          <dgm:bulletEnabled val="1"/>
        </dgm:presLayoutVars>
      </dgm:prSet>
      <dgm:spPr/>
    </dgm:pt>
    <dgm:pt modelId="{D06899DB-BEE0-4A5A-A0A2-3B47A6F667B5}" type="pres">
      <dgm:prSet presAssocID="{85F189D1-11EB-4CDC-A7F4-141A78F20544}" presName="sibTrans" presStyleLbl="sibTrans1D1" presStyleIdx="5" presStyleCnt="8"/>
      <dgm:spPr/>
    </dgm:pt>
    <dgm:pt modelId="{039657BF-C964-4507-AEE2-2C6201C665DC}" type="pres">
      <dgm:prSet presAssocID="{85F189D1-11EB-4CDC-A7F4-141A78F20544}" presName="connectorText" presStyleLbl="sibTrans1D1" presStyleIdx="5" presStyleCnt="8"/>
      <dgm:spPr/>
    </dgm:pt>
    <dgm:pt modelId="{8A2D2775-80C8-46E9-96F9-EF26FE929B35}" type="pres">
      <dgm:prSet presAssocID="{74C2B981-1258-4BC7-A9C5-FA1CF743B5BF}" presName="node" presStyleLbl="node1" presStyleIdx="6" presStyleCnt="9">
        <dgm:presLayoutVars>
          <dgm:bulletEnabled val="1"/>
        </dgm:presLayoutVars>
      </dgm:prSet>
      <dgm:spPr/>
    </dgm:pt>
    <dgm:pt modelId="{31A13FA8-E89E-49E7-8D63-ECDF0F05D211}" type="pres">
      <dgm:prSet presAssocID="{1435D186-9613-41C4-8346-303D03532B7C}" presName="sibTrans" presStyleLbl="sibTrans1D1" presStyleIdx="6" presStyleCnt="8"/>
      <dgm:spPr/>
    </dgm:pt>
    <dgm:pt modelId="{20CFEF4A-46F6-4A40-88DD-D64BA653355B}" type="pres">
      <dgm:prSet presAssocID="{1435D186-9613-41C4-8346-303D03532B7C}" presName="connectorText" presStyleLbl="sibTrans1D1" presStyleIdx="6" presStyleCnt="8"/>
      <dgm:spPr/>
    </dgm:pt>
    <dgm:pt modelId="{DB134B7B-044C-48E1-8591-1DFCF0C15731}" type="pres">
      <dgm:prSet presAssocID="{B1B584EC-D5AC-4E47-BA63-9D31AB59149B}" presName="node" presStyleLbl="node1" presStyleIdx="7" presStyleCnt="9">
        <dgm:presLayoutVars>
          <dgm:bulletEnabled val="1"/>
        </dgm:presLayoutVars>
      </dgm:prSet>
      <dgm:spPr/>
    </dgm:pt>
    <dgm:pt modelId="{66F02125-BCC0-4938-B40E-072167BF3EFD}" type="pres">
      <dgm:prSet presAssocID="{8AE7FF57-E68E-4057-91D3-2BD044019F69}" presName="sibTrans" presStyleLbl="sibTrans1D1" presStyleIdx="7" presStyleCnt="8"/>
      <dgm:spPr/>
    </dgm:pt>
    <dgm:pt modelId="{7B50B899-3109-4CDC-8540-D93BCBF3A0A0}" type="pres">
      <dgm:prSet presAssocID="{8AE7FF57-E68E-4057-91D3-2BD044019F69}" presName="connectorText" presStyleLbl="sibTrans1D1" presStyleIdx="7" presStyleCnt="8"/>
      <dgm:spPr/>
    </dgm:pt>
    <dgm:pt modelId="{187F1AF7-1604-4288-A2BB-2AA421105C17}" type="pres">
      <dgm:prSet presAssocID="{9CAABE46-6CEB-4954-9BDF-95ED7EF5AB05}" presName="node" presStyleLbl="node1" presStyleIdx="8" presStyleCnt="9">
        <dgm:presLayoutVars>
          <dgm:bulletEnabled val="1"/>
        </dgm:presLayoutVars>
      </dgm:prSet>
      <dgm:spPr/>
    </dgm:pt>
  </dgm:ptLst>
  <dgm:cxnLst>
    <dgm:cxn modelId="{F963BB0C-E697-43A7-9247-B3CEC14C3A13}" type="presOf" srcId="{85F189D1-11EB-4CDC-A7F4-141A78F20544}" destId="{D06899DB-BEE0-4A5A-A0A2-3B47A6F667B5}" srcOrd="0" destOrd="0" presId="urn:microsoft.com/office/officeart/2016/7/layout/RepeatingBendingProcessNew"/>
    <dgm:cxn modelId="{22C4140D-6FFA-4DDE-8518-F8871A9B6F53}" type="presOf" srcId="{6DA5F2E1-C651-44BF-8DF7-9AC5E71A4BB0}" destId="{57B33ED1-F446-42AD-AA10-9A39CB29118D}" srcOrd="0" destOrd="0" presId="urn:microsoft.com/office/officeart/2016/7/layout/RepeatingBendingProcessNew"/>
    <dgm:cxn modelId="{304FFC19-0FB5-4BFA-9FC2-45001B7E9B69}" type="presOf" srcId="{8AE7FF57-E68E-4057-91D3-2BD044019F69}" destId="{66F02125-BCC0-4938-B40E-072167BF3EFD}" srcOrd="0" destOrd="0" presId="urn:microsoft.com/office/officeart/2016/7/layout/RepeatingBendingProcessNew"/>
    <dgm:cxn modelId="{AA140E2D-0C20-4D4B-9610-20A7997C492B}" type="presOf" srcId="{99D262D5-83AD-4D24-9034-5CF7ECD523D9}" destId="{F28B911C-2035-4E04-BEED-22B2132DA938}" srcOrd="0" destOrd="0" presId="urn:microsoft.com/office/officeart/2016/7/layout/RepeatingBendingProcessNew"/>
    <dgm:cxn modelId="{F7A7243A-BA1E-4212-962E-6F86600EBDD5}" type="presOf" srcId="{1435D186-9613-41C4-8346-303D03532B7C}" destId="{31A13FA8-E89E-49E7-8D63-ECDF0F05D211}" srcOrd="0" destOrd="0" presId="urn:microsoft.com/office/officeart/2016/7/layout/RepeatingBendingProcessNew"/>
    <dgm:cxn modelId="{EFE8993A-7BA0-4A0B-8EDD-F11DB6F38B21}" type="presOf" srcId="{7208B0D1-0B89-44FD-8D88-1DDD8275075C}" destId="{297B8069-4D84-4C6F-81BA-3891FCEB3760}" srcOrd="0" destOrd="0" presId="urn:microsoft.com/office/officeart/2016/7/layout/RepeatingBendingProcessNew"/>
    <dgm:cxn modelId="{6772B23E-D858-47EA-8ACE-CF5786D6EAF0}" type="presOf" srcId="{6C300D50-753B-447D-BAE0-9454DD45E484}" destId="{2081C47C-6705-4FDF-B2C8-AC206A136B6E}" srcOrd="0" destOrd="0" presId="urn:microsoft.com/office/officeart/2016/7/layout/RepeatingBendingProcessNew"/>
    <dgm:cxn modelId="{48701B3F-58A8-42DD-B7F9-D6319427126E}" type="presOf" srcId="{83D387B0-D507-41A8-90DC-C35BCD65F846}" destId="{ADE379CE-F930-4A93-89E2-095D530E0142}" srcOrd="0" destOrd="0" presId="urn:microsoft.com/office/officeart/2016/7/layout/RepeatingBendingProcessNew"/>
    <dgm:cxn modelId="{9DC3393F-5EE1-4E3C-BC34-0CE7145E399F}" type="presOf" srcId="{DF8A10F2-9EBB-45F9-B0F6-ED68DB7B1422}" destId="{94D2FD9C-D1A0-446A-93CA-703B9DBCCA6B}" srcOrd="0" destOrd="0" presId="urn:microsoft.com/office/officeart/2016/7/layout/RepeatingBendingProcessNew"/>
    <dgm:cxn modelId="{9764185C-0869-46AB-8EDA-0D56D57BE28D}" type="presOf" srcId="{84CAA44F-493C-464F-BAD8-1B2B4D4F56C5}" destId="{9E1E1F91-CC5E-4241-8006-2CDA8288A02C}" srcOrd="0" destOrd="0" presId="urn:microsoft.com/office/officeart/2016/7/layout/RepeatingBendingProcessNew"/>
    <dgm:cxn modelId="{6596C060-4B82-4921-B95C-FE74CB9D7C5E}" type="presOf" srcId="{C8AD9F01-FFDD-4FB4-B414-9CCFFE7F20AE}" destId="{887132A3-8140-476F-824A-63BF892F386C}" srcOrd="0" destOrd="0" presId="urn:microsoft.com/office/officeart/2016/7/layout/RepeatingBendingProcessNew"/>
    <dgm:cxn modelId="{45009350-7810-4A33-9371-D451E520563D}" type="presOf" srcId="{74C2B981-1258-4BC7-A9C5-FA1CF743B5BF}" destId="{8A2D2775-80C8-46E9-96F9-EF26FE929B35}" srcOrd="0" destOrd="0" presId="urn:microsoft.com/office/officeart/2016/7/layout/RepeatingBendingProcessNew"/>
    <dgm:cxn modelId="{CD86F051-CE24-4CFA-92B8-46BE3FF83BA7}" type="presOf" srcId="{10F760D1-2E6D-45CC-903B-2C705D9EFCB7}" destId="{2229F88A-97CB-4F3B-9BEC-AFE1DAD4F4C1}" srcOrd="0" destOrd="0" presId="urn:microsoft.com/office/officeart/2016/7/layout/RepeatingBendingProcessNew"/>
    <dgm:cxn modelId="{12174B53-16DC-4AEE-B7D3-095901703929}" srcId="{7208B0D1-0B89-44FD-8D88-1DDD8275075C}" destId="{6DA5F2E1-C651-44BF-8DF7-9AC5E71A4BB0}" srcOrd="1" destOrd="0" parTransId="{C406D42B-D4A6-491C-8B61-561807525967}" sibTransId="{508F1CB9-B6D8-498A-A77C-F4685D9AB5AC}"/>
    <dgm:cxn modelId="{B577D376-FF8D-4B68-9558-F83059CA3569}" type="presOf" srcId="{85F189D1-11EB-4CDC-A7F4-141A78F20544}" destId="{039657BF-C964-4507-AEE2-2C6201C665DC}" srcOrd="1" destOrd="0" presId="urn:microsoft.com/office/officeart/2016/7/layout/RepeatingBendingProcessNew"/>
    <dgm:cxn modelId="{95CB277E-9A69-4237-9927-B79B923C6D8E}" type="presOf" srcId="{508F1CB9-B6D8-498A-A77C-F4685D9AB5AC}" destId="{E999270F-C09D-4C77-A675-15683C9D4E27}" srcOrd="0" destOrd="0" presId="urn:microsoft.com/office/officeart/2016/7/layout/RepeatingBendingProcessNew"/>
    <dgm:cxn modelId="{50921E86-3FD0-496C-870F-837A9A06F1CE}" type="presOf" srcId="{84CAA44F-493C-464F-BAD8-1B2B4D4F56C5}" destId="{371D8649-3E4F-4E83-A416-C611C3E60B45}" srcOrd="1" destOrd="0" presId="urn:microsoft.com/office/officeart/2016/7/layout/RepeatingBendingProcessNew"/>
    <dgm:cxn modelId="{BBB0AF88-41FE-4985-90F9-E6FEA72E2EB0}" type="presOf" srcId="{1435D186-9613-41C4-8346-303D03532B7C}" destId="{20CFEF4A-46F6-4A40-88DD-D64BA653355B}" srcOrd="1" destOrd="0" presId="urn:microsoft.com/office/officeart/2016/7/layout/RepeatingBendingProcessNew"/>
    <dgm:cxn modelId="{C71EF689-680B-48AC-87EB-69FEFC84AAE7}" srcId="{7208B0D1-0B89-44FD-8D88-1DDD8275075C}" destId="{99D262D5-83AD-4D24-9034-5CF7ECD523D9}" srcOrd="0" destOrd="0" parTransId="{1064BF61-CA4D-4D64-95D3-EF4C236977EE}" sibTransId="{694F2FE9-6218-4B6E-8095-6C2D26F34170}"/>
    <dgm:cxn modelId="{4B98E98E-6D44-470D-BA18-588D8D4C2244}" type="presOf" srcId="{8AE7FF57-E68E-4057-91D3-2BD044019F69}" destId="{7B50B899-3109-4CDC-8540-D93BCBF3A0A0}" srcOrd="1" destOrd="0" presId="urn:microsoft.com/office/officeart/2016/7/layout/RepeatingBendingProcessNew"/>
    <dgm:cxn modelId="{CDA5309D-40E7-4289-8E9C-28B043718053}" type="presOf" srcId="{B1B584EC-D5AC-4E47-BA63-9D31AB59149B}" destId="{DB134B7B-044C-48E1-8591-1DFCF0C15731}" srcOrd="0" destOrd="0" presId="urn:microsoft.com/office/officeart/2016/7/layout/RepeatingBendingProcessNew"/>
    <dgm:cxn modelId="{C5B9D2A6-79CF-4539-B6DB-BDAC895AC3E0}" type="presOf" srcId="{508F1CB9-B6D8-498A-A77C-F4685D9AB5AC}" destId="{22836641-EFBC-40BF-873A-AAFBAF139569}" srcOrd="1" destOrd="0" presId="urn:microsoft.com/office/officeart/2016/7/layout/RepeatingBendingProcessNew"/>
    <dgm:cxn modelId="{B28826B3-7BC2-403E-8EA8-5387BFF72C13}" type="presOf" srcId="{9CAABE46-6CEB-4954-9BDF-95ED7EF5AB05}" destId="{187F1AF7-1604-4288-A2BB-2AA421105C17}" srcOrd="0" destOrd="0" presId="urn:microsoft.com/office/officeart/2016/7/layout/RepeatingBendingProcessNew"/>
    <dgm:cxn modelId="{94FF60B3-8188-4264-9CBA-5083C9E88409}" srcId="{7208B0D1-0B89-44FD-8D88-1DDD8275075C}" destId="{10F760D1-2E6D-45CC-903B-2C705D9EFCB7}" srcOrd="3" destOrd="0" parTransId="{3891D0B5-6B4F-4651-B25D-623C5CE52D2C}" sibTransId="{84CAA44F-493C-464F-BAD8-1B2B4D4F56C5}"/>
    <dgm:cxn modelId="{39B706B5-F29A-4C96-A6EA-04BE535BFB07}" type="presOf" srcId="{694F2FE9-6218-4B6E-8095-6C2D26F34170}" destId="{9AB6B0AB-87E4-45F3-86AD-56A044176A57}" srcOrd="0" destOrd="0" presId="urn:microsoft.com/office/officeart/2016/7/layout/RepeatingBendingProcessNew"/>
    <dgm:cxn modelId="{303D62BB-6788-40AC-95C3-6083836C65D0}" srcId="{7208B0D1-0B89-44FD-8D88-1DDD8275075C}" destId="{DF8A10F2-9EBB-45F9-B0F6-ED68DB7B1422}" srcOrd="2" destOrd="0" parTransId="{C6D411AD-62D9-4893-8AFB-0BE48345AE55}" sibTransId="{6C300D50-753B-447D-BAE0-9454DD45E484}"/>
    <dgm:cxn modelId="{5D4F5CCB-AB1F-48F2-B3EC-EED7DA8C14EB}" srcId="{7208B0D1-0B89-44FD-8D88-1DDD8275075C}" destId="{83D387B0-D507-41A8-90DC-C35BCD65F846}" srcOrd="4" destOrd="0" parTransId="{03183792-D305-4B0B-8C38-AAB20C379913}" sibTransId="{C8AD9F01-FFDD-4FB4-B414-9CCFFE7F20AE}"/>
    <dgm:cxn modelId="{163F62D5-06BC-489F-ABCA-961C3C25A991}" type="presOf" srcId="{694F2FE9-6218-4B6E-8095-6C2D26F34170}" destId="{74858F52-D0DA-4B8A-BF8A-D75ECBA977BF}" srcOrd="1" destOrd="0" presId="urn:microsoft.com/office/officeart/2016/7/layout/RepeatingBendingProcessNew"/>
    <dgm:cxn modelId="{807FCBD9-3958-436D-B7CD-7F407D60197E}" type="presOf" srcId="{6C300D50-753B-447D-BAE0-9454DD45E484}" destId="{E76EEB49-7E4D-4679-9422-461733AB0864}" srcOrd="1" destOrd="0" presId="urn:microsoft.com/office/officeart/2016/7/layout/RepeatingBendingProcessNew"/>
    <dgm:cxn modelId="{9A0E56DE-B1D9-40A1-8128-0AB582654809}" srcId="{7208B0D1-0B89-44FD-8D88-1DDD8275075C}" destId="{9CAABE46-6CEB-4954-9BDF-95ED7EF5AB05}" srcOrd="8" destOrd="0" parTransId="{0854F86E-5C58-4732-8165-C679F4A1C264}" sibTransId="{42A24422-7B49-42BD-9995-F6461C027D89}"/>
    <dgm:cxn modelId="{C974D8DF-1B1C-4CB8-BDD1-72EF24B66DA9}" srcId="{7208B0D1-0B89-44FD-8D88-1DDD8275075C}" destId="{74C2B981-1258-4BC7-A9C5-FA1CF743B5BF}" srcOrd="6" destOrd="0" parTransId="{6C00738F-F1AF-45A3-A721-B6C9A926FB43}" sibTransId="{1435D186-9613-41C4-8346-303D03532B7C}"/>
    <dgm:cxn modelId="{856B65E6-F122-4B88-AB41-FEAEF1143FCF}" type="presOf" srcId="{EC0DD773-0880-4963-A1A0-990AA84B88B8}" destId="{C64FCF27-2843-4324-A504-D5684EF4EEE4}" srcOrd="0" destOrd="0" presId="urn:microsoft.com/office/officeart/2016/7/layout/RepeatingBendingProcessNew"/>
    <dgm:cxn modelId="{02C8A4E8-1E7C-4880-8074-12FBDDEDEB6F}" type="presOf" srcId="{C8AD9F01-FFDD-4FB4-B414-9CCFFE7F20AE}" destId="{8D74F56F-9945-4D8B-B68C-ECAC4019E24E}" srcOrd="1" destOrd="0" presId="urn:microsoft.com/office/officeart/2016/7/layout/RepeatingBendingProcessNew"/>
    <dgm:cxn modelId="{1A1178EB-21FA-495E-B982-4ABBC59AF2DA}" srcId="{7208B0D1-0B89-44FD-8D88-1DDD8275075C}" destId="{EC0DD773-0880-4963-A1A0-990AA84B88B8}" srcOrd="5" destOrd="0" parTransId="{012ABD82-113E-4A0D-9FFD-BD8E15932E3F}" sibTransId="{85F189D1-11EB-4CDC-A7F4-141A78F20544}"/>
    <dgm:cxn modelId="{75C5CDF0-D2A8-40E2-824A-89CE42795AD9}" srcId="{7208B0D1-0B89-44FD-8D88-1DDD8275075C}" destId="{B1B584EC-D5AC-4E47-BA63-9D31AB59149B}" srcOrd="7" destOrd="0" parTransId="{983D358B-4991-4365-B2A6-83308A253404}" sibTransId="{8AE7FF57-E68E-4057-91D3-2BD044019F69}"/>
    <dgm:cxn modelId="{96B7200D-0427-435C-BD38-EEDD08FE1D9D}" type="presParOf" srcId="{297B8069-4D84-4C6F-81BA-3891FCEB3760}" destId="{F28B911C-2035-4E04-BEED-22B2132DA938}" srcOrd="0" destOrd="0" presId="urn:microsoft.com/office/officeart/2016/7/layout/RepeatingBendingProcessNew"/>
    <dgm:cxn modelId="{B77E1B04-1D96-4BAF-BFC2-568138F6DB6B}" type="presParOf" srcId="{297B8069-4D84-4C6F-81BA-3891FCEB3760}" destId="{9AB6B0AB-87E4-45F3-86AD-56A044176A57}" srcOrd="1" destOrd="0" presId="urn:microsoft.com/office/officeart/2016/7/layout/RepeatingBendingProcessNew"/>
    <dgm:cxn modelId="{39D0B672-A27C-4807-A0C7-937D143254A9}" type="presParOf" srcId="{9AB6B0AB-87E4-45F3-86AD-56A044176A57}" destId="{74858F52-D0DA-4B8A-BF8A-D75ECBA977BF}" srcOrd="0" destOrd="0" presId="urn:microsoft.com/office/officeart/2016/7/layout/RepeatingBendingProcessNew"/>
    <dgm:cxn modelId="{28880902-6C7B-4E16-97A9-75A0C48C42FD}" type="presParOf" srcId="{297B8069-4D84-4C6F-81BA-3891FCEB3760}" destId="{57B33ED1-F446-42AD-AA10-9A39CB29118D}" srcOrd="2" destOrd="0" presId="urn:microsoft.com/office/officeart/2016/7/layout/RepeatingBendingProcessNew"/>
    <dgm:cxn modelId="{03A007DA-5307-48AB-85DA-8DCF49BB11D7}" type="presParOf" srcId="{297B8069-4D84-4C6F-81BA-3891FCEB3760}" destId="{E999270F-C09D-4C77-A675-15683C9D4E27}" srcOrd="3" destOrd="0" presId="urn:microsoft.com/office/officeart/2016/7/layout/RepeatingBendingProcessNew"/>
    <dgm:cxn modelId="{8DFBE564-CCAD-456F-A642-D59FABA30469}" type="presParOf" srcId="{E999270F-C09D-4C77-A675-15683C9D4E27}" destId="{22836641-EFBC-40BF-873A-AAFBAF139569}" srcOrd="0" destOrd="0" presId="urn:microsoft.com/office/officeart/2016/7/layout/RepeatingBendingProcessNew"/>
    <dgm:cxn modelId="{49B40EA6-7D0C-4A02-9CB2-04EC967A7C73}" type="presParOf" srcId="{297B8069-4D84-4C6F-81BA-3891FCEB3760}" destId="{94D2FD9C-D1A0-446A-93CA-703B9DBCCA6B}" srcOrd="4" destOrd="0" presId="urn:microsoft.com/office/officeart/2016/7/layout/RepeatingBendingProcessNew"/>
    <dgm:cxn modelId="{7DF4EA6E-213F-45B6-A63D-3D05F5C49C1A}" type="presParOf" srcId="{297B8069-4D84-4C6F-81BA-3891FCEB3760}" destId="{2081C47C-6705-4FDF-B2C8-AC206A136B6E}" srcOrd="5" destOrd="0" presId="urn:microsoft.com/office/officeart/2016/7/layout/RepeatingBendingProcessNew"/>
    <dgm:cxn modelId="{702A20DA-CEFF-4DF2-8A1D-A32AA8B642EB}" type="presParOf" srcId="{2081C47C-6705-4FDF-B2C8-AC206A136B6E}" destId="{E76EEB49-7E4D-4679-9422-461733AB0864}" srcOrd="0" destOrd="0" presId="urn:microsoft.com/office/officeart/2016/7/layout/RepeatingBendingProcessNew"/>
    <dgm:cxn modelId="{CDD35B5B-9209-4450-8DFD-C88392E57B25}" type="presParOf" srcId="{297B8069-4D84-4C6F-81BA-3891FCEB3760}" destId="{2229F88A-97CB-4F3B-9BEC-AFE1DAD4F4C1}" srcOrd="6" destOrd="0" presId="urn:microsoft.com/office/officeart/2016/7/layout/RepeatingBendingProcessNew"/>
    <dgm:cxn modelId="{03589459-75F8-4FB2-B4CB-1AFAA162EB06}" type="presParOf" srcId="{297B8069-4D84-4C6F-81BA-3891FCEB3760}" destId="{9E1E1F91-CC5E-4241-8006-2CDA8288A02C}" srcOrd="7" destOrd="0" presId="urn:microsoft.com/office/officeart/2016/7/layout/RepeatingBendingProcessNew"/>
    <dgm:cxn modelId="{4CCFD1E5-37E2-4CF6-9B5D-570B3FD1196E}" type="presParOf" srcId="{9E1E1F91-CC5E-4241-8006-2CDA8288A02C}" destId="{371D8649-3E4F-4E83-A416-C611C3E60B45}" srcOrd="0" destOrd="0" presId="urn:microsoft.com/office/officeart/2016/7/layout/RepeatingBendingProcessNew"/>
    <dgm:cxn modelId="{242FAD00-1F74-4018-AED9-5C01ABA7DFB5}" type="presParOf" srcId="{297B8069-4D84-4C6F-81BA-3891FCEB3760}" destId="{ADE379CE-F930-4A93-89E2-095D530E0142}" srcOrd="8" destOrd="0" presId="urn:microsoft.com/office/officeart/2016/7/layout/RepeatingBendingProcessNew"/>
    <dgm:cxn modelId="{815F1CA5-1D3E-40E9-AEC2-DB8B6B788449}" type="presParOf" srcId="{297B8069-4D84-4C6F-81BA-3891FCEB3760}" destId="{887132A3-8140-476F-824A-63BF892F386C}" srcOrd="9" destOrd="0" presId="urn:microsoft.com/office/officeart/2016/7/layout/RepeatingBendingProcessNew"/>
    <dgm:cxn modelId="{F640A04E-FCF1-4EF7-B1AA-F7A8DC4CCA91}" type="presParOf" srcId="{887132A3-8140-476F-824A-63BF892F386C}" destId="{8D74F56F-9945-4D8B-B68C-ECAC4019E24E}" srcOrd="0" destOrd="0" presId="urn:microsoft.com/office/officeart/2016/7/layout/RepeatingBendingProcessNew"/>
    <dgm:cxn modelId="{BC2DE83F-1363-46B2-9F13-B471724C683A}" type="presParOf" srcId="{297B8069-4D84-4C6F-81BA-3891FCEB3760}" destId="{C64FCF27-2843-4324-A504-D5684EF4EEE4}" srcOrd="10" destOrd="0" presId="urn:microsoft.com/office/officeart/2016/7/layout/RepeatingBendingProcessNew"/>
    <dgm:cxn modelId="{C818B500-84F0-4A46-9D5F-DB09D9B1C6A9}" type="presParOf" srcId="{297B8069-4D84-4C6F-81BA-3891FCEB3760}" destId="{D06899DB-BEE0-4A5A-A0A2-3B47A6F667B5}" srcOrd="11" destOrd="0" presId="urn:microsoft.com/office/officeart/2016/7/layout/RepeatingBendingProcessNew"/>
    <dgm:cxn modelId="{AFE79FF3-3021-4349-A6AA-791D0FEDFE5B}" type="presParOf" srcId="{D06899DB-BEE0-4A5A-A0A2-3B47A6F667B5}" destId="{039657BF-C964-4507-AEE2-2C6201C665DC}" srcOrd="0" destOrd="0" presId="urn:microsoft.com/office/officeart/2016/7/layout/RepeatingBendingProcessNew"/>
    <dgm:cxn modelId="{4EB69FEB-62B2-43A7-AC8A-CCF3E928A7DA}" type="presParOf" srcId="{297B8069-4D84-4C6F-81BA-3891FCEB3760}" destId="{8A2D2775-80C8-46E9-96F9-EF26FE929B35}" srcOrd="12" destOrd="0" presId="urn:microsoft.com/office/officeart/2016/7/layout/RepeatingBendingProcessNew"/>
    <dgm:cxn modelId="{2B6069B3-B777-4354-859A-7C52C8368ED9}" type="presParOf" srcId="{297B8069-4D84-4C6F-81BA-3891FCEB3760}" destId="{31A13FA8-E89E-49E7-8D63-ECDF0F05D211}" srcOrd="13" destOrd="0" presId="urn:microsoft.com/office/officeart/2016/7/layout/RepeatingBendingProcessNew"/>
    <dgm:cxn modelId="{3EB7DD41-25DE-42E0-8EEE-DD18C4F6D46F}" type="presParOf" srcId="{31A13FA8-E89E-49E7-8D63-ECDF0F05D211}" destId="{20CFEF4A-46F6-4A40-88DD-D64BA653355B}" srcOrd="0" destOrd="0" presId="urn:microsoft.com/office/officeart/2016/7/layout/RepeatingBendingProcessNew"/>
    <dgm:cxn modelId="{89006732-7DFE-4B81-AB6E-BD75BD1D91BA}" type="presParOf" srcId="{297B8069-4D84-4C6F-81BA-3891FCEB3760}" destId="{DB134B7B-044C-48E1-8591-1DFCF0C15731}" srcOrd="14" destOrd="0" presId="urn:microsoft.com/office/officeart/2016/7/layout/RepeatingBendingProcessNew"/>
    <dgm:cxn modelId="{F6F7465E-CD4E-4A53-B54E-3BC2AD9FB690}" type="presParOf" srcId="{297B8069-4D84-4C6F-81BA-3891FCEB3760}" destId="{66F02125-BCC0-4938-B40E-072167BF3EFD}" srcOrd="15" destOrd="0" presId="urn:microsoft.com/office/officeart/2016/7/layout/RepeatingBendingProcessNew"/>
    <dgm:cxn modelId="{FDE89DC6-8D90-4E3A-9719-B991DD42F498}" type="presParOf" srcId="{66F02125-BCC0-4938-B40E-072167BF3EFD}" destId="{7B50B899-3109-4CDC-8540-D93BCBF3A0A0}" srcOrd="0" destOrd="0" presId="urn:microsoft.com/office/officeart/2016/7/layout/RepeatingBendingProcessNew"/>
    <dgm:cxn modelId="{76B53863-93E0-42D3-81BA-9B30BFE8C5D2}" type="presParOf" srcId="{297B8069-4D84-4C6F-81BA-3891FCEB3760}" destId="{187F1AF7-1604-4288-A2BB-2AA421105C17}" srcOrd="1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227046-81ED-4698-8BB9-97888D9AD2A5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F63A659-2E54-401E-A811-500CCA00B7C3}">
      <dgm:prSet/>
      <dgm:spPr/>
      <dgm:t>
        <a:bodyPr/>
        <a:lstStyle/>
        <a:p>
          <a:r>
            <a:rPr lang="nl-BE" b="1"/>
            <a:t>Uitsluitend via deze site</a:t>
          </a:r>
          <a:endParaRPr lang="en-US" b="1"/>
        </a:p>
      </dgm:t>
    </dgm:pt>
    <dgm:pt modelId="{FD472B03-C944-47A0-8A57-6758F6D4E77C}" type="parTrans" cxnId="{8BB3280B-8A0D-41F4-A44C-C86F2CDECE8B}">
      <dgm:prSet/>
      <dgm:spPr/>
      <dgm:t>
        <a:bodyPr/>
        <a:lstStyle/>
        <a:p>
          <a:endParaRPr lang="en-US"/>
        </a:p>
      </dgm:t>
    </dgm:pt>
    <dgm:pt modelId="{E5AF3108-98BC-4714-95B9-073FE2B743DE}" type="sibTrans" cxnId="{8BB3280B-8A0D-41F4-A44C-C86F2CDECE8B}">
      <dgm:prSet/>
      <dgm:spPr/>
      <dgm:t>
        <a:bodyPr/>
        <a:lstStyle/>
        <a:p>
          <a:endParaRPr lang="en-US"/>
        </a:p>
      </dgm:t>
    </dgm:pt>
    <dgm:pt modelId="{912B1C6C-E3D4-4785-9B1F-506F30EF0CE0}">
      <dgm:prSet custT="1"/>
      <dgm:spPr/>
      <dgm:t>
        <a:bodyPr/>
        <a:lstStyle/>
        <a:p>
          <a:r>
            <a:rPr lang="nl-BE" sz="1800" b="1" dirty="0">
              <a:highlight>
                <a:srgbClr val="FFFF00"/>
              </a:highlight>
              <a:hlinkClick xmlns:r="http://schemas.openxmlformats.org/officeDocument/2006/relationships" r:id="rId1"/>
            </a:rPr>
            <a:t>Mexem</a:t>
          </a:r>
          <a:r>
            <a:rPr lang="nl-BE" sz="1800" b="1" dirty="0">
              <a:highlight>
                <a:srgbClr val="FFFF00"/>
              </a:highlight>
            </a:rPr>
            <a:t>=https://advisor.mexem.com/login</a:t>
          </a:r>
          <a:endParaRPr lang="en-US" sz="1800" dirty="0">
            <a:highlight>
              <a:srgbClr val="FFFF00"/>
            </a:highlight>
          </a:endParaRPr>
        </a:p>
      </dgm:t>
    </dgm:pt>
    <dgm:pt modelId="{007D054D-BE07-4DA0-9EB4-9D71483FC6A4}" type="parTrans" cxnId="{7A628947-2CF7-4422-84B9-3229485804C8}">
      <dgm:prSet/>
      <dgm:spPr/>
      <dgm:t>
        <a:bodyPr/>
        <a:lstStyle/>
        <a:p>
          <a:endParaRPr lang="en-US"/>
        </a:p>
      </dgm:t>
    </dgm:pt>
    <dgm:pt modelId="{EAD17EC1-F0ED-4A3C-999D-820B8DAF7508}" type="sibTrans" cxnId="{7A628947-2CF7-4422-84B9-3229485804C8}">
      <dgm:prSet/>
      <dgm:spPr/>
      <dgm:t>
        <a:bodyPr/>
        <a:lstStyle/>
        <a:p>
          <a:endParaRPr lang="en-US"/>
        </a:p>
      </dgm:t>
    </dgm:pt>
    <dgm:pt modelId="{2A228C10-8CA8-4F9E-B83A-F813306FC4FD}" type="pres">
      <dgm:prSet presAssocID="{57227046-81ED-4698-8BB9-97888D9AD2A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6BFD80C-C23F-4CD9-8478-1E2AB80EC79A}" type="pres">
      <dgm:prSet presAssocID="{AF63A659-2E54-401E-A811-500CCA00B7C3}" presName="hierRoot1" presStyleCnt="0"/>
      <dgm:spPr/>
    </dgm:pt>
    <dgm:pt modelId="{AF91A65E-7BF0-4D4D-9F87-B438FEC4298E}" type="pres">
      <dgm:prSet presAssocID="{AF63A659-2E54-401E-A811-500CCA00B7C3}" presName="composite" presStyleCnt="0"/>
      <dgm:spPr/>
    </dgm:pt>
    <dgm:pt modelId="{B7DBB303-2567-4E65-AE74-C1FDC4912A18}" type="pres">
      <dgm:prSet presAssocID="{AF63A659-2E54-401E-A811-500CCA00B7C3}" presName="background" presStyleLbl="node0" presStyleIdx="0" presStyleCnt="2"/>
      <dgm:spPr/>
    </dgm:pt>
    <dgm:pt modelId="{085D45E5-E0F6-41C2-AD33-0B227FAB5320}" type="pres">
      <dgm:prSet presAssocID="{AF63A659-2E54-401E-A811-500CCA00B7C3}" presName="text" presStyleLbl="fgAcc0" presStyleIdx="0" presStyleCnt="2">
        <dgm:presLayoutVars>
          <dgm:chPref val="3"/>
        </dgm:presLayoutVars>
      </dgm:prSet>
      <dgm:spPr/>
    </dgm:pt>
    <dgm:pt modelId="{32E09B15-6FC7-4945-BE5C-735DA11A934A}" type="pres">
      <dgm:prSet presAssocID="{AF63A659-2E54-401E-A811-500CCA00B7C3}" presName="hierChild2" presStyleCnt="0"/>
      <dgm:spPr/>
    </dgm:pt>
    <dgm:pt modelId="{3B94D175-7628-4B63-AA1B-276AD2AE4E69}" type="pres">
      <dgm:prSet presAssocID="{912B1C6C-E3D4-4785-9B1F-506F30EF0CE0}" presName="hierRoot1" presStyleCnt="0"/>
      <dgm:spPr/>
    </dgm:pt>
    <dgm:pt modelId="{2767C1F2-1E1D-4E89-8B61-E04B3E6F381B}" type="pres">
      <dgm:prSet presAssocID="{912B1C6C-E3D4-4785-9B1F-506F30EF0CE0}" presName="composite" presStyleCnt="0"/>
      <dgm:spPr/>
    </dgm:pt>
    <dgm:pt modelId="{517D22F8-56F0-4B98-A5C2-0C78E16E9BB9}" type="pres">
      <dgm:prSet presAssocID="{912B1C6C-E3D4-4785-9B1F-506F30EF0CE0}" presName="background" presStyleLbl="node0" presStyleIdx="1" presStyleCnt="2"/>
      <dgm:spPr/>
    </dgm:pt>
    <dgm:pt modelId="{36541B2B-73E2-425D-9910-4CDEF8E076D0}" type="pres">
      <dgm:prSet presAssocID="{912B1C6C-E3D4-4785-9B1F-506F30EF0CE0}" presName="text" presStyleLbl="fgAcc0" presStyleIdx="1" presStyleCnt="2" custScaleX="133333">
        <dgm:presLayoutVars>
          <dgm:chPref val="3"/>
        </dgm:presLayoutVars>
      </dgm:prSet>
      <dgm:spPr/>
    </dgm:pt>
    <dgm:pt modelId="{FE7D374D-1923-4999-8D39-D826F0A439A7}" type="pres">
      <dgm:prSet presAssocID="{912B1C6C-E3D4-4785-9B1F-506F30EF0CE0}" presName="hierChild2" presStyleCnt="0"/>
      <dgm:spPr/>
    </dgm:pt>
  </dgm:ptLst>
  <dgm:cxnLst>
    <dgm:cxn modelId="{8BB3280B-8A0D-41F4-A44C-C86F2CDECE8B}" srcId="{57227046-81ED-4698-8BB9-97888D9AD2A5}" destId="{AF63A659-2E54-401E-A811-500CCA00B7C3}" srcOrd="0" destOrd="0" parTransId="{FD472B03-C944-47A0-8A57-6758F6D4E77C}" sibTransId="{E5AF3108-98BC-4714-95B9-073FE2B743DE}"/>
    <dgm:cxn modelId="{4CDFBC15-3726-49F7-BBE2-2819DF74C5EE}" type="presOf" srcId="{AF63A659-2E54-401E-A811-500CCA00B7C3}" destId="{085D45E5-E0F6-41C2-AD33-0B227FAB5320}" srcOrd="0" destOrd="0" presId="urn:microsoft.com/office/officeart/2005/8/layout/hierarchy1"/>
    <dgm:cxn modelId="{7A628947-2CF7-4422-84B9-3229485804C8}" srcId="{57227046-81ED-4698-8BB9-97888D9AD2A5}" destId="{912B1C6C-E3D4-4785-9B1F-506F30EF0CE0}" srcOrd="1" destOrd="0" parTransId="{007D054D-BE07-4DA0-9EB4-9D71483FC6A4}" sibTransId="{EAD17EC1-F0ED-4A3C-999D-820B8DAF7508}"/>
    <dgm:cxn modelId="{F1BEF67A-BF2B-4150-A5F7-BE8A6CBD1B05}" type="presOf" srcId="{57227046-81ED-4698-8BB9-97888D9AD2A5}" destId="{2A228C10-8CA8-4F9E-B83A-F813306FC4FD}" srcOrd="0" destOrd="0" presId="urn:microsoft.com/office/officeart/2005/8/layout/hierarchy1"/>
    <dgm:cxn modelId="{779165E0-472F-4510-BB07-5E8F8A567C5D}" type="presOf" srcId="{912B1C6C-E3D4-4785-9B1F-506F30EF0CE0}" destId="{36541B2B-73E2-425D-9910-4CDEF8E076D0}" srcOrd="0" destOrd="0" presId="urn:microsoft.com/office/officeart/2005/8/layout/hierarchy1"/>
    <dgm:cxn modelId="{3971BEC7-CA85-42C9-BD5A-6797608BA611}" type="presParOf" srcId="{2A228C10-8CA8-4F9E-B83A-F813306FC4FD}" destId="{26BFD80C-C23F-4CD9-8478-1E2AB80EC79A}" srcOrd="0" destOrd="0" presId="urn:microsoft.com/office/officeart/2005/8/layout/hierarchy1"/>
    <dgm:cxn modelId="{9FFDEECF-19CD-457B-B5EC-BAD6EEC542B0}" type="presParOf" srcId="{26BFD80C-C23F-4CD9-8478-1E2AB80EC79A}" destId="{AF91A65E-7BF0-4D4D-9F87-B438FEC4298E}" srcOrd="0" destOrd="0" presId="urn:microsoft.com/office/officeart/2005/8/layout/hierarchy1"/>
    <dgm:cxn modelId="{B5EA5AED-CE2B-4FBD-A2D4-06E338D7463B}" type="presParOf" srcId="{AF91A65E-7BF0-4D4D-9F87-B438FEC4298E}" destId="{B7DBB303-2567-4E65-AE74-C1FDC4912A18}" srcOrd="0" destOrd="0" presId="urn:microsoft.com/office/officeart/2005/8/layout/hierarchy1"/>
    <dgm:cxn modelId="{A897E82E-83AD-4BD8-B75D-C5E078DDEB00}" type="presParOf" srcId="{AF91A65E-7BF0-4D4D-9F87-B438FEC4298E}" destId="{085D45E5-E0F6-41C2-AD33-0B227FAB5320}" srcOrd="1" destOrd="0" presId="urn:microsoft.com/office/officeart/2005/8/layout/hierarchy1"/>
    <dgm:cxn modelId="{AF31BE1B-1390-4693-8DEB-40FB49EC8B5C}" type="presParOf" srcId="{26BFD80C-C23F-4CD9-8478-1E2AB80EC79A}" destId="{32E09B15-6FC7-4945-BE5C-735DA11A934A}" srcOrd="1" destOrd="0" presId="urn:microsoft.com/office/officeart/2005/8/layout/hierarchy1"/>
    <dgm:cxn modelId="{23F777C0-1B12-4729-B1DB-5DB67311E6D2}" type="presParOf" srcId="{2A228C10-8CA8-4F9E-B83A-F813306FC4FD}" destId="{3B94D175-7628-4B63-AA1B-276AD2AE4E69}" srcOrd="1" destOrd="0" presId="urn:microsoft.com/office/officeart/2005/8/layout/hierarchy1"/>
    <dgm:cxn modelId="{E9CA860D-6E54-4978-B97E-BEB85BEBF4E8}" type="presParOf" srcId="{3B94D175-7628-4B63-AA1B-276AD2AE4E69}" destId="{2767C1F2-1E1D-4E89-8B61-E04B3E6F381B}" srcOrd="0" destOrd="0" presId="urn:microsoft.com/office/officeart/2005/8/layout/hierarchy1"/>
    <dgm:cxn modelId="{8A4D2DE7-1BE7-4614-A88C-223DC79B1C85}" type="presParOf" srcId="{2767C1F2-1E1D-4E89-8B61-E04B3E6F381B}" destId="{517D22F8-56F0-4B98-A5C2-0C78E16E9BB9}" srcOrd="0" destOrd="0" presId="urn:microsoft.com/office/officeart/2005/8/layout/hierarchy1"/>
    <dgm:cxn modelId="{E315A83D-85D1-4F86-A4EC-6895C2C40BBD}" type="presParOf" srcId="{2767C1F2-1E1D-4E89-8B61-E04B3E6F381B}" destId="{36541B2B-73E2-425D-9910-4CDEF8E076D0}" srcOrd="1" destOrd="0" presId="urn:microsoft.com/office/officeart/2005/8/layout/hierarchy1"/>
    <dgm:cxn modelId="{0C42BCC6-C30A-47C4-BB15-1E53738561A7}" type="presParOf" srcId="{3B94D175-7628-4B63-AA1B-276AD2AE4E69}" destId="{FE7D374D-1923-4999-8D39-D826F0A439A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EE3F159-F1D6-4FE3-B33A-A6B592245C74}" type="doc">
      <dgm:prSet loTypeId="urn:microsoft.com/office/officeart/2005/8/layout/vList2" loCatId="list" qsTypeId="urn:microsoft.com/office/officeart/2005/8/quickstyle/simple4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56448D94-16A9-4895-8FAA-122E436DE52B}">
      <dgm:prSet/>
      <dgm:spPr/>
      <dgm:t>
        <a:bodyPr/>
        <a:lstStyle/>
        <a:p>
          <a:r>
            <a:rPr lang="nl-BE" b="1"/>
            <a:t>DE LAASTE 3000 JAAR IS ER MAAR WEINIG VERANDERD OP DEZE AARDE OM UW VERMOGEN AFTESCHERMEN  TEGEN KOOPKRACHTVERLIES</a:t>
          </a:r>
          <a:endParaRPr lang="en-US"/>
        </a:p>
      </dgm:t>
    </dgm:pt>
    <dgm:pt modelId="{A41C973D-D9A6-40F8-A8D5-5CC37CBFB4DE}" type="parTrans" cxnId="{852707AF-5BD2-4370-A85B-8198B1545D54}">
      <dgm:prSet/>
      <dgm:spPr/>
      <dgm:t>
        <a:bodyPr/>
        <a:lstStyle/>
        <a:p>
          <a:endParaRPr lang="en-US"/>
        </a:p>
      </dgm:t>
    </dgm:pt>
    <dgm:pt modelId="{B30CD43A-AD03-4B59-8F4A-17A751F5C3E4}" type="sibTrans" cxnId="{852707AF-5BD2-4370-A85B-8198B1545D54}">
      <dgm:prSet/>
      <dgm:spPr/>
      <dgm:t>
        <a:bodyPr/>
        <a:lstStyle/>
        <a:p>
          <a:endParaRPr lang="en-US"/>
        </a:p>
      </dgm:t>
    </dgm:pt>
    <dgm:pt modelId="{80A314BF-352E-4944-A88C-7AB0CBF31700}">
      <dgm:prSet/>
      <dgm:spPr/>
      <dgm:t>
        <a:bodyPr/>
        <a:lstStyle/>
        <a:p>
          <a:r>
            <a:rPr lang="nl-BE" b="1"/>
            <a:t>BEURZEN.OBLIGATIES ALLES ZAL IN WAARDE VERMINDEREN</a:t>
          </a:r>
          <a:endParaRPr lang="en-US"/>
        </a:p>
      </dgm:t>
    </dgm:pt>
    <dgm:pt modelId="{1660F85B-ED05-46D7-A7DF-27F5CB77A036}" type="parTrans" cxnId="{5BEA7884-0A9C-401C-BE42-8E8023EB0C80}">
      <dgm:prSet/>
      <dgm:spPr/>
      <dgm:t>
        <a:bodyPr/>
        <a:lstStyle/>
        <a:p>
          <a:endParaRPr lang="en-US"/>
        </a:p>
      </dgm:t>
    </dgm:pt>
    <dgm:pt modelId="{1E61E9A5-B69D-413A-8173-37940B8C1274}" type="sibTrans" cxnId="{5BEA7884-0A9C-401C-BE42-8E8023EB0C80}">
      <dgm:prSet/>
      <dgm:spPr/>
      <dgm:t>
        <a:bodyPr/>
        <a:lstStyle/>
        <a:p>
          <a:endParaRPr lang="en-US"/>
        </a:p>
      </dgm:t>
    </dgm:pt>
    <dgm:pt modelId="{978A7F72-9446-4607-B7F4-6767861DBBAB}">
      <dgm:prSet/>
      <dgm:spPr/>
      <dgm:t>
        <a:bodyPr/>
        <a:lstStyle/>
        <a:p>
          <a:r>
            <a:rPr lang="nl-BE" b="1"/>
            <a:t>UITSLUITEND FYSISCH GOUD KAN U BEHOEDEN VAN DIT VERLIES</a:t>
          </a:r>
          <a:endParaRPr lang="en-US"/>
        </a:p>
      </dgm:t>
    </dgm:pt>
    <dgm:pt modelId="{425BCEB9-41CA-4976-A1CD-9C97A8CCEFD4}" type="parTrans" cxnId="{25E7FE5C-F982-40F2-8FD7-309B10E138E1}">
      <dgm:prSet/>
      <dgm:spPr/>
      <dgm:t>
        <a:bodyPr/>
        <a:lstStyle/>
        <a:p>
          <a:endParaRPr lang="en-US"/>
        </a:p>
      </dgm:t>
    </dgm:pt>
    <dgm:pt modelId="{09AB4A42-4D58-49A7-BF8D-216D6042EAA5}" type="sibTrans" cxnId="{25E7FE5C-F982-40F2-8FD7-309B10E138E1}">
      <dgm:prSet/>
      <dgm:spPr/>
      <dgm:t>
        <a:bodyPr/>
        <a:lstStyle/>
        <a:p>
          <a:endParaRPr lang="en-US"/>
        </a:p>
      </dgm:t>
    </dgm:pt>
    <dgm:pt modelId="{53A3BC40-D848-42E8-B02C-D3435AFDD15F}">
      <dgm:prSet/>
      <dgm:spPr/>
      <dgm:t>
        <a:bodyPr/>
        <a:lstStyle/>
        <a:p>
          <a:r>
            <a:rPr lang="nl-BE" b="1"/>
            <a:t>GOUDSTAVEN BEHOUDEN AL SINDS 3000JAAR STEEDS HUN KOOPKRACHT</a:t>
          </a:r>
          <a:endParaRPr lang="en-US"/>
        </a:p>
      </dgm:t>
    </dgm:pt>
    <dgm:pt modelId="{B1D13018-ADB6-4DD5-8BF3-DB717D24E0D8}" type="parTrans" cxnId="{E53D022C-5CF2-4C59-9076-C266B037367C}">
      <dgm:prSet/>
      <dgm:spPr/>
      <dgm:t>
        <a:bodyPr/>
        <a:lstStyle/>
        <a:p>
          <a:endParaRPr lang="en-US"/>
        </a:p>
      </dgm:t>
    </dgm:pt>
    <dgm:pt modelId="{4EA068D1-CC97-405E-8545-6774E79844EF}" type="sibTrans" cxnId="{E53D022C-5CF2-4C59-9076-C266B037367C}">
      <dgm:prSet/>
      <dgm:spPr/>
      <dgm:t>
        <a:bodyPr/>
        <a:lstStyle/>
        <a:p>
          <a:endParaRPr lang="en-US"/>
        </a:p>
      </dgm:t>
    </dgm:pt>
    <dgm:pt modelId="{7B162C0D-8231-49A0-8533-B5A9CBD00339}">
      <dgm:prSet/>
      <dgm:spPr/>
      <dgm:t>
        <a:bodyPr/>
        <a:lstStyle/>
        <a:p>
          <a:r>
            <a:rPr lang="nl-BE" b="1"/>
            <a:t>EN JA AZIE EN CHINA GELOVEN MASSAAL DAARIN</a:t>
          </a:r>
          <a:endParaRPr lang="en-US"/>
        </a:p>
      </dgm:t>
    </dgm:pt>
    <dgm:pt modelId="{56CAD3E1-0086-4563-814A-B26440E031E9}" type="parTrans" cxnId="{351327F7-9782-48E3-9258-05E57D700BD8}">
      <dgm:prSet/>
      <dgm:spPr/>
      <dgm:t>
        <a:bodyPr/>
        <a:lstStyle/>
        <a:p>
          <a:endParaRPr lang="en-US"/>
        </a:p>
      </dgm:t>
    </dgm:pt>
    <dgm:pt modelId="{79D97740-C8C2-4C08-9ECB-7B5FA251EA49}" type="sibTrans" cxnId="{351327F7-9782-48E3-9258-05E57D700BD8}">
      <dgm:prSet/>
      <dgm:spPr/>
      <dgm:t>
        <a:bodyPr/>
        <a:lstStyle/>
        <a:p>
          <a:endParaRPr lang="en-US"/>
        </a:p>
      </dgm:t>
    </dgm:pt>
    <dgm:pt modelId="{07112140-1C35-4468-BBEE-3F86CCBB94A1}" type="pres">
      <dgm:prSet presAssocID="{0EE3F159-F1D6-4FE3-B33A-A6B592245C74}" presName="linear" presStyleCnt="0">
        <dgm:presLayoutVars>
          <dgm:animLvl val="lvl"/>
          <dgm:resizeHandles val="exact"/>
        </dgm:presLayoutVars>
      </dgm:prSet>
      <dgm:spPr/>
    </dgm:pt>
    <dgm:pt modelId="{7E41B242-1C41-4C10-8D84-36987FB16C55}" type="pres">
      <dgm:prSet presAssocID="{56448D94-16A9-4895-8FAA-122E436DE52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4BD79E6-D2EB-4041-9CF8-920DC0D6B14D}" type="pres">
      <dgm:prSet presAssocID="{B30CD43A-AD03-4B59-8F4A-17A751F5C3E4}" presName="spacer" presStyleCnt="0"/>
      <dgm:spPr/>
    </dgm:pt>
    <dgm:pt modelId="{73DA6E23-222E-4423-8948-6E9F4617F3DD}" type="pres">
      <dgm:prSet presAssocID="{80A314BF-352E-4944-A88C-7AB0CBF3170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61176B5-E0F4-45E2-B9CC-EFD3B789FC6D}" type="pres">
      <dgm:prSet presAssocID="{1E61E9A5-B69D-413A-8173-37940B8C1274}" presName="spacer" presStyleCnt="0"/>
      <dgm:spPr/>
    </dgm:pt>
    <dgm:pt modelId="{25FFA75A-14B9-4430-BF3A-8547943A3082}" type="pres">
      <dgm:prSet presAssocID="{978A7F72-9446-4607-B7F4-6767861DBBA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0C23378-6BE4-4B61-AF28-AEC502787224}" type="pres">
      <dgm:prSet presAssocID="{09AB4A42-4D58-49A7-BF8D-216D6042EAA5}" presName="spacer" presStyleCnt="0"/>
      <dgm:spPr/>
    </dgm:pt>
    <dgm:pt modelId="{295320C5-78FA-4109-9C97-D900B70013E4}" type="pres">
      <dgm:prSet presAssocID="{53A3BC40-D848-42E8-B02C-D3435AFDD15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426C956-4A97-4626-8865-3FBFAFE1EF2A}" type="pres">
      <dgm:prSet presAssocID="{4EA068D1-CC97-405E-8545-6774E79844EF}" presName="spacer" presStyleCnt="0"/>
      <dgm:spPr/>
    </dgm:pt>
    <dgm:pt modelId="{E096775B-7B39-4BF8-99D3-60B2B4E8F1F1}" type="pres">
      <dgm:prSet presAssocID="{7B162C0D-8231-49A0-8533-B5A9CBD0033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53D022C-5CF2-4C59-9076-C266B037367C}" srcId="{0EE3F159-F1D6-4FE3-B33A-A6B592245C74}" destId="{53A3BC40-D848-42E8-B02C-D3435AFDD15F}" srcOrd="3" destOrd="0" parTransId="{B1D13018-ADB6-4DD5-8BF3-DB717D24E0D8}" sibTransId="{4EA068D1-CC97-405E-8545-6774E79844EF}"/>
    <dgm:cxn modelId="{25E7FE5C-F982-40F2-8FD7-309B10E138E1}" srcId="{0EE3F159-F1D6-4FE3-B33A-A6B592245C74}" destId="{978A7F72-9446-4607-B7F4-6767861DBBAB}" srcOrd="2" destOrd="0" parTransId="{425BCEB9-41CA-4976-A1CD-9C97A8CCEFD4}" sibTransId="{09AB4A42-4D58-49A7-BF8D-216D6042EAA5}"/>
    <dgm:cxn modelId="{B698B362-4E52-4CA8-B568-B31D02ED3086}" type="presOf" srcId="{53A3BC40-D848-42E8-B02C-D3435AFDD15F}" destId="{295320C5-78FA-4109-9C97-D900B70013E4}" srcOrd="0" destOrd="0" presId="urn:microsoft.com/office/officeart/2005/8/layout/vList2"/>
    <dgm:cxn modelId="{E16C9964-9EF1-4D33-B9C8-EC4DAAB672DC}" type="presOf" srcId="{978A7F72-9446-4607-B7F4-6767861DBBAB}" destId="{25FFA75A-14B9-4430-BF3A-8547943A3082}" srcOrd="0" destOrd="0" presId="urn:microsoft.com/office/officeart/2005/8/layout/vList2"/>
    <dgm:cxn modelId="{AE757B55-6A16-4F1D-9787-880B1D4D9563}" type="presOf" srcId="{80A314BF-352E-4944-A88C-7AB0CBF31700}" destId="{73DA6E23-222E-4423-8948-6E9F4617F3DD}" srcOrd="0" destOrd="0" presId="urn:microsoft.com/office/officeart/2005/8/layout/vList2"/>
    <dgm:cxn modelId="{5BEA7884-0A9C-401C-BE42-8E8023EB0C80}" srcId="{0EE3F159-F1D6-4FE3-B33A-A6B592245C74}" destId="{80A314BF-352E-4944-A88C-7AB0CBF31700}" srcOrd="1" destOrd="0" parTransId="{1660F85B-ED05-46D7-A7DF-27F5CB77A036}" sibTransId="{1E61E9A5-B69D-413A-8173-37940B8C1274}"/>
    <dgm:cxn modelId="{1CFD3DA7-16A8-4B9A-89AA-65D502B31945}" type="presOf" srcId="{7B162C0D-8231-49A0-8533-B5A9CBD00339}" destId="{E096775B-7B39-4BF8-99D3-60B2B4E8F1F1}" srcOrd="0" destOrd="0" presId="urn:microsoft.com/office/officeart/2005/8/layout/vList2"/>
    <dgm:cxn modelId="{852707AF-5BD2-4370-A85B-8198B1545D54}" srcId="{0EE3F159-F1D6-4FE3-B33A-A6B592245C74}" destId="{56448D94-16A9-4895-8FAA-122E436DE52B}" srcOrd="0" destOrd="0" parTransId="{A41C973D-D9A6-40F8-A8D5-5CC37CBFB4DE}" sibTransId="{B30CD43A-AD03-4B59-8F4A-17A751F5C3E4}"/>
    <dgm:cxn modelId="{272D3FD1-9DC7-49A3-B238-C27A809CB6D3}" type="presOf" srcId="{56448D94-16A9-4895-8FAA-122E436DE52B}" destId="{7E41B242-1C41-4C10-8D84-36987FB16C55}" srcOrd="0" destOrd="0" presId="urn:microsoft.com/office/officeart/2005/8/layout/vList2"/>
    <dgm:cxn modelId="{351327F7-9782-48E3-9258-05E57D700BD8}" srcId="{0EE3F159-F1D6-4FE3-B33A-A6B592245C74}" destId="{7B162C0D-8231-49A0-8533-B5A9CBD00339}" srcOrd="4" destOrd="0" parTransId="{56CAD3E1-0086-4563-814A-B26440E031E9}" sibTransId="{79D97740-C8C2-4C08-9ECB-7B5FA251EA49}"/>
    <dgm:cxn modelId="{6C5244F7-4992-44EE-B94B-04F21B8362FE}" type="presOf" srcId="{0EE3F159-F1D6-4FE3-B33A-A6B592245C74}" destId="{07112140-1C35-4468-BBEE-3F86CCBB94A1}" srcOrd="0" destOrd="0" presId="urn:microsoft.com/office/officeart/2005/8/layout/vList2"/>
    <dgm:cxn modelId="{B3375DA0-D145-4774-8510-AF907B8B7EAF}" type="presParOf" srcId="{07112140-1C35-4468-BBEE-3F86CCBB94A1}" destId="{7E41B242-1C41-4C10-8D84-36987FB16C55}" srcOrd="0" destOrd="0" presId="urn:microsoft.com/office/officeart/2005/8/layout/vList2"/>
    <dgm:cxn modelId="{D9309F71-592C-4C21-BDB7-71B22FC99721}" type="presParOf" srcId="{07112140-1C35-4468-BBEE-3F86CCBB94A1}" destId="{44BD79E6-D2EB-4041-9CF8-920DC0D6B14D}" srcOrd="1" destOrd="0" presId="urn:microsoft.com/office/officeart/2005/8/layout/vList2"/>
    <dgm:cxn modelId="{67381084-0C14-476C-A3CD-D6022B672F1E}" type="presParOf" srcId="{07112140-1C35-4468-BBEE-3F86CCBB94A1}" destId="{73DA6E23-222E-4423-8948-6E9F4617F3DD}" srcOrd="2" destOrd="0" presId="urn:microsoft.com/office/officeart/2005/8/layout/vList2"/>
    <dgm:cxn modelId="{8047C079-6ACF-4A49-A827-B823528D597E}" type="presParOf" srcId="{07112140-1C35-4468-BBEE-3F86CCBB94A1}" destId="{B61176B5-E0F4-45E2-B9CC-EFD3B789FC6D}" srcOrd="3" destOrd="0" presId="urn:microsoft.com/office/officeart/2005/8/layout/vList2"/>
    <dgm:cxn modelId="{099FC227-9C12-44C5-8C4D-F6C96A848FE3}" type="presParOf" srcId="{07112140-1C35-4468-BBEE-3F86CCBB94A1}" destId="{25FFA75A-14B9-4430-BF3A-8547943A3082}" srcOrd="4" destOrd="0" presId="urn:microsoft.com/office/officeart/2005/8/layout/vList2"/>
    <dgm:cxn modelId="{ED039FF0-32C5-4A5C-ABE1-8DD48946BB7D}" type="presParOf" srcId="{07112140-1C35-4468-BBEE-3F86CCBB94A1}" destId="{50C23378-6BE4-4B61-AF28-AEC502787224}" srcOrd="5" destOrd="0" presId="urn:microsoft.com/office/officeart/2005/8/layout/vList2"/>
    <dgm:cxn modelId="{5A321DFE-7B0D-4A22-8AC5-04806C33E246}" type="presParOf" srcId="{07112140-1C35-4468-BBEE-3F86CCBB94A1}" destId="{295320C5-78FA-4109-9C97-D900B70013E4}" srcOrd="6" destOrd="0" presId="urn:microsoft.com/office/officeart/2005/8/layout/vList2"/>
    <dgm:cxn modelId="{ECF81F4E-406C-45D2-B319-DD4E8E96CA1B}" type="presParOf" srcId="{07112140-1C35-4468-BBEE-3F86CCBB94A1}" destId="{2426C956-4A97-4626-8865-3FBFAFE1EF2A}" srcOrd="7" destOrd="0" presId="urn:microsoft.com/office/officeart/2005/8/layout/vList2"/>
    <dgm:cxn modelId="{E649782D-A72C-4C34-8D74-8A9ACA95AF6E}" type="presParOf" srcId="{07112140-1C35-4468-BBEE-3F86CCBB94A1}" destId="{E096775B-7B39-4BF8-99D3-60B2B4E8F1F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5BB98F-50BA-4449-8482-5FDA1E616861}">
      <dsp:nvSpPr>
        <dsp:cNvPr id="0" name=""/>
        <dsp:cNvSpPr/>
      </dsp:nvSpPr>
      <dsp:spPr>
        <a:xfrm>
          <a:off x="0" y="318392"/>
          <a:ext cx="4858035" cy="144962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100" b="1" kern="1200"/>
            <a:t>Wij betalen tot een maxima van 4 per duizend  terug van je portefeuille waarde  op de kosten van je huidige bank bij transferten</a:t>
          </a:r>
          <a:endParaRPr lang="en-US" sz="2100" kern="1200"/>
        </a:p>
      </dsp:txBody>
      <dsp:txXfrm>
        <a:off x="70765" y="389157"/>
        <a:ext cx="4716505" cy="1308099"/>
      </dsp:txXfrm>
    </dsp:sp>
    <dsp:sp modelId="{F428EDFE-75D2-4EB3-84A1-925ABF16347B}">
      <dsp:nvSpPr>
        <dsp:cNvPr id="0" name=""/>
        <dsp:cNvSpPr/>
      </dsp:nvSpPr>
      <dsp:spPr>
        <a:xfrm>
          <a:off x="0" y="1828502"/>
          <a:ext cx="4858035" cy="1449629"/>
        </a:xfrm>
        <a:prstGeom prst="roundRect">
          <a:avLst/>
        </a:prstGeom>
        <a:solidFill>
          <a:schemeClr val="accent2">
            <a:hueOff val="953895"/>
            <a:satOff val="-21764"/>
            <a:lumOff val="80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100" b="1" kern="1200"/>
            <a:t>Wij rekenen nooit kosten zowel bij in of out transferten van titels</a:t>
          </a:r>
          <a:endParaRPr lang="en-US" sz="2100" kern="1200"/>
        </a:p>
      </dsp:txBody>
      <dsp:txXfrm>
        <a:off x="70765" y="1899267"/>
        <a:ext cx="4716505" cy="1308099"/>
      </dsp:txXfrm>
    </dsp:sp>
    <dsp:sp modelId="{DF4BAAAE-E6BE-48C9-85EC-7D87F04D9753}">
      <dsp:nvSpPr>
        <dsp:cNvPr id="0" name=""/>
        <dsp:cNvSpPr/>
      </dsp:nvSpPr>
      <dsp:spPr>
        <a:xfrm>
          <a:off x="0" y="3338612"/>
          <a:ext cx="4858035" cy="1449629"/>
        </a:xfrm>
        <a:prstGeom prst="roundRect">
          <a:avLst/>
        </a:prstGeom>
        <a:solidFill>
          <a:schemeClr val="accent2">
            <a:hueOff val="1907789"/>
            <a:satOff val="-43528"/>
            <a:lumOff val="160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100" b="1" kern="1200"/>
            <a:t>Spijtig dat onze collegas dit niet steeds doen maar juist hoge kosten aanrekenen</a:t>
          </a:r>
          <a:endParaRPr lang="en-US" sz="2100" kern="1200"/>
        </a:p>
      </dsp:txBody>
      <dsp:txXfrm>
        <a:off x="70765" y="3409377"/>
        <a:ext cx="4716505" cy="13080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B6B0AB-87E4-45F3-86AD-56A044176A57}">
      <dsp:nvSpPr>
        <dsp:cNvPr id="0" name=""/>
        <dsp:cNvSpPr/>
      </dsp:nvSpPr>
      <dsp:spPr>
        <a:xfrm>
          <a:off x="2690437" y="742074"/>
          <a:ext cx="5709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0900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60850" y="784787"/>
        <a:ext cx="30075" cy="6015"/>
      </dsp:txXfrm>
    </dsp:sp>
    <dsp:sp modelId="{F28B911C-2035-4E04-BEED-22B2132DA938}">
      <dsp:nvSpPr>
        <dsp:cNvPr id="0" name=""/>
        <dsp:cNvSpPr/>
      </dsp:nvSpPr>
      <dsp:spPr>
        <a:xfrm>
          <a:off x="77018" y="3228"/>
          <a:ext cx="2615219" cy="15691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148" tIns="134514" rIns="128148" bIns="134514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b="1" kern="1200" dirty="0">
              <a:solidFill>
                <a:srgbClr val="FFFF00"/>
              </a:solidFill>
            </a:rPr>
            <a:t>Drie TOP bedrijven die samenwerken  en één  BALIE ONTVANGST KANTOOR </a:t>
          </a:r>
          <a:r>
            <a:rPr lang="nl-BE" sz="1300" b="1" kern="1200" dirty="0"/>
            <a:t>vormen voor </a:t>
          </a:r>
          <a:r>
            <a:rPr lang="nl-BE" sz="1300" b="1" kern="1200" dirty="0" err="1"/>
            <a:t>u</a:t>
          </a:r>
          <a:r>
            <a:rPr lang="nl-BE" sz="1300" b="1" kern="1200" dirty="0" err="1">
              <a:solidFill>
                <a:srgbClr val="FFFF00"/>
              </a:solidFill>
            </a:rPr>
            <a:t>EN</a:t>
          </a:r>
          <a:endParaRPr lang="en-US" sz="1300" kern="1200" dirty="0"/>
        </a:p>
      </dsp:txBody>
      <dsp:txXfrm>
        <a:off x="77018" y="3228"/>
        <a:ext cx="2615219" cy="1569131"/>
      </dsp:txXfrm>
    </dsp:sp>
    <dsp:sp modelId="{E999270F-C09D-4C77-A675-15683C9D4E27}">
      <dsp:nvSpPr>
        <dsp:cNvPr id="0" name=""/>
        <dsp:cNvSpPr/>
      </dsp:nvSpPr>
      <dsp:spPr>
        <a:xfrm>
          <a:off x="5907157" y="742074"/>
          <a:ext cx="5709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0900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177570" y="784787"/>
        <a:ext cx="30075" cy="6015"/>
      </dsp:txXfrm>
    </dsp:sp>
    <dsp:sp modelId="{57B33ED1-F446-42AD-AA10-9A39CB29118D}">
      <dsp:nvSpPr>
        <dsp:cNvPr id="0" name=""/>
        <dsp:cNvSpPr/>
      </dsp:nvSpPr>
      <dsp:spPr>
        <a:xfrm>
          <a:off x="3293738" y="3228"/>
          <a:ext cx="2615219" cy="15691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148" tIns="134514" rIns="128148" bIns="134514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b="1" kern="1200" dirty="0"/>
            <a:t>Interactive broker  40 miljard  beurswaarde  wereldspeler 125 beurzen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b="1" kern="1200" dirty="0"/>
            <a:t>Jaarlijkse omzet 3,5 miljard$</a:t>
          </a:r>
          <a:endParaRPr lang="en-US" sz="1300" kern="1200" dirty="0"/>
        </a:p>
      </dsp:txBody>
      <dsp:txXfrm>
        <a:off x="3293738" y="3228"/>
        <a:ext cx="2615219" cy="1569131"/>
      </dsp:txXfrm>
    </dsp:sp>
    <dsp:sp modelId="{2081C47C-6705-4FDF-B2C8-AC206A136B6E}">
      <dsp:nvSpPr>
        <dsp:cNvPr id="0" name=""/>
        <dsp:cNvSpPr/>
      </dsp:nvSpPr>
      <dsp:spPr>
        <a:xfrm>
          <a:off x="1384628" y="1570560"/>
          <a:ext cx="6433439" cy="570900"/>
        </a:xfrm>
        <a:custGeom>
          <a:avLst/>
          <a:gdLst/>
          <a:ahLst/>
          <a:cxnLst/>
          <a:rect l="0" t="0" r="0" b="0"/>
          <a:pathLst>
            <a:path>
              <a:moveTo>
                <a:pt x="6433439" y="0"/>
              </a:moveTo>
              <a:lnTo>
                <a:pt x="6433439" y="302550"/>
              </a:lnTo>
              <a:lnTo>
                <a:pt x="0" y="302550"/>
              </a:lnTo>
              <a:lnTo>
                <a:pt x="0" y="57090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439810" y="1853002"/>
        <a:ext cx="323074" cy="6015"/>
      </dsp:txXfrm>
    </dsp:sp>
    <dsp:sp modelId="{94D2FD9C-D1A0-446A-93CA-703B9DBCCA6B}">
      <dsp:nvSpPr>
        <dsp:cNvPr id="0" name=""/>
        <dsp:cNvSpPr/>
      </dsp:nvSpPr>
      <dsp:spPr>
        <a:xfrm>
          <a:off x="6510458" y="3228"/>
          <a:ext cx="2615219" cy="15691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148" tIns="134514" rIns="128148" bIns="134514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b="1" kern="1200" dirty="0">
              <a:solidFill>
                <a:srgbClr val="FFFF00"/>
              </a:solidFill>
            </a:rPr>
            <a:t>Verzorgt uw rekening (beste beurssite sinds 2018!! </a:t>
          </a:r>
          <a:r>
            <a:rPr lang="nl-BE" sz="1300" kern="1200" dirty="0">
              <a:solidFill>
                <a:srgbClr val="FFFF00"/>
              </a:solidFill>
            </a:rPr>
            <a:t>)6x </a:t>
          </a:r>
          <a:r>
            <a:rPr lang="nl-BE" sz="1300" kern="1200" dirty="0"/>
            <a:t>groter dan de grootste </a:t>
          </a:r>
          <a:r>
            <a:rPr lang="nl-BE" sz="1300" kern="1200" dirty="0" err="1"/>
            <a:t>belgische</a:t>
          </a:r>
          <a:r>
            <a:rPr lang="nl-BE" sz="1300" kern="1200" dirty="0"/>
            <a:t> brokers/bank of 15 x groter dan  private banking </a:t>
          </a:r>
          <a:r>
            <a:rPr lang="nl-BE" sz="1300" kern="1200" dirty="0" err="1"/>
            <a:t>uitAntwerpen</a:t>
          </a:r>
          <a:endParaRPr lang="en-US" sz="1300" kern="1200" dirty="0"/>
        </a:p>
      </dsp:txBody>
      <dsp:txXfrm>
        <a:off x="6510458" y="3228"/>
        <a:ext cx="2615219" cy="1569131"/>
      </dsp:txXfrm>
    </dsp:sp>
    <dsp:sp modelId="{9E1E1F91-CC5E-4241-8006-2CDA8288A02C}">
      <dsp:nvSpPr>
        <dsp:cNvPr id="0" name=""/>
        <dsp:cNvSpPr/>
      </dsp:nvSpPr>
      <dsp:spPr>
        <a:xfrm>
          <a:off x="2690437" y="2912706"/>
          <a:ext cx="5709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0900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60850" y="2955418"/>
        <a:ext cx="30075" cy="6015"/>
      </dsp:txXfrm>
    </dsp:sp>
    <dsp:sp modelId="{2229F88A-97CB-4F3B-9BEC-AFE1DAD4F4C1}">
      <dsp:nvSpPr>
        <dsp:cNvPr id="0" name=""/>
        <dsp:cNvSpPr/>
      </dsp:nvSpPr>
      <dsp:spPr>
        <a:xfrm>
          <a:off x="77018" y="2173860"/>
          <a:ext cx="2615219" cy="15691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148" tIns="134514" rIns="128148" bIns="134514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b="1" kern="1200" dirty="0">
              <a:solidFill>
                <a:schemeClr val="tx1"/>
              </a:solidFill>
              <a:highlight>
                <a:srgbClr val="FFFF00"/>
              </a:highlight>
            </a:rPr>
            <a:t>Mexem </a:t>
          </a:r>
          <a:r>
            <a:rPr lang="nl-BE" sz="1300" b="1" kern="1200" dirty="0" err="1">
              <a:solidFill>
                <a:schemeClr val="tx1"/>
              </a:solidFill>
              <a:highlight>
                <a:srgbClr val="FFFF00"/>
              </a:highlight>
            </a:rPr>
            <a:t>ltd</a:t>
          </a:r>
          <a:r>
            <a:rPr lang="nl-BE" sz="1300" b="1" kern="1200" dirty="0">
              <a:solidFill>
                <a:schemeClr val="tx1"/>
              </a:solidFill>
              <a:highlight>
                <a:srgbClr val="FFFF00"/>
              </a:highlight>
            </a:rPr>
            <a:t>  </a:t>
          </a:r>
          <a:r>
            <a:rPr lang="nl-BE" sz="1300" kern="1200" dirty="0"/>
            <a:t>zorgt voor je lage tarieven/kosten en financiële hulpmiddelen</a:t>
          </a:r>
          <a:endParaRPr lang="en-US" sz="1300" kern="1200" dirty="0"/>
        </a:p>
      </dsp:txBody>
      <dsp:txXfrm>
        <a:off x="77018" y="2173860"/>
        <a:ext cx="2615219" cy="1569131"/>
      </dsp:txXfrm>
    </dsp:sp>
    <dsp:sp modelId="{887132A3-8140-476F-824A-63BF892F386C}">
      <dsp:nvSpPr>
        <dsp:cNvPr id="0" name=""/>
        <dsp:cNvSpPr/>
      </dsp:nvSpPr>
      <dsp:spPr>
        <a:xfrm>
          <a:off x="5907157" y="2912706"/>
          <a:ext cx="5709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0900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177570" y="2955418"/>
        <a:ext cx="30075" cy="6015"/>
      </dsp:txXfrm>
    </dsp:sp>
    <dsp:sp modelId="{ADE379CE-F930-4A93-89E2-095D530E0142}">
      <dsp:nvSpPr>
        <dsp:cNvPr id="0" name=""/>
        <dsp:cNvSpPr/>
      </dsp:nvSpPr>
      <dsp:spPr>
        <a:xfrm>
          <a:off x="3293738" y="2173860"/>
          <a:ext cx="2615219" cy="15691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148" tIns="134514" rIns="128148" bIns="134514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kern="1200"/>
            <a:t>Administratieve introducing broker die over heel de wereld klanten groepeert en introduceert  om de goedkoopste kosten te krijgen bij de hoofd broker= </a:t>
          </a:r>
          <a:endParaRPr lang="en-US" sz="1300" kern="1200"/>
        </a:p>
      </dsp:txBody>
      <dsp:txXfrm>
        <a:off x="3293738" y="2173860"/>
        <a:ext cx="2615219" cy="1569131"/>
      </dsp:txXfrm>
    </dsp:sp>
    <dsp:sp modelId="{D06899DB-BEE0-4A5A-A0A2-3B47A6F667B5}">
      <dsp:nvSpPr>
        <dsp:cNvPr id="0" name=""/>
        <dsp:cNvSpPr/>
      </dsp:nvSpPr>
      <dsp:spPr>
        <a:xfrm>
          <a:off x="1384628" y="3741192"/>
          <a:ext cx="6433439" cy="570900"/>
        </a:xfrm>
        <a:custGeom>
          <a:avLst/>
          <a:gdLst/>
          <a:ahLst/>
          <a:cxnLst/>
          <a:rect l="0" t="0" r="0" b="0"/>
          <a:pathLst>
            <a:path>
              <a:moveTo>
                <a:pt x="6433439" y="0"/>
              </a:moveTo>
              <a:lnTo>
                <a:pt x="6433439" y="302550"/>
              </a:lnTo>
              <a:lnTo>
                <a:pt x="0" y="302550"/>
              </a:lnTo>
              <a:lnTo>
                <a:pt x="0" y="57090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439810" y="4023634"/>
        <a:ext cx="323074" cy="6015"/>
      </dsp:txXfrm>
    </dsp:sp>
    <dsp:sp modelId="{C64FCF27-2843-4324-A504-D5684EF4EEE4}">
      <dsp:nvSpPr>
        <dsp:cNvPr id="0" name=""/>
        <dsp:cNvSpPr/>
      </dsp:nvSpPr>
      <dsp:spPr>
        <a:xfrm>
          <a:off x="6510458" y="2173860"/>
          <a:ext cx="2615219" cy="15691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148" tIns="134514" rIns="128148" bIns="134514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b="1" kern="1200" dirty="0" err="1">
              <a:solidFill>
                <a:srgbClr val="FFFF00"/>
              </a:solidFill>
            </a:rPr>
            <a:t>Inter</a:t>
          </a:r>
          <a:r>
            <a:rPr lang="nl-BE" sz="2000" b="1" kern="1200" dirty="0">
              <a:solidFill>
                <a:srgbClr val="FFFF00"/>
              </a:solidFill>
            </a:rPr>
            <a:t> </a:t>
          </a:r>
          <a:r>
            <a:rPr lang="nl-BE" sz="2000" b="1" kern="1200" dirty="0" err="1">
              <a:solidFill>
                <a:srgbClr val="FFFF00"/>
              </a:solidFill>
            </a:rPr>
            <a:t>active</a:t>
          </a:r>
          <a:r>
            <a:rPr lang="nl-BE" sz="2000" b="1" kern="1200" dirty="0">
              <a:solidFill>
                <a:srgbClr val="FFFF00"/>
              </a:solidFill>
            </a:rPr>
            <a:t> brokers </a:t>
          </a:r>
          <a:r>
            <a:rPr lang="nl-BE" sz="2000" b="1" kern="1200" dirty="0" err="1">
              <a:solidFill>
                <a:srgbClr val="FFFF00"/>
              </a:solidFill>
            </a:rPr>
            <a:t>usa</a:t>
          </a:r>
          <a:endParaRPr lang="nl-BE" sz="2000" b="1" kern="1200" dirty="0">
            <a:solidFill>
              <a:srgbClr val="FFFF00"/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b="1" kern="1200" dirty="0">
              <a:solidFill>
                <a:srgbClr val="FFFF00"/>
              </a:solidFill>
            </a:rPr>
            <a:t>50miljard beurswaarde</a:t>
          </a:r>
          <a:endParaRPr lang="en-US" sz="2000" b="1" kern="1200" dirty="0">
            <a:solidFill>
              <a:srgbClr val="FFFF00"/>
            </a:solidFill>
          </a:endParaRPr>
        </a:p>
      </dsp:txBody>
      <dsp:txXfrm>
        <a:off x="6510458" y="2173860"/>
        <a:ext cx="2615219" cy="1569131"/>
      </dsp:txXfrm>
    </dsp:sp>
    <dsp:sp modelId="{31A13FA8-E89E-49E7-8D63-ECDF0F05D211}">
      <dsp:nvSpPr>
        <dsp:cNvPr id="0" name=""/>
        <dsp:cNvSpPr/>
      </dsp:nvSpPr>
      <dsp:spPr>
        <a:xfrm>
          <a:off x="2690437" y="5083338"/>
          <a:ext cx="5709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0900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60850" y="5126050"/>
        <a:ext cx="30075" cy="6015"/>
      </dsp:txXfrm>
    </dsp:sp>
    <dsp:sp modelId="{8A2D2775-80C8-46E9-96F9-EF26FE929B35}">
      <dsp:nvSpPr>
        <dsp:cNvPr id="0" name=""/>
        <dsp:cNvSpPr/>
      </dsp:nvSpPr>
      <dsp:spPr>
        <a:xfrm>
          <a:off x="77018" y="4344492"/>
          <a:ext cx="2615219" cy="15691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148" tIns="134514" rIns="128148" bIns="134514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b="1" u="sng" kern="1200" dirty="0">
              <a:solidFill>
                <a:srgbClr val="FFFF00"/>
              </a:solidFill>
            </a:rPr>
            <a:t>BEURSEXPERT B BUSSCHAERT </a:t>
          </a:r>
          <a:r>
            <a:rPr lang="nl-BE" sz="1300" b="1" kern="1200" dirty="0"/>
            <a:t>verzorgt je adviezen voor vermogen</a:t>
          </a:r>
          <a:endParaRPr lang="en-US" sz="1300" kern="1200" dirty="0"/>
        </a:p>
      </dsp:txBody>
      <dsp:txXfrm>
        <a:off x="77018" y="4344492"/>
        <a:ext cx="2615219" cy="1569131"/>
      </dsp:txXfrm>
    </dsp:sp>
    <dsp:sp modelId="{66F02125-BCC0-4938-B40E-072167BF3EFD}">
      <dsp:nvSpPr>
        <dsp:cNvPr id="0" name=""/>
        <dsp:cNvSpPr/>
      </dsp:nvSpPr>
      <dsp:spPr>
        <a:xfrm>
          <a:off x="5907157" y="5083338"/>
          <a:ext cx="5709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0900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177570" y="5126050"/>
        <a:ext cx="30075" cy="6015"/>
      </dsp:txXfrm>
    </dsp:sp>
    <dsp:sp modelId="{DB134B7B-044C-48E1-8591-1DFCF0C15731}">
      <dsp:nvSpPr>
        <dsp:cNvPr id="0" name=""/>
        <dsp:cNvSpPr/>
      </dsp:nvSpPr>
      <dsp:spPr>
        <a:xfrm>
          <a:off x="3293738" y="4344492"/>
          <a:ext cx="2615219" cy="15691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148" tIns="134514" rIns="128148" bIns="134514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b="1" kern="1200"/>
            <a:t>Heeft al meer dan 50 jaar ervaring in private portfolio&amp;banking service</a:t>
          </a:r>
          <a:endParaRPr lang="en-US" sz="1300" kern="1200"/>
        </a:p>
      </dsp:txBody>
      <dsp:txXfrm>
        <a:off x="3293738" y="4344492"/>
        <a:ext cx="2615219" cy="1569131"/>
      </dsp:txXfrm>
    </dsp:sp>
    <dsp:sp modelId="{187F1AF7-1604-4288-A2BB-2AA421105C17}">
      <dsp:nvSpPr>
        <dsp:cNvPr id="0" name=""/>
        <dsp:cNvSpPr/>
      </dsp:nvSpPr>
      <dsp:spPr>
        <a:xfrm>
          <a:off x="6510458" y="4344492"/>
          <a:ext cx="2615219" cy="15691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148" tIns="134514" rIns="128148" bIns="13451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b="1" kern="1200" dirty="0">
              <a:solidFill>
                <a:srgbClr val="002060"/>
              </a:solidFill>
              <a:highlight>
                <a:srgbClr val="FFFF00"/>
              </a:highlight>
            </a:rPr>
            <a:t>Heeft meer de 15 nominaties behaald en 10 </a:t>
          </a:r>
          <a:r>
            <a:rPr lang="nl-BE" sz="1600" b="1" kern="1200" dirty="0" err="1">
              <a:solidFill>
                <a:srgbClr val="002060"/>
              </a:solidFill>
              <a:highlight>
                <a:srgbClr val="FFFF00"/>
              </a:highlight>
            </a:rPr>
            <a:t>awards</a:t>
          </a:r>
          <a:r>
            <a:rPr lang="nl-BE" sz="1600" b="1" kern="1200" dirty="0">
              <a:solidFill>
                <a:srgbClr val="002060"/>
              </a:solidFill>
              <a:highlight>
                <a:srgbClr val="FFFF00"/>
              </a:highlight>
            </a:rPr>
            <a:t> in vermogensbeheer</a:t>
          </a:r>
          <a:endParaRPr lang="en-US" sz="1600" kern="1200" dirty="0">
            <a:solidFill>
              <a:srgbClr val="002060"/>
            </a:solidFill>
            <a:highlight>
              <a:srgbClr val="FFFF00"/>
            </a:highlight>
          </a:endParaRPr>
        </a:p>
      </dsp:txBody>
      <dsp:txXfrm>
        <a:off x="6510458" y="4344492"/>
        <a:ext cx="2615219" cy="15691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DBB303-2567-4E65-AE74-C1FDC4912A18}">
      <dsp:nvSpPr>
        <dsp:cNvPr id="0" name=""/>
        <dsp:cNvSpPr/>
      </dsp:nvSpPr>
      <dsp:spPr>
        <a:xfrm>
          <a:off x="2057" y="98455"/>
          <a:ext cx="3936150" cy="249945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5D45E5-E0F6-41C2-AD33-0B227FAB5320}">
      <dsp:nvSpPr>
        <dsp:cNvPr id="0" name=""/>
        <dsp:cNvSpPr/>
      </dsp:nvSpPr>
      <dsp:spPr>
        <a:xfrm>
          <a:off x="439407" y="513938"/>
          <a:ext cx="3936150" cy="24994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4900" b="1" kern="1200"/>
            <a:t>Uitsluitend via deze site</a:t>
          </a:r>
          <a:endParaRPr lang="en-US" sz="4900" b="1" kern="1200"/>
        </a:p>
      </dsp:txBody>
      <dsp:txXfrm>
        <a:off x="512614" y="587145"/>
        <a:ext cx="3789736" cy="2353041"/>
      </dsp:txXfrm>
    </dsp:sp>
    <dsp:sp modelId="{517D22F8-56F0-4B98-A5C2-0C78E16E9BB9}">
      <dsp:nvSpPr>
        <dsp:cNvPr id="0" name=""/>
        <dsp:cNvSpPr/>
      </dsp:nvSpPr>
      <dsp:spPr>
        <a:xfrm>
          <a:off x="4812908" y="98455"/>
          <a:ext cx="5248187" cy="249945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541B2B-73E2-425D-9910-4CDEF8E076D0}">
      <dsp:nvSpPr>
        <dsp:cNvPr id="0" name=""/>
        <dsp:cNvSpPr/>
      </dsp:nvSpPr>
      <dsp:spPr>
        <a:xfrm>
          <a:off x="5250258" y="513938"/>
          <a:ext cx="5248187" cy="24994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kern="1200" dirty="0">
              <a:highlight>
                <a:srgbClr val="FFFF00"/>
              </a:highlight>
              <a:hlinkClick xmlns:r="http://schemas.openxmlformats.org/officeDocument/2006/relationships" r:id="rId1"/>
            </a:rPr>
            <a:t>Mexem</a:t>
          </a:r>
          <a:r>
            <a:rPr lang="nl-BE" sz="1800" b="1" kern="1200" dirty="0">
              <a:highlight>
                <a:srgbClr val="FFFF00"/>
              </a:highlight>
            </a:rPr>
            <a:t>=https://advisor.mexem.com/login</a:t>
          </a:r>
          <a:endParaRPr lang="en-US" sz="1800" kern="1200" dirty="0">
            <a:highlight>
              <a:srgbClr val="FFFF00"/>
            </a:highlight>
          </a:endParaRPr>
        </a:p>
      </dsp:txBody>
      <dsp:txXfrm>
        <a:off x="5323465" y="587145"/>
        <a:ext cx="5101773" cy="23530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1B242-1C41-4C10-8D84-36987FB16C55}">
      <dsp:nvSpPr>
        <dsp:cNvPr id="0" name=""/>
        <dsp:cNvSpPr/>
      </dsp:nvSpPr>
      <dsp:spPr>
        <a:xfrm>
          <a:off x="0" y="372102"/>
          <a:ext cx="3448752" cy="538200"/>
        </a:xfrm>
        <a:prstGeom prst="roundRect">
          <a:avLst/>
        </a:prstGeom>
        <a:blipFill rotWithShape="1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5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DE LAASTE 3000 JAAR IS ER MAAR WEINIG VERANDERD OP DEZE AARDE OM UW VERMOGEN AFTESCHERMEN  TEGEN KOOPKRACHTVERLIES</a:t>
          </a:r>
          <a:endParaRPr lang="en-US" sz="1000" kern="1200"/>
        </a:p>
      </dsp:txBody>
      <dsp:txXfrm>
        <a:off x="26273" y="398375"/>
        <a:ext cx="3396206" cy="485654"/>
      </dsp:txXfrm>
    </dsp:sp>
    <dsp:sp modelId="{73DA6E23-222E-4423-8948-6E9F4617F3DD}">
      <dsp:nvSpPr>
        <dsp:cNvPr id="0" name=""/>
        <dsp:cNvSpPr/>
      </dsp:nvSpPr>
      <dsp:spPr>
        <a:xfrm>
          <a:off x="0" y="939102"/>
          <a:ext cx="3448752" cy="538200"/>
        </a:xfrm>
        <a:prstGeom prst="roundRect">
          <a:avLst/>
        </a:prstGeom>
        <a:blipFill rotWithShape="1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5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BEURZEN.OBLIGATIES ALLES ZAL IN WAARDE VERMINDEREN</a:t>
          </a:r>
          <a:endParaRPr lang="en-US" sz="1000" kern="1200"/>
        </a:p>
      </dsp:txBody>
      <dsp:txXfrm>
        <a:off x="26273" y="965375"/>
        <a:ext cx="3396206" cy="485654"/>
      </dsp:txXfrm>
    </dsp:sp>
    <dsp:sp modelId="{25FFA75A-14B9-4430-BF3A-8547943A3082}">
      <dsp:nvSpPr>
        <dsp:cNvPr id="0" name=""/>
        <dsp:cNvSpPr/>
      </dsp:nvSpPr>
      <dsp:spPr>
        <a:xfrm>
          <a:off x="0" y="1506103"/>
          <a:ext cx="3448752" cy="538200"/>
        </a:xfrm>
        <a:prstGeom prst="roundRect">
          <a:avLst/>
        </a:prstGeom>
        <a:blipFill rotWithShape="1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5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UITSLUITEND FYSISCH GOUD KAN U BEHOEDEN VAN DIT VERLIES</a:t>
          </a:r>
          <a:endParaRPr lang="en-US" sz="1000" kern="1200"/>
        </a:p>
      </dsp:txBody>
      <dsp:txXfrm>
        <a:off x="26273" y="1532376"/>
        <a:ext cx="3396206" cy="485654"/>
      </dsp:txXfrm>
    </dsp:sp>
    <dsp:sp modelId="{295320C5-78FA-4109-9C97-D900B70013E4}">
      <dsp:nvSpPr>
        <dsp:cNvPr id="0" name=""/>
        <dsp:cNvSpPr/>
      </dsp:nvSpPr>
      <dsp:spPr>
        <a:xfrm>
          <a:off x="0" y="2073103"/>
          <a:ext cx="3448752" cy="538200"/>
        </a:xfrm>
        <a:prstGeom prst="roundRect">
          <a:avLst/>
        </a:prstGeom>
        <a:blipFill rotWithShape="1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5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GOUDSTAVEN BEHOUDEN AL SINDS 3000JAAR STEEDS HUN KOOPKRACHT</a:t>
          </a:r>
          <a:endParaRPr lang="en-US" sz="1000" kern="1200"/>
        </a:p>
      </dsp:txBody>
      <dsp:txXfrm>
        <a:off x="26273" y="2099376"/>
        <a:ext cx="3396206" cy="485654"/>
      </dsp:txXfrm>
    </dsp:sp>
    <dsp:sp modelId="{E096775B-7B39-4BF8-99D3-60B2B4E8F1F1}">
      <dsp:nvSpPr>
        <dsp:cNvPr id="0" name=""/>
        <dsp:cNvSpPr/>
      </dsp:nvSpPr>
      <dsp:spPr>
        <a:xfrm>
          <a:off x="0" y="2640103"/>
          <a:ext cx="3448752" cy="538200"/>
        </a:xfrm>
        <a:prstGeom prst="roundRect">
          <a:avLst/>
        </a:prstGeom>
        <a:blipFill rotWithShape="1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5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EN JA AZIE EN CHINA GELOVEN MASSAAL DAARIN</a:t>
          </a:r>
          <a:endParaRPr lang="en-US" sz="1000" kern="1200"/>
        </a:p>
      </dsp:txBody>
      <dsp:txXfrm>
        <a:off x="26273" y="2666376"/>
        <a:ext cx="3396206" cy="485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4522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DA3B7-C8ED-4794-95C0-F1362288985C}" type="datetimeFigureOut">
              <a:rPr lang="nl-BE" smtClean="0"/>
              <a:t>26/07/2023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3529" y="3272215"/>
            <a:ext cx="7942756" cy="26757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4522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ABA92-AB3F-4EA2-AF65-EA623A794B1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313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8630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65701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Via beursexpert B.BUSSCHAERT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5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21588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4837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36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2178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40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7718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69996" y="1272116"/>
            <a:ext cx="9658598" cy="76201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69996" y="4060824"/>
            <a:ext cx="9658598" cy="76201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869996" y="1402291"/>
            <a:ext cx="9658598" cy="25908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116498" y="3842872"/>
            <a:ext cx="1021229" cy="102085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3505" y="1352655"/>
            <a:ext cx="9416701" cy="2867152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066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0783" y="4145280"/>
            <a:ext cx="7455608" cy="1010412"/>
          </a:xfrm>
        </p:spPr>
        <p:txBody>
          <a:bodyPr>
            <a:normAutofit/>
          </a:bodyPr>
          <a:lstStyle>
            <a:lvl1pPr marL="0" indent="0" algn="l">
              <a:buNone/>
              <a:defRPr sz="2078">
                <a:solidFill>
                  <a:schemeClr val="tx1"/>
                </a:solidFill>
              </a:defRPr>
            </a:lvl1pPr>
            <a:lvl2pPr marL="431780" indent="0" algn="ctr">
              <a:buNone/>
              <a:defRPr sz="2078"/>
            </a:lvl2pPr>
            <a:lvl3pPr marL="863559" indent="0" algn="ctr">
              <a:buNone/>
              <a:defRPr sz="2078"/>
            </a:lvl3pPr>
            <a:lvl4pPr marL="1295339" indent="0" algn="ctr">
              <a:buNone/>
              <a:defRPr sz="1889"/>
            </a:lvl4pPr>
            <a:lvl5pPr marL="1727119" indent="0" algn="ctr">
              <a:buNone/>
              <a:defRPr sz="1889"/>
            </a:lvl5pPr>
            <a:lvl6pPr marL="2158898" indent="0" algn="ctr">
              <a:buNone/>
              <a:defRPr sz="1889"/>
            </a:lvl6pPr>
            <a:lvl7pPr marL="2590678" indent="0" algn="ctr">
              <a:buNone/>
              <a:defRPr sz="1889"/>
            </a:lvl7pPr>
            <a:lvl8pPr marL="3022458" indent="0" algn="ctr">
              <a:buNone/>
              <a:defRPr sz="1889"/>
            </a:lvl8pPr>
            <a:lvl9pPr marL="3454237" indent="0" algn="ctr">
              <a:buNone/>
              <a:defRPr sz="1889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FE9D-F71D-4704-AE5B-400287031B1B}" type="datetime1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3134" y="4051038"/>
            <a:ext cx="1127957" cy="604520"/>
          </a:xfrm>
        </p:spPr>
        <p:txBody>
          <a:bodyPr/>
          <a:lstStyle>
            <a:lvl1pPr>
              <a:defRPr sz="2644"/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0579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4261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43213" y="503767"/>
            <a:ext cx="2411770" cy="5325533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7904" y="503767"/>
            <a:ext cx="7091323" cy="5325533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2424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7/26/2023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14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5036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644767"/>
            <a:ext cx="11518900" cy="183223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484" y="1157224"/>
            <a:ext cx="8768763" cy="332486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7555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6205" y="4741164"/>
            <a:ext cx="8552783" cy="1007533"/>
          </a:xfrm>
        </p:spPr>
        <p:txBody>
          <a:bodyPr anchor="t">
            <a:normAutofit/>
          </a:bodyPr>
          <a:lstStyle>
            <a:lvl1pPr marL="0" indent="0">
              <a:buNone/>
              <a:defRPr sz="1889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19225" y="5924297"/>
            <a:ext cx="2498321" cy="344840"/>
          </a:xfrm>
        </p:spPr>
        <p:txBody>
          <a:bodyPr/>
          <a:lstStyle/>
          <a:p>
            <a:fld id="{1F6353B1-1FA3-445A-8117-F3082D614776}" type="datetime1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2204" y="5924297"/>
            <a:ext cx="5978309" cy="344840"/>
          </a:xfrm>
        </p:spPr>
        <p:txBody>
          <a:bodyPr/>
          <a:lstStyle/>
          <a:p>
            <a:endParaRPr lang="nl-BE"/>
          </a:p>
        </p:txBody>
      </p:sp>
      <p:grpSp>
        <p:nvGrpSpPr>
          <p:cNvPr id="8" name="Group 7"/>
          <p:cNvGrpSpPr/>
          <p:nvPr/>
        </p:nvGrpSpPr>
        <p:grpSpPr>
          <a:xfrm>
            <a:off x="847855" y="2196634"/>
            <a:ext cx="1021229" cy="102085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123" y="2366903"/>
            <a:ext cx="1122694" cy="680314"/>
          </a:xfrm>
        </p:spPr>
        <p:txBody>
          <a:bodyPr/>
          <a:lstStyle>
            <a:lvl1pPr>
              <a:defRPr sz="2644"/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2343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0783" y="2072640"/>
            <a:ext cx="4492371" cy="3756660"/>
          </a:xfrm>
        </p:spPr>
        <p:txBody>
          <a:bodyPr/>
          <a:lstStyle>
            <a:lvl1pPr>
              <a:defRPr sz="1889"/>
            </a:lvl1pPr>
            <a:lvl2pPr>
              <a:defRPr sz="1700"/>
            </a:lvl2pPr>
            <a:lvl3pPr>
              <a:defRPr sz="1511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2866" y="2072640"/>
            <a:ext cx="4492371" cy="3756660"/>
          </a:xfrm>
        </p:spPr>
        <p:txBody>
          <a:bodyPr/>
          <a:lstStyle>
            <a:lvl1pPr>
              <a:defRPr sz="1889"/>
            </a:lvl1pPr>
            <a:lvl2pPr>
              <a:defRPr sz="1700"/>
            </a:lvl2pPr>
            <a:lvl3pPr>
              <a:defRPr sz="1511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6540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904" y="1934464"/>
            <a:ext cx="4492371" cy="604520"/>
          </a:xfrm>
        </p:spPr>
        <p:txBody>
          <a:bodyPr anchor="ctr">
            <a:normAutofit/>
          </a:bodyPr>
          <a:lstStyle>
            <a:lvl1pPr marL="0" indent="0">
              <a:buNone/>
              <a:defRPr sz="1889" b="1">
                <a:solidFill>
                  <a:schemeClr val="accent1">
                    <a:lumMod val="75000"/>
                  </a:schemeClr>
                </a:solidFill>
              </a:defRPr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0783" y="2590800"/>
            <a:ext cx="4492371" cy="3108960"/>
          </a:xfrm>
        </p:spPr>
        <p:txBody>
          <a:bodyPr/>
          <a:lstStyle>
            <a:lvl1pPr>
              <a:defRPr sz="1889"/>
            </a:lvl1pPr>
            <a:lvl2pPr>
              <a:defRPr sz="1700"/>
            </a:lvl2pPr>
            <a:lvl3pPr>
              <a:defRPr sz="1511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2866" y="1934464"/>
            <a:ext cx="4492371" cy="604520"/>
          </a:xfrm>
        </p:spPr>
        <p:txBody>
          <a:bodyPr anchor="ctr">
            <a:normAutofit/>
          </a:bodyPr>
          <a:lstStyle>
            <a:lvl1pPr marL="0" indent="0">
              <a:buNone/>
              <a:defRPr sz="1889" b="1">
                <a:solidFill>
                  <a:schemeClr val="accent1">
                    <a:lumMod val="75000"/>
                  </a:schemeClr>
                </a:solidFill>
              </a:defRPr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2866" y="2590800"/>
            <a:ext cx="4492371" cy="3108960"/>
          </a:xfrm>
        </p:spPr>
        <p:txBody>
          <a:bodyPr/>
          <a:lstStyle>
            <a:lvl1pPr>
              <a:defRPr sz="1889"/>
            </a:lvl1pPr>
            <a:lvl2pPr>
              <a:defRPr sz="1700"/>
            </a:lvl2pPr>
            <a:lvl3pPr>
              <a:defRPr sz="1511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5501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4FB61-0851-432A-90B9-6A2DF6EE0513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7107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D5EB-B380-46AF-AE7E-0CBAA3B3C10D}" type="datetime1">
              <a:rPr lang="en-US" smtClean="0"/>
              <a:t>7/26/2023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4451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845305" y="1"/>
            <a:ext cx="3673595" cy="6476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629" y="647700"/>
            <a:ext cx="3023711" cy="1640840"/>
          </a:xfrm>
        </p:spPr>
        <p:txBody>
          <a:bodyPr anchor="b">
            <a:normAutofit/>
          </a:bodyPr>
          <a:lstStyle>
            <a:lvl1pPr>
              <a:defRPr sz="3022" b="1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25" y="647700"/>
            <a:ext cx="6341154" cy="4741164"/>
          </a:xfrm>
        </p:spPr>
        <p:txBody>
          <a:bodyPr/>
          <a:lstStyle>
            <a:lvl1pPr>
              <a:defRPr sz="1889"/>
            </a:lvl1pPr>
            <a:lvl2pPr>
              <a:defRPr sz="1700"/>
            </a:lvl2pPr>
            <a:lvl3pPr>
              <a:defRPr sz="1511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77629" y="2288540"/>
            <a:ext cx="3023711" cy="31089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944"/>
              </a:spcBef>
              <a:buNone/>
              <a:defRPr sz="1322">
                <a:solidFill>
                  <a:schemeClr val="accent1">
                    <a:lumMod val="75000"/>
                  </a:schemeClr>
                </a:solidFill>
              </a:defRPr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0772255" y="5883588"/>
            <a:ext cx="431959" cy="4318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261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845305" y="1"/>
            <a:ext cx="3673595" cy="6476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629" y="647700"/>
            <a:ext cx="3023711" cy="1640840"/>
          </a:xfrm>
        </p:spPr>
        <p:txBody>
          <a:bodyPr anchor="b">
            <a:normAutofit/>
          </a:bodyPr>
          <a:lstStyle>
            <a:lvl1pPr>
              <a:defRPr sz="3022" b="1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7845304" cy="6477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022"/>
            </a:lvl1pPr>
            <a:lvl2pPr marL="431780" indent="0">
              <a:buNone/>
              <a:defRPr sz="2644"/>
            </a:lvl2pPr>
            <a:lvl3pPr marL="863559" indent="0">
              <a:buNone/>
              <a:defRPr sz="2267"/>
            </a:lvl3pPr>
            <a:lvl4pPr marL="1295339" indent="0">
              <a:buNone/>
              <a:defRPr sz="1889"/>
            </a:lvl4pPr>
            <a:lvl5pPr marL="1727119" indent="0">
              <a:buNone/>
              <a:defRPr sz="1889"/>
            </a:lvl5pPr>
            <a:lvl6pPr marL="2158898" indent="0">
              <a:buNone/>
              <a:defRPr sz="1889"/>
            </a:lvl6pPr>
            <a:lvl7pPr marL="2590678" indent="0">
              <a:buNone/>
              <a:defRPr sz="1889"/>
            </a:lvl7pPr>
            <a:lvl8pPr marL="3022458" indent="0">
              <a:buNone/>
              <a:defRPr sz="1889"/>
            </a:lvl8pPr>
            <a:lvl9pPr marL="3454237" indent="0">
              <a:buNone/>
              <a:defRPr sz="1889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77629" y="2288540"/>
            <a:ext cx="3023711" cy="31089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944"/>
              </a:spcBef>
              <a:buNone/>
              <a:defRPr sz="1322">
                <a:solidFill>
                  <a:schemeClr val="accent1">
                    <a:lumMod val="75000"/>
                  </a:schemeClr>
                </a:solidFill>
              </a:defRPr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7/26/2023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0772255" y="5883588"/>
            <a:ext cx="431959" cy="4318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98538360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0783" y="457708"/>
            <a:ext cx="9503093" cy="1519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0783" y="2003552"/>
            <a:ext cx="9503093" cy="38257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24721" y="5924297"/>
            <a:ext cx="3092825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39">
                <a:solidFill>
                  <a:schemeClr val="tx2"/>
                </a:solidFill>
              </a:defRPr>
            </a:lvl1pPr>
          </a:lstStyle>
          <a:p>
            <a:fld id="{19127723-9AB6-4880-AA78-6BD21EBC34E1}" type="datetime1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8062" y="5924297"/>
            <a:ext cx="5978309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9">
                <a:solidFill>
                  <a:schemeClr val="tx2"/>
                </a:solidFill>
              </a:defRPr>
            </a:lvl1pPr>
          </a:lstStyle>
          <a:p>
            <a:endParaRPr lang="nl-BE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0772255" y="5883588"/>
            <a:ext cx="431959" cy="4318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86660" y="5924297"/>
            <a:ext cx="604742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2" b="1">
                <a:solidFill>
                  <a:srgbClr val="FFFFFF"/>
                </a:solidFill>
                <a:latin typeface="+mj-lt"/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95877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1" r:id="rId1"/>
    <p:sldLayoutId id="2147484852" r:id="rId2"/>
    <p:sldLayoutId id="2147484853" r:id="rId3"/>
    <p:sldLayoutId id="2147484854" r:id="rId4"/>
    <p:sldLayoutId id="2147484855" r:id="rId5"/>
    <p:sldLayoutId id="2147484856" r:id="rId6"/>
    <p:sldLayoutId id="2147484857" r:id="rId7"/>
    <p:sldLayoutId id="2147484858" r:id="rId8"/>
    <p:sldLayoutId id="2147484859" r:id="rId9"/>
    <p:sldLayoutId id="2147484860" r:id="rId10"/>
    <p:sldLayoutId id="2147484861" r:id="rId11"/>
    <p:sldLayoutId id="214748486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txStyles>
    <p:titleStyle>
      <a:lvl1pPr algn="l" defTabSz="863559" rtl="0" eaLnBrk="1" latinLnBrk="0" hangingPunct="1">
        <a:lnSpc>
          <a:spcPct val="90000"/>
        </a:lnSpc>
        <a:spcBef>
          <a:spcPct val="0"/>
        </a:spcBef>
        <a:buNone/>
        <a:defRPr sz="5100" kern="1200" cap="all" baseline="0"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72712" indent="-172712" algn="l" defTabSz="863559" rtl="0" eaLnBrk="1" latinLnBrk="0" hangingPunct="1">
        <a:lnSpc>
          <a:spcPct val="90000"/>
        </a:lnSpc>
        <a:spcBef>
          <a:spcPts val="1133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89" kern="1200">
          <a:solidFill>
            <a:schemeClr val="tx1"/>
          </a:solidFill>
          <a:latin typeface="+mn-lt"/>
          <a:ea typeface="+mn-ea"/>
          <a:cs typeface="+mn-cs"/>
        </a:defRPr>
      </a:lvl1pPr>
      <a:lvl2pPr marL="431780" indent="-172712" algn="l" defTabSz="863559" rtl="0" eaLnBrk="1" latinLnBrk="0" hangingPunct="1">
        <a:lnSpc>
          <a:spcPct val="90000"/>
        </a:lnSpc>
        <a:spcBef>
          <a:spcPts val="378"/>
        </a:spcBef>
        <a:spcAft>
          <a:spcPts val="189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690847" indent="-172712" algn="l" defTabSz="863559" rtl="0" eaLnBrk="1" latinLnBrk="0" hangingPunct="1">
        <a:lnSpc>
          <a:spcPct val="90000"/>
        </a:lnSpc>
        <a:spcBef>
          <a:spcPts val="378"/>
        </a:spcBef>
        <a:spcAft>
          <a:spcPts val="189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511" kern="1200">
          <a:solidFill>
            <a:schemeClr val="tx1"/>
          </a:solidFill>
          <a:latin typeface="+mn-lt"/>
          <a:ea typeface="+mn-ea"/>
          <a:cs typeface="+mn-cs"/>
        </a:defRPr>
      </a:lvl3pPr>
      <a:lvl4pPr marL="949915" indent="-172712" algn="l" defTabSz="863559" rtl="0" eaLnBrk="1" latinLnBrk="0" hangingPunct="1">
        <a:lnSpc>
          <a:spcPct val="90000"/>
        </a:lnSpc>
        <a:spcBef>
          <a:spcPts val="378"/>
        </a:spcBef>
        <a:spcAft>
          <a:spcPts val="189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511" kern="1200">
          <a:solidFill>
            <a:schemeClr val="tx1"/>
          </a:solidFill>
          <a:latin typeface="+mn-lt"/>
          <a:ea typeface="+mn-ea"/>
          <a:cs typeface="+mn-cs"/>
        </a:defRPr>
      </a:lvl4pPr>
      <a:lvl5pPr marL="1208983" indent="-172712" algn="l" defTabSz="863559" rtl="0" eaLnBrk="1" latinLnBrk="0" hangingPunct="1">
        <a:lnSpc>
          <a:spcPct val="90000"/>
        </a:lnSpc>
        <a:spcBef>
          <a:spcPts val="378"/>
        </a:spcBef>
        <a:spcAft>
          <a:spcPts val="189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511" kern="1200">
          <a:solidFill>
            <a:schemeClr val="tx1"/>
          </a:solidFill>
          <a:latin typeface="+mn-lt"/>
          <a:ea typeface="+mn-ea"/>
          <a:cs typeface="+mn-cs"/>
        </a:defRPr>
      </a:lvl5pPr>
      <a:lvl6pPr marL="1511040" indent="-215890" algn="l" defTabSz="863559" rtl="0" eaLnBrk="1" latinLnBrk="0" hangingPunct="1">
        <a:lnSpc>
          <a:spcPct val="90000"/>
        </a:lnSpc>
        <a:spcBef>
          <a:spcPts val="378"/>
        </a:spcBef>
        <a:spcAft>
          <a:spcPts val="189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511" kern="1200">
          <a:solidFill>
            <a:schemeClr val="tx1"/>
          </a:solidFill>
          <a:latin typeface="+mn-lt"/>
          <a:ea typeface="+mn-ea"/>
          <a:cs typeface="+mn-cs"/>
        </a:defRPr>
      </a:lvl6pPr>
      <a:lvl7pPr marL="1794360" indent="-215890" algn="l" defTabSz="863559" rtl="0" eaLnBrk="1" latinLnBrk="0" hangingPunct="1">
        <a:lnSpc>
          <a:spcPct val="90000"/>
        </a:lnSpc>
        <a:spcBef>
          <a:spcPts val="378"/>
        </a:spcBef>
        <a:spcAft>
          <a:spcPts val="189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511" kern="1200">
          <a:solidFill>
            <a:schemeClr val="tx1"/>
          </a:solidFill>
          <a:latin typeface="+mn-lt"/>
          <a:ea typeface="+mn-ea"/>
          <a:cs typeface="+mn-cs"/>
        </a:defRPr>
      </a:lvl7pPr>
      <a:lvl8pPr marL="2077680" indent="-215890" algn="l" defTabSz="863559" rtl="0" eaLnBrk="1" latinLnBrk="0" hangingPunct="1">
        <a:lnSpc>
          <a:spcPct val="90000"/>
        </a:lnSpc>
        <a:spcBef>
          <a:spcPts val="378"/>
        </a:spcBef>
        <a:spcAft>
          <a:spcPts val="189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511" kern="1200">
          <a:solidFill>
            <a:schemeClr val="tx1"/>
          </a:solidFill>
          <a:latin typeface="+mn-lt"/>
          <a:ea typeface="+mn-ea"/>
          <a:cs typeface="+mn-cs"/>
        </a:defRPr>
      </a:lvl8pPr>
      <a:lvl9pPr marL="2361000" indent="-215890" algn="l" defTabSz="863559" rtl="0" eaLnBrk="1" latinLnBrk="0" hangingPunct="1">
        <a:lnSpc>
          <a:spcPct val="90000"/>
        </a:lnSpc>
        <a:spcBef>
          <a:spcPts val="378"/>
        </a:spcBef>
        <a:spcAft>
          <a:spcPts val="189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51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78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355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533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11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889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067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245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237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diagramColors" Target="../diagrams/colors1.xml"/><Relationship Id="rId5" Type="http://schemas.microsoft.com/office/2007/relationships/hdphoto" Target="../media/hdphoto3.wdp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7.png"/><Relationship Id="rId9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42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43.png"/><Relationship Id="rId9" Type="http://schemas.microsoft.com/office/2007/relationships/diagramDrawing" Target="../diagrams/drawing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9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microsoft.com/office/2007/relationships/hdphoto" Target="../media/hdphoto2.wdp"/><Relationship Id="rId7" Type="http://schemas.openxmlformats.org/officeDocument/2006/relationships/diagramLayout" Target="../diagrams/layout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5" Type="http://schemas.microsoft.com/office/2007/relationships/hdphoto" Target="../media/hdphoto1.wdp"/><Relationship Id="rId10" Type="http://schemas.microsoft.com/office/2007/relationships/diagramDrawing" Target="../diagrams/drawing3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ject 3"/>
          <p:cNvSpPr txBox="1"/>
          <p:nvPr/>
        </p:nvSpPr>
        <p:spPr>
          <a:xfrm>
            <a:off x="1212588" y="53272"/>
            <a:ext cx="5832649" cy="14367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Beleggersadvies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Uw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docent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 BUSSCHAERT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56C8654D-062A-49D2-844A-A7CD05378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C7C6A84-4328-493F-A9BC-6CC7A43A8B74}" type="datetime1">
              <a:rPr lang="en-US" sz="900"/>
              <a:pPr defTabSz="914400">
                <a:spcAft>
                  <a:spcPts val="600"/>
                </a:spcAft>
              </a:pPr>
              <a:t>7/26/2023</a:t>
            </a:fld>
            <a:endParaRPr lang="en-US" sz="900"/>
          </a:p>
        </p:txBody>
      </p:sp>
      <p:sp>
        <p:nvSpPr>
          <p:cNvPr id="4" name="object 4"/>
          <p:cNvSpPr txBox="1"/>
          <p:nvPr/>
        </p:nvSpPr>
        <p:spPr>
          <a:xfrm>
            <a:off x="6082749" y="482676"/>
            <a:ext cx="4786710" cy="5100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"/>
            </a:pPr>
            <a:endParaRPr lang="en-US" b="1" spc="-2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1056" y="2314350"/>
            <a:ext cx="3323392" cy="14367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43"/>
              </a:lnSpc>
              <a:spcBef>
                <a:spcPts val="0"/>
              </a:spcBef>
              <a:spcAft>
                <a:spcPts val="0"/>
              </a:spcAft>
            </a:pPr>
            <a:r>
              <a:rPr sz="2300" spc="-14" dirty="0">
                <a:solidFill>
                  <a:schemeClr val="tx2"/>
                </a:solidFill>
                <a:latin typeface="Arial Black"/>
                <a:cs typeface="Arial Black"/>
              </a:rPr>
              <a:t>Fondsen</a:t>
            </a:r>
            <a:r>
              <a:rPr sz="2300" spc="20" dirty="0">
                <a:solidFill>
                  <a:schemeClr val="tx2"/>
                </a:solidFill>
                <a:latin typeface="Arial Black"/>
                <a:cs typeface="Arial Black"/>
              </a:rPr>
              <a:t>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96"/>
              </a:spcBef>
              <a:spcAft>
                <a:spcPts val="0"/>
              </a:spcAft>
            </a:pPr>
            <a:r>
              <a:rPr sz="2300" dirty="0">
                <a:solidFill>
                  <a:schemeClr val="tx2"/>
                </a:solidFill>
                <a:latin typeface="Arial Black"/>
                <a:cs typeface="Arial Black"/>
              </a:rPr>
              <a:t>Obligaties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86"/>
              </a:spcBef>
              <a:spcAft>
                <a:spcPts val="0"/>
              </a:spcAft>
            </a:pPr>
            <a:r>
              <a:rPr sz="2300" dirty="0">
                <a:solidFill>
                  <a:schemeClr val="tx2"/>
                </a:solidFill>
                <a:latin typeface="Arial Black"/>
                <a:cs typeface="Arial Black"/>
              </a:rPr>
              <a:t>Aandelen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65996" y="2160265"/>
            <a:ext cx="6768752" cy="1744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2400" spc="-27" dirty="0">
                <a:highlight>
                  <a:srgbClr val="FF00FF"/>
                </a:highlight>
                <a:latin typeface="Arial Black"/>
                <a:cs typeface="Arial Black"/>
              </a:rPr>
              <a:t>Onze adviezen zijn geen aan/verkoop opdrachten </a:t>
            </a:r>
            <a:r>
              <a:rPr sz="2400" spc="-27" dirty="0" err="1">
                <a:highlight>
                  <a:srgbClr val="FF00FF"/>
                </a:highlight>
                <a:latin typeface="Arial Black"/>
                <a:cs typeface="Arial Black"/>
              </a:rPr>
              <a:t>voor</a:t>
            </a:r>
            <a:r>
              <a:rPr sz="2400" spc="37" dirty="0">
                <a:highlight>
                  <a:srgbClr val="FF00FF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highlight>
                  <a:srgbClr val="FF00FF"/>
                </a:highlight>
                <a:latin typeface="Arial Black"/>
                <a:cs typeface="Arial Black"/>
              </a:rPr>
              <a:t>persoonlijke vermogensbeheer</a:t>
            </a:r>
            <a:endParaRPr lang="nl-BE" sz="2400" dirty="0">
              <a:highlight>
                <a:srgbClr val="FF00FF"/>
              </a:highlight>
              <a:latin typeface="Arial Black"/>
              <a:cs typeface="Arial Black"/>
            </a:endParaRPr>
          </a:p>
          <a:p>
            <a:pPr marL="0" marR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sz="2400" dirty="0">
                <a:highlight>
                  <a:srgbClr val="FF00FF"/>
                </a:highlight>
                <a:latin typeface="Arial Black"/>
                <a:cs typeface="Arial Black"/>
              </a:rPr>
              <a:t>Maar </a:t>
            </a:r>
            <a:r>
              <a:rPr sz="2400" dirty="0" err="1">
                <a:highlight>
                  <a:srgbClr val="FF00FF"/>
                </a:highlight>
                <a:latin typeface="Arial Black"/>
                <a:cs typeface="Arial Black"/>
              </a:rPr>
              <a:t>louter</a:t>
            </a:r>
            <a:r>
              <a:rPr sz="2400" dirty="0">
                <a:highlight>
                  <a:srgbClr val="FF00FF"/>
                </a:highlight>
                <a:latin typeface="Arial Black"/>
                <a:cs typeface="Arial Black"/>
              </a:rPr>
              <a:t> </a:t>
            </a:r>
            <a:r>
              <a:rPr sz="2400" dirty="0" err="1">
                <a:highlight>
                  <a:srgbClr val="FF00FF"/>
                </a:highlight>
                <a:latin typeface="Arial Black"/>
                <a:cs typeface="Arial Black"/>
              </a:rPr>
              <a:t>informatie</a:t>
            </a:r>
            <a:r>
              <a:rPr lang="nl-NL" sz="2400" dirty="0">
                <a:highlight>
                  <a:srgbClr val="FF00FF"/>
                </a:highlight>
                <a:latin typeface="Arial Black"/>
                <a:cs typeface="Arial Black"/>
              </a:rPr>
              <a:t>  berichten</a:t>
            </a:r>
            <a:endParaRPr lang="nl-BE" sz="2400" dirty="0">
              <a:highlight>
                <a:srgbClr val="FF00FF"/>
              </a:highlight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35954" y="4410266"/>
            <a:ext cx="9680080" cy="408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sz="2400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Met</a:t>
            </a:r>
            <a:r>
              <a:rPr sz="2400" spc="15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1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de</a:t>
            </a:r>
            <a:r>
              <a:rPr sz="2400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hulp van</a:t>
            </a:r>
            <a:r>
              <a:rPr sz="2400" spc="51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7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VECTOR</a:t>
            </a:r>
            <a:r>
              <a:rPr sz="2400" spc="25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VEST UNIVERSITY</a:t>
            </a:r>
            <a:r>
              <a:rPr sz="2400" spc="56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FF3333"/>
                </a:solidFill>
                <a:latin typeface="Arial Black"/>
                <a:cs typeface="Arial Black"/>
              </a:rPr>
              <a:t>TRAINING</a:t>
            </a:r>
            <a:endParaRPr lang="nl-BE" sz="2400" dirty="0">
              <a:solidFill>
                <a:srgbClr val="FF3333"/>
              </a:solidFill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72751" y="5553505"/>
            <a:ext cx="8696707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600"/>
              </a:spcAft>
            </a:pP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UITGEVER </a:t>
            </a:r>
            <a:r>
              <a:rPr lang="nl-BE"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MANON</a:t>
            </a:r>
            <a:r>
              <a:rPr lang="nl-BE"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BUSSCHAERT </a:t>
            </a:r>
            <a:r>
              <a:rPr sz="2800" b="1" dirty="0">
                <a:highlight>
                  <a:srgbClr val="00FF00"/>
                </a:highlight>
                <a:latin typeface="Arial Unicode MS"/>
                <a:cs typeface="Arial Unicode MS"/>
              </a:rPr>
              <a:t>PIERSLN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113 KNOKKE-HEIST</a:t>
            </a:r>
            <a:endParaRPr lang="nl-BE" sz="2000" b="1" dirty="0">
              <a:highlight>
                <a:srgbClr val="00FF00"/>
              </a:highlight>
              <a:latin typeface="Arial Unicode MS"/>
              <a:cs typeface="Arial Unicode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A313B03-D361-4EC9-AF52-0B3C1C92C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2254" y="5883587"/>
            <a:ext cx="431959" cy="4318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E79CB85-A08A-4579-86F6-A8AA97551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6C61C9C-364D-4CB6-B9D1-1A6F50F6A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E9FBC8E-8666-4442-8D7D-B250510CD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257" y="1893"/>
            <a:ext cx="10306385" cy="6473214"/>
          </a:xfrm>
          <a:custGeom>
            <a:avLst/>
            <a:gdLst>
              <a:gd name="connsiteX0" fmla="*/ 9059740 w 10908632"/>
              <a:gd name="connsiteY0" fmla="*/ 0 h 6853991"/>
              <a:gd name="connsiteX1" fmla="*/ 9694921 w 10908632"/>
              <a:gd name="connsiteY1" fmla="*/ 0 h 6853991"/>
              <a:gd name="connsiteX2" fmla="*/ 9825053 w 10908632"/>
              <a:gd name="connsiteY2" fmla="*/ 165594 h 6853991"/>
              <a:gd name="connsiteX3" fmla="*/ 10908632 w 10908632"/>
              <a:gd name="connsiteY3" fmla="*/ 3429000 h 6853991"/>
              <a:gd name="connsiteX4" fmla="*/ 9825053 w 10908632"/>
              <a:gd name="connsiteY4" fmla="*/ 6692406 h 6853991"/>
              <a:gd name="connsiteX5" fmla="*/ 9698072 w 10908632"/>
              <a:gd name="connsiteY5" fmla="*/ 6853991 h 6853991"/>
              <a:gd name="connsiteX6" fmla="*/ 9063562 w 10908632"/>
              <a:gd name="connsiteY6" fmla="*/ 6853991 h 6853991"/>
              <a:gd name="connsiteX7" fmla="*/ 9138428 w 10908632"/>
              <a:gd name="connsiteY7" fmla="*/ 6775466 h 6853991"/>
              <a:gd name="connsiteX8" fmla="*/ 10431379 w 10908632"/>
              <a:gd name="connsiteY8" fmla="*/ 3429000 h 6853991"/>
              <a:gd name="connsiteX9" fmla="*/ 9138428 w 10908632"/>
              <a:gd name="connsiteY9" fmla="*/ 82534 h 6853991"/>
              <a:gd name="connsiteX10" fmla="*/ 2037821 w 10908632"/>
              <a:gd name="connsiteY10" fmla="*/ 0 h 6853991"/>
              <a:gd name="connsiteX11" fmla="*/ 8870811 w 10908632"/>
              <a:gd name="connsiteY11" fmla="*/ 0 h 6853991"/>
              <a:gd name="connsiteX12" fmla="*/ 8877212 w 10908632"/>
              <a:gd name="connsiteY12" fmla="*/ 6103 h 6853991"/>
              <a:gd name="connsiteX13" fmla="*/ 10295021 w 10908632"/>
              <a:gd name="connsiteY13" fmla="*/ 3429000 h 6853991"/>
              <a:gd name="connsiteX14" fmla="*/ 8877212 w 10908632"/>
              <a:gd name="connsiteY14" fmla="*/ 6851897 h 6853991"/>
              <a:gd name="connsiteX15" fmla="*/ 8875015 w 10908632"/>
              <a:gd name="connsiteY15" fmla="*/ 6853991 h 6853991"/>
              <a:gd name="connsiteX16" fmla="*/ 2033617 w 10908632"/>
              <a:gd name="connsiteY16" fmla="*/ 6853991 h 6853991"/>
              <a:gd name="connsiteX17" fmla="*/ 2031421 w 10908632"/>
              <a:gd name="connsiteY17" fmla="*/ 6851897 h 6853991"/>
              <a:gd name="connsiteX18" fmla="*/ 613611 w 10908632"/>
              <a:gd name="connsiteY18" fmla="*/ 3429000 h 6853991"/>
              <a:gd name="connsiteX19" fmla="*/ 2031420 w 10908632"/>
              <a:gd name="connsiteY19" fmla="*/ 6103 h 6853991"/>
              <a:gd name="connsiteX20" fmla="*/ 1213711 w 10908632"/>
              <a:gd name="connsiteY20" fmla="*/ 0 h 6853991"/>
              <a:gd name="connsiteX21" fmla="*/ 1848893 w 10908632"/>
              <a:gd name="connsiteY21" fmla="*/ 0 h 6853991"/>
              <a:gd name="connsiteX22" fmla="*/ 1770204 w 10908632"/>
              <a:gd name="connsiteY22" fmla="*/ 82534 h 6853991"/>
              <a:gd name="connsiteX23" fmla="*/ 477253 w 10908632"/>
              <a:gd name="connsiteY23" fmla="*/ 3429000 h 6853991"/>
              <a:gd name="connsiteX24" fmla="*/ 1770204 w 10908632"/>
              <a:gd name="connsiteY24" fmla="*/ 6775466 h 6853991"/>
              <a:gd name="connsiteX25" fmla="*/ 1845071 w 10908632"/>
              <a:gd name="connsiteY25" fmla="*/ 6853991 h 6853991"/>
              <a:gd name="connsiteX26" fmla="*/ 1210561 w 10908632"/>
              <a:gd name="connsiteY26" fmla="*/ 6853991 h 6853991"/>
              <a:gd name="connsiteX27" fmla="*/ 1083579 w 10908632"/>
              <a:gd name="connsiteY27" fmla="*/ 6692406 h 6853991"/>
              <a:gd name="connsiteX28" fmla="*/ 0 w 10908632"/>
              <a:gd name="connsiteY28" fmla="*/ 3429000 h 6853991"/>
              <a:gd name="connsiteX29" fmla="*/ 1083579 w 10908632"/>
              <a:gd name="connsiteY29" fmla="*/ 165594 h 685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908632" h="6853991">
                <a:moveTo>
                  <a:pt x="9059740" y="0"/>
                </a:moveTo>
                <a:lnTo>
                  <a:pt x="9694921" y="0"/>
                </a:lnTo>
                <a:lnTo>
                  <a:pt x="9825053" y="165594"/>
                </a:lnTo>
                <a:cubicBezTo>
                  <a:pt x="10505610" y="1075607"/>
                  <a:pt x="10908632" y="2205238"/>
                  <a:pt x="10908632" y="3429000"/>
                </a:cubicBezTo>
                <a:cubicBezTo>
                  <a:pt x="10908632" y="4652762"/>
                  <a:pt x="10505610" y="5782393"/>
                  <a:pt x="9825053" y="6692406"/>
                </a:cubicBezTo>
                <a:lnTo>
                  <a:pt x="9698072" y="6853991"/>
                </a:lnTo>
                <a:lnTo>
                  <a:pt x="9063562" y="6853991"/>
                </a:lnTo>
                <a:lnTo>
                  <a:pt x="9138428" y="6775466"/>
                </a:lnTo>
                <a:cubicBezTo>
                  <a:pt x="9941761" y="5891604"/>
                  <a:pt x="10431379" y="4717480"/>
                  <a:pt x="10431379" y="3429000"/>
                </a:cubicBezTo>
                <a:cubicBezTo>
                  <a:pt x="10431379" y="2140521"/>
                  <a:pt x="9941761" y="966397"/>
                  <a:pt x="9138428" y="82534"/>
                </a:cubicBezTo>
                <a:close/>
                <a:moveTo>
                  <a:pt x="2037821" y="0"/>
                </a:moveTo>
                <a:lnTo>
                  <a:pt x="8870811" y="0"/>
                </a:lnTo>
                <a:lnTo>
                  <a:pt x="8877212" y="6103"/>
                </a:lnTo>
                <a:cubicBezTo>
                  <a:pt x="9753207" y="882099"/>
                  <a:pt x="10295021" y="2092275"/>
                  <a:pt x="10295021" y="3429000"/>
                </a:cubicBezTo>
                <a:cubicBezTo>
                  <a:pt x="10295021" y="4765725"/>
                  <a:pt x="9753207" y="5975902"/>
                  <a:pt x="8877212" y="6851897"/>
                </a:cubicBezTo>
                <a:lnTo>
                  <a:pt x="8875015" y="6853991"/>
                </a:lnTo>
                <a:lnTo>
                  <a:pt x="2033617" y="6853991"/>
                </a:lnTo>
                <a:lnTo>
                  <a:pt x="2031421" y="6851897"/>
                </a:lnTo>
                <a:cubicBezTo>
                  <a:pt x="1155426" y="5975902"/>
                  <a:pt x="613611" y="4765725"/>
                  <a:pt x="613611" y="3429000"/>
                </a:cubicBezTo>
                <a:cubicBezTo>
                  <a:pt x="613611" y="2092275"/>
                  <a:pt x="1155425" y="882099"/>
                  <a:pt x="2031420" y="6103"/>
                </a:cubicBezTo>
                <a:close/>
                <a:moveTo>
                  <a:pt x="1213711" y="0"/>
                </a:moveTo>
                <a:lnTo>
                  <a:pt x="1848893" y="0"/>
                </a:lnTo>
                <a:lnTo>
                  <a:pt x="1770204" y="82534"/>
                </a:lnTo>
                <a:cubicBezTo>
                  <a:pt x="966871" y="966397"/>
                  <a:pt x="477253" y="2140521"/>
                  <a:pt x="477253" y="3429000"/>
                </a:cubicBezTo>
                <a:cubicBezTo>
                  <a:pt x="477253" y="4717480"/>
                  <a:pt x="966872" y="5891604"/>
                  <a:pt x="1770204" y="6775466"/>
                </a:cubicBezTo>
                <a:lnTo>
                  <a:pt x="1845071" y="6853991"/>
                </a:lnTo>
                <a:lnTo>
                  <a:pt x="1210561" y="6853991"/>
                </a:lnTo>
                <a:lnTo>
                  <a:pt x="1083579" y="6692406"/>
                </a:lnTo>
                <a:cubicBezTo>
                  <a:pt x="403022" y="5782393"/>
                  <a:pt x="0" y="4652762"/>
                  <a:pt x="0" y="3429000"/>
                </a:cubicBezTo>
                <a:cubicBezTo>
                  <a:pt x="0" y="2205238"/>
                  <a:pt x="403022" y="1075607"/>
                  <a:pt x="1083579" y="16559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71C5841-4BFA-A95F-6D55-8C0554ACA5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059" y="968206"/>
            <a:ext cx="6653576" cy="4790574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F2F4F0B-DADC-BD28-F1ED-3E87A644B9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7498" y="5924296"/>
            <a:ext cx="1465075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79EC0A4B-AE81-4AD7-86EA-9F753B2B1EB0}" type="datetime1">
              <a:rPr lang="en-US" sz="1100">
                <a:solidFill>
                  <a:schemeClr val="tx1"/>
                </a:solidFill>
              </a:rPr>
              <a:pPr algn="l">
                <a:spcAft>
                  <a:spcPts val="600"/>
                </a:spcAft>
              </a:pPr>
              <a:t>7/26/2023</a:t>
            </a:fld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D693A98-1673-ACAA-9DC7-F58EFA0DC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6659" y="5924296"/>
            <a:ext cx="60474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/>
              <a:pPr>
                <a:spcAft>
                  <a:spcPts val="600"/>
                </a:spcAft>
              </a:pPr>
              <a:t>10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9770736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A313B03-D361-4EC9-AF52-0B3C1C92C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2254" y="5883587"/>
            <a:ext cx="431959" cy="4318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E79CB85-A08A-4579-86F6-A8AA97551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6C61C9C-364D-4CB6-B9D1-1A6F50F6A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E9FBC8E-8666-4442-8D7D-B250510CD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257" y="1893"/>
            <a:ext cx="10306385" cy="6473214"/>
          </a:xfrm>
          <a:custGeom>
            <a:avLst/>
            <a:gdLst>
              <a:gd name="connsiteX0" fmla="*/ 9059740 w 10908632"/>
              <a:gd name="connsiteY0" fmla="*/ 0 h 6853991"/>
              <a:gd name="connsiteX1" fmla="*/ 9694921 w 10908632"/>
              <a:gd name="connsiteY1" fmla="*/ 0 h 6853991"/>
              <a:gd name="connsiteX2" fmla="*/ 9825053 w 10908632"/>
              <a:gd name="connsiteY2" fmla="*/ 165594 h 6853991"/>
              <a:gd name="connsiteX3" fmla="*/ 10908632 w 10908632"/>
              <a:gd name="connsiteY3" fmla="*/ 3429000 h 6853991"/>
              <a:gd name="connsiteX4" fmla="*/ 9825053 w 10908632"/>
              <a:gd name="connsiteY4" fmla="*/ 6692406 h 6853991"/>
              <a:gd name="connsiteX5" fmla="*/ 9698072 w 10908632"/>
              <a:gd name="connsiteY5" fmla="*/ 6853991 h 6853991"/>
              <a:gd name="connsiteX6" fmla="*/ 9063562 w 10908632"/>
              <a:gd name="connsiteY6" fmla="*/ 6853991 h 6853991"/>
              <a:gd name="connsiteX7" fmla="*/ 9138428 w 10908632"/>
              <a:gd name="connsiteY7" fmla="*/ 6775466 h 6853991"/>
              <a:gd name="connsiteX8" fmla="*/ 10431379 w 10908632"/>
              <a:gd name="connsiteY8" fmla="*/ 3429000 h 6853991"/>
              <a:gd name="connsiteX9" fmla="*/ 9138428 w 10908632"/>
              <a:gd name="connsiteY9" fmla="*/ 82534 h 6853991"/>
              <a:gd name="connsiteX10" fmla="*/ 2037821 w 10908632"/>
              <a:gd name="connsiteY10" fmla="*/ 0 h 6853991"/>
              <a:gd name="connsiteX11" fmla="*/ 8870811 w 10908632"/>
              <a:gd name="connsiteY11" fmla="*/ 0 h 6853991"/>
              <a:gd name="connsiteX12" fmla="*/ 8877212 w 10908632"/>
              <a:gd name="connsiteY12" fmla="*/ 6103 h 6853991"/>
              <a:gd name="connsiteX13" fmla="*/ 10295021 w 10908632"/>
              <a:gd name="connsiteY13" fmla="*/ 3429000 h 6853991"/>
              <a:gd name="connsiteX14" fmla="*/ 8877212 w 10908632"/>
              <a:gd name="connsiteY14" fmla="*/ 6851897 h 6853991"/>
              <a:gd name="connsiteX15" fmla="*/ 8875015 w 10908632"/>
              <a:gd name="connsiteY15" fmla="*/ 6853991 h 6853991"/>
              <a:gd name="connsiteX16" fmla="*/ 2033617 w 10908632"/>
              <a:gd name="connsiteY16" fmla="*/ 6853991 h 6853991"/>
              <a:gd name="connsiteX17" fmla="*/ 2031421 w 10908632"/>
              <a:gd name="connsiteY17" fmla="*/ 6851897 h 6853991"/>
              <a:gd name="connsiteX18" fmla="*/ 613611 w 10908632"/>
              <a:gd name="connsiteY18" fmla="*/ 3429000 h 6853991"/>
              <a:gd name="connsiteX19" fmla="*/ 2031420 w 10908632"/>
              <a:gd name="connsiteY19" fmla="*/ 6103 h 6853991"/>
              <a:gd name="connsiteX20" fmla="*/ 1213711 w 10908632"/>
              <a:gd name="connsiteY20" fmla="*/ 0 h 6853991"/>
              <a:gd name="connsiteX21" fmla="*/ 1848893 w 10908632"/>
              <a:gd name="connsiteY21" fmla="*/ 0 h 6853991"/>
              <a:gd name="connsiteX22" fmla="*/ 1770204 w 10908632"/>
              <a:gd name="connsiteY22" fmla="*/ 82534 h 6853991"/>
              <a:gd name="connsiteX23" fmla="*/ 477253 w 10908632"/>
              <a:gd name="connsiteY23" fmla="*/ 3429000 h 6853991"/>
              <a:gd name="connsiteX24" fmla="*/ 1770204 w 10908632"/>
              <a:gd name="connsiteY24" fmla="*/ 6775466 h 6853991"/>
              <a:gd name="connsiteX25" fmla="*/ 1845071 w 10908632"/>
              <a:gd name="connsiteY25" fmla="*/ 6853991 h 6853991"/>
              <a:gd name="connsiteX26" fmla="*/ 1210561 w 10908632"/>
              <a:gd name="connsiteY26" fmla="*/ 6853991 h 6853991"/>
              <a:gd name="connsiteX27" fmla="*/ 1083579 w 10908632"/>
              <a:gd name="connsiteY27" fmla="*/ 6692406 h 6853991"/>
              <a:gd name="connsiteX28" fmla="*/ 0 w 10908632"/>
              <a:gd name="connsiteY28" fmla="*/ 3429000 h 6853991"/>
              <a:gd name="connsiteX29" fmla="*/ 1083579 w 10908632"/>
              <a:gd name="connsiteY29" fmla="*/ 165594 h 685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908632" h="6853991">
                <a:moveTo>
                  <a:pt x="9059740" y="0"/>
                </a:moveTo>
                <a:lnTo>
                  <a:pt x="9694921" y="0"/>
                </a:lnTo>
                <a:lnTo>
                  <a:pt x="9825053" y="165594"/>
                </a:lnTo>
                <a:cubicBezTo>
                  <a:pt x="10505610" y="1075607"/>
                  <a:pt x="10908632" y="2205238"/>
                  <a:pt x="10908632" y="3429000"/>
                </a:cubicBezTo>
                <a:cubicBezTo>
                  <a:pt x="10908632" y="4652762"/>
                  <a:pt x="10505610" y="5782393"/>
                  <a:pt x="9825053" y="6692406"/>
                </a:cubicBezTo>
                <a:lnTo>
                  <a:pt x="9698072" y="6853991"/>
                </a:lnTo>
                <a:lnTo>
                  <a:pt x="9063562" y="6853991"/>
                </a:lnTo>
                <a:lnTo>
                  <a:pt x="9138428" y="6775466"/>
                </a:lnTo>
                <a:cubicBezTo>
                  <a:pt x="9941761" y="5891604"/>
                  <a:pt x="10431379" y="4717480"/>
                  <a:pt x="10431379" y="3429000"/>
                </a:cubicBezTo>
                <a:cubicBezTo>
                  <a:pt x="10431379" y="2140521"/>
                  <a:pt x="9941761" y="966397"/>
                  <a:pt x="9138428" y="82534"/>
                </a:cubicBezTo>
                <a:close/>
                <a:moveTo>
                  <a:pt x="2037821" y="0"/>
                </a:moveTo>
                <a:lnTo>
                  <a:pt x="8870811" y="0"/>
                </a:lnTo>
                <a:lnTo>
                  <a:pt x="8877212" y="6103"/>
                </a:lnTo>
                <a:cubicBezTo>
                  <a:pt x="9753207" y="882099"/>
                  <a:pt x="10295021" y="2092275"/>
                  <a:pt x="10295021" y="3429000"/>
                </a:cubicBezTo>
                <a:cubicBezTo>
                  <a:pt x="10295021" y="4765725"/>
                  <a:pt x="9753207" y="5975902"/>
                  <a:pt x="8877212" y="6851897"/>
                </a:cubicBezTo>
                <a:lnTo>
                  <a:pt x="8875015" y="6853991"/>
                </a:lnTo>
                <a:lnTo>
                  <a:pt x="2033617" y="6853991"/>
                </a:lnTo>
                <a:lnTo>
                  <a:pt x="2031421" y="6851897"/>
                </a:lnTo>
                <a:cubicBezTo>
                  <a:pt x="1155426" y="5975902"/>
                  <a:pt x="613611" y="4765725"/>
                  <a:pt x="613611" y="3429000"/>
                </a:cubicBezTo>
                <a:cubicBezTo>
                  <a:pt x="613611" y="2092275"/>
                  <a:pt x="1155425" y="882099"/>
                  <a:pt x="2031420" y="6103"/>
                </a:cubicBezTo>
                <a:close/>
                <a:moveTo>
                  <a:pt x="1213711" y="0"/>
                </a:moveTo>
                <a:lnTo>
                  <a:pt x="1848893" y="0"/>
                </a:lnTo>
                <a:lnTo>
                  <a:pt x="1770204" y="82534"/>
                </a:lnTo>
                <a:cubicBezTo>
                  <a:pt x="966871" y="966397"/>
                  <a:pt x="477253" y="2140521"/>
                  <a:pt x="477253" y="3429000"/>
                </a:cubicBezTo>
                <a:cubicBezTo>
                  <a:pt x="477253" y="4717480"/>
                  <a:pt x="966872" y="5891604"/>
                  <a:pt x="1770204" y="6775466"/>
                </a:cubicBezTo>
                <a:lnTo>
                  <a:pt x="1845071" y="6853991"/>
                </a:lnTo>
                <a:lnTo>
                  <a:pt x="1210561" y="6853991"/>
                </a:lnTo>
                <a:lnTo>
                  <a:pt x="1083579" y="6692406"/>
                </a:lnTo>
                <a:cubicBezTo>
                  <a:pt x="403022" y="5782393"/>
                  <a:pt x="0" y="4652762"/>
                  <a:pt x="0" y="3429000"/>
                </a:cubicBezTo>
                <a:cubicBezTo>
                  <a:pt x="0" y="2205238"/>
                  <a:pt x="403022" y="1075607"/>
                  <a:pt x="1083579" y="16559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57AA95F-1ADE-76CD-B41B-09B70AA7B3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3066" y="163294"/>
            <a:ext cx="7068633" cy="59224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1C94A13-5C45-CA2F-206F-B92663220D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7498" y="5924296"/>
            <a:ext cx="1465075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79EC0A4B-AE81-4AD7-86EA-9F753B2B1EB0}" type="datetime1">
              <a:rPr lang="en-US" sz="1100">
                <a:solidFill>
                  <a:schemeClr val="tx1"/>
                </a:solidFill>
              </a:rPr>
              <a:pPr algn="l">
                <a:spcAft>
                  <a:spcPts val="600"/>
                </a:spcAft>
              </a:pPr>
              <a:t>7/26/2023</a:t>
            </a:fld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245F860-AA57-2C16-114C-C7D12F047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6659" y="5924296"/>
            <a:ext cx="604742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smtClean="0"/>
              <a:pPr>
                <a:lnSpc>
                  <a:spcPct val="90000"/>
                </a:lnSpc>
                <a:spcAft>
                  <a:spcPts val="600"/>
                </a:spcAft>
              </a:pPr>
              <a:t>11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65500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A313B03-D361-4EC9-AF52-0B3C1C92C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2254" y="5883587"/>
            <a:ext cx="431959" cy="431800"/>
            <a:chOff x="11361456" y="6195813"/>
            <a:chExt cx="548640" cy="54864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E79CB85-A08A-4579-86F6-A8AA97551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6C61C9C-364D-4CB6-B9D1-1A6F50F6A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E9FBC8E-8666-4442-8D7D-B250510CD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257" y="1893"/>
            <a:ext cx="10306385" cy="6473214"/>
          </a:xfrm>
          <a:custGeom>
            <a:avLst/>
            <a:gdLst>
              <a:gd name="connsiteX0" fmla="*/ 9059740 w 10908632"/>
              <a:gd name="connsiteY0" fmla="*/ 0 h 6853991"/>
              <a:gd name="connsiteX1" fmla="*/ 9694921 w 10908632"/>
              <a:gd name="connsiteY1" fmla="*/ 0 h 6853991"/>
              <a:gd name="connsiteX2" fmla="*/ 9825053 w 10908632"/>
              <a:gd name="connsiteY2" fmla="*/ 165594 h 6853991"/>
              <a:gd name="connsiteX3" fmla="*/ 10908632 w 10908632"/>
              <a:gd name="connsiteY3" fmla="*/ 3429000 h 6853991"/>
              <a:gd name="connsiteX4" fmla="*/ 9825053 w 10908632"/>
              <a:gd name="connsiteY4" fmla="*/ 6692406 h 6853991"/>
              <a:gd name="connsiteX5" fmla="*/ 9698072 w 10908632"/>
              <a:gd name="connsiteY5" fmla="*/ 6853991 h 6853991"/>
              <a:gd name="connsiteX6" fmla="*/ 9063562 w 10908632"/>
              <a:gd name="connsiteY6" fmla="*/ 6853991 h 6853991"/>
              <a:gd name="connsiteX7" fmla="*/ 9138428 w 10908632"/>
              <a:gd name="connsiteY7" fmla="*/ 6775466 h 6853991"/>
              <a:gd name="connsiteX8" fmla="*/ 10431379 w 10908632"/>
              <a:gd name="connsiteY8" fmla="*/ 3429000 h 6853991"/>
              <a:gd name="connsiteX9" fmla="*/ 9138428 w 10908632"/>
              <a:gd name="connsiteY9" fmla="*/ 82534 h 6853991"/>
              <a:gd name="connsiteX10" fmla="*/ 2037821 w 10908632"/>
              <a:gd name="connsiteY10" fmla="*/ 0 h 6853991"/>
              <a:gd name="connsiteX11" fmla="*/ 8870811 w 10908632"/>
              <a:gd name="connsiteY11" fmla="*/ 0 h 6853991"/>
              <a:gd name="connsiteX12" fmla="*/ 8877212 w 10908632"/>
              <a:gd name="connsiteY12" fmla="*/ 6103 h 6853991"/>
              <a:gd name="connsiteX13" fmla="*/ 10295021 w 10908632"/>
              <a:gd name="connsiteY13" fmla="*/ 3429000 h 6853991"/>
              <a:gd name="connsiteX14" fmla="*/ 8877212 w 10908632"/>
              <a:gd name="connsiteY14" fmla="*/ 6851897 h 6853991"/>
              <a:gd name="connsiteX15" fmla="*/ 8875015 w 10908632"/>
              <a:gd name="connsiteY15" fmla="*/ 6853991 h 6853991"/>
              <a:gd name="connsiteX16" fmla="*/ 2033617 w 10908632"/>
              <a:gd name="connsiteY16" fmla="*/ 6853991 h 6853991"/>
              <a:gd name="connsiteX17" fmla="*/ 2031421 w 10908632"/>
              <a:gd name="connsiteY17" fmla="*/ 6851897 h 6853991"/>
              <a:gd name="connsiteX18" fmla="*/ 613611 w 10908632"/>
              <a:gd name="connsiteY18" fmla="*/ 3429000 h 6853991"/>
              <a:gd name="connsiteX19" fmla="*/ 2031420 w 10908632"/>
              <a:gd name="connsiteY19" fmla="*/ 6103 h 6853991"/>
              <a:gd name="connsiteX20" fmla="*/ 1213711 w 10908632"/>
              <a:gd name="connsiteY20" fmla="*/ 0 h 6853991"/>
              <a:gd name="connsiteX21" fmla="*/ 1848893 w 10908632"/>
              <a:gd name="connsiteY21" fmla="*/ 0 h 6853991"/>
              <a:gd name="connsiteX22" fmla="*/ 1770204 w 10908632"/>
              <a:gd name="connsiteY22" fmla="*/ 82534 h 6853991"/>
              <a:gd name="connsiteX23" fmla="*/ 477253 w 10908632"/>
              <a:gd name="connsiteY23" fmla="*/ 3429000 h 6853991"/>
              <a:gd name="connsiteX24" fmla="*/ 1770204 w 10908632"/>
              <a:gd name="connsiteY24" fmla="*/ 6775466 h 6853991"/>
              <a:gd name="connsiteX25" fmla="*/ 1845071 w 10908632"/>
              <a:gd name="connsiteY25" fmla="*/ 6853991 h 6853991"/>
              <a:gd name="connsiteX26" fmla="*/ 1210561 w 10908632"/>
              <a:gd name="connsiteY26" fmla="*/ 6853991 h 6853991"/>
              <a:gd name="connsiteX27" fmla="*/ 1083579 w 10908632"/>
              <a:gd name="connsiteY27" fmla="*/ 6692406 h 6853991"/>
              <a:gd name="connsiteX28" fmla="*/ 0 w 10908632"/>
              <a:gd name="connsiteY28" fmla="*/ 3429000 h 6853991"/>
              <a:gd name="connsiteX29" fmla="*/ 1083579 w 10908632"/>
              <a:gd name="connsiteY29" fmla="*/ 165594 h 685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908632" h="6853991">
                <a:moveTo>
                  <a:pt x="9059740" y="0"/>
                </a:moveTo>
                <a:lnTo>
                  <a:pt x="9694921" y="0"/>
                </a:lnTo>
                <a:lnTo>
                  <a:pt x="9825053" y="165594"/>
                </a:lnTo>
                <a:cubicBezTo>
                  <a:pt x="10505610" y="1075607"/>
                  <a:pt x="10908632" y="2205238"/>
                  <a:pt x="10908632" y="3429000"/>
                </a:cubicBezTo>
                <a:cubicBezTo>
                  <a:pt x="10908632" y="4652762"/>
                  <a:pt x="10505610" y="5782393"/>
                  <a:pt x="9825053" y="6692406"/>
                </a:cubicBezTo>
                <a:lnTo>
                  <a:pt x="9698072" y="6853991"/>
                </a:lnTo>
                <a:lnTo>
                  <a:pt x="9063562" y="6853991"/>
                </a:lnTo>
                <a:lnTo>
                  <a:pt x="9138428" y="6775466"/>
                </a:lnTo>
                <a:cubicBezTo>
                  <a:pt x="9941761" y="5891604"/>
                  <a:pt x="10431379" y="4717480"/>
                  <a:pt x="10431379" y="3429000"/>
                </a:cubicBezTo>
                <a:cubicBezTo>
                  <a:pt x="10431379" y="2140521"/>
                  <a:pt x="9941761" y="966397"/>
                  <a:pt x="9138428" y="82534"/>
                </a:cubicBezTo>
                <a:close/>
                <a:moveTo>
                  <a:pt x="2037821" y="0"/>
                </a:moveTo>
                <a:lnTo>
                  <a:pt x="8870811" y="0"/>
                </a:lnTo>
                <a:lnTo>
                  <a:pt x="8877212" y="6103"/>
                </a:lnTo>
                <a:cubicBezTo>
                  <a:pt x="9753207" y="882099"/>
                  <a:pt x="10295021" y="2092275"/>
                  <a:pt x="10295021" y="3429000"/>
                </a:cubicBezTo>
                <a:cubicBezTo>
                  <a:pt x="10295021" y="4765725"/>
                  <a:pt x="9753207" y="5975902"/>
                  <a:pt x="8877212" y="6851897"/>
                </a:cubicBezTo>
                <a:lnTo>
                  <a:pt x="8875015" y="6853991"/>
                </a:lnTo>
                <a:lnTo>
                  <a:pt x="2033617" y="6853991"/>
                </a:lnTo>
                <a:lnTo>
                  <a:pt x="2031421" y="6851897"/>
                </a:lnTo>
                <a:cubicBezTo>
                  <a:pt x="1155426" y="5975902"/>
                  <a:pt x="613611" y="4765725"/>
                  <a:pt x="613611" y="3429000"/>
                </a:cubicBezTo>
                <a:cubicBezTo>
                  <a:pt x="613611" y="2092275"/>
                  <a:pt x="1155425" y="882099"/>
                  <a:pt x="2031420" y="6103"/>
                </a:cubicBezTo>
                <a:close/>
                <a:moveTo>
                  <a:pt x="1213711" y="0"/>
                </a:moveTo>
                <a:lnTo>
                  <a:pt x="1848893" y="0"/>
                </a:lnTo>
                <a:lnTo>
                  <a:pt x="1770204" y="82534"/>
                </a:lnTo>
                <a:cubicBezTo>
                  <a:pt x="966871" y="966397"/>
                  <a:pt x="477253" y="2140521"/>
                  <a:pt x="477253" y="3429000"/>
                </a:cubicBezTo>
                <a:cubicBezTo>
                  <a:pt x="477253" y="4717480"/>
                  <a:pt x="966872" y="5891604"/>
                  <a:pt x="1770204" y="6775466"/>
                </a:cubicBezTo>
                <a:lnTo>
                  <a:pt x="1845071" y="6853991"/>
                </a:lnTo>
                <a:lnTo>
                  <a:pt x="1210561" y="6853991"/>
                </a:lnTo>
                <a:lnTo>
                  <a:pt x="1083579" y="6692406"/>
                </a:lnTo>
                <a:cubicBezTo>
                  <a:pt x="403022" y="5782393"/>
                  <a:pt x="0" y="4652762"/>
                  <a:pt x="0" y="3429000"/>
                </a:cubicBezTo>
                <a:cubicBezTo>
                  <a:pt x="0" y="2205238"/>
                  <a:pt x="403022" y="1075607"/>
                  <a:pt x="1083579" y="16559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DB9B26B-1BF0-6377-30A7-A1FE09413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14" y="85988"/>
            <a:ext cx="6192688" cy="6161726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FD11DD9-099A-70CD-8F07-45C05A85B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7498" y="5924296"/>
            <a:ext cx="1465075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79EC0A4B-AE81-4AD7-86EA-9F753B2B1EB0}" type="datetime1">
              <a:rPr lang="en-US" sz="1100">
                <a:solidFill>
                  <a:schemeClr val="tx1"/>
                </a:solidFill>
              </a:rPr>
              <a:pPr algn="l">
                <a:spcAft>
                  <a:spcPts val="600"/>
                </a:spcAft>
              </a:pPr>
              <a:t>7/26/2023</a:t>
            </a:fld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4827C3D-C9F5-4B03-58EA-0A698AF9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6659" y="5924296"/>
            <a:ext cx="60474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/>
              <a:pPr>
                <a:spcAft>
                  <a:spcPts val="600"/>
                </a:spcAft>
              </a:pPr>
              <a:t>12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6115830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">
            <a:extLst>
              <a:ext uri="{FF2B5EF4-FFF2-40B4-BE49-F238E27FC236}">
                <a16:creationId xmlns:a16="http://schemas.microsoft.com/office/drawing/2014/main" id="{2A313B03-D361-4EC9-AF52-0B3C1C92C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2254" y="5883587"/>
            <a:ext cx="431959" cy="431800"/>
            <a:chOff x="11361456" y="6195813"/>
            <a:chExt cx="548640" cy="548640"/>
          </a:xfrm>
        </p:grpSpPr>
        <p:sp>
          <p:nvSpPr>
            <p:cNvPr id="9" name="Oval 10">
              <a:extLst>
                <a:ext uri="{FF2B5EF4-FFF2-40B4-BE49-F238E27FC236}">
                  <a16:creationId xmlns:a16="http://schemas.microsoft.com/office/drawing/2014/main" id="{5E79CB85-A08A-4579-86F6-A8AA97551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Oval 11">
              <a:extLst>
                <a:ext uri="{FF2B5EF4-FFF2-40B4-BE49-F238E27FC236}">
                  <a16:creationId xmlns:a16="http://schemas.microsoft.com/office/drawing/2014/main" id="{D6C61C9C-364D-4CB6-B9D1-1A6F50F6A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17" name="Freeform: Shape 13">
            <a:extLst>
              <a:ext uri="{FF2B5EF4-FFF2-40B4-BE49-F238E27FC236}">
                <a16:creationId xmlns:a16="http://schemas.microsoft.com/office/drawing/2014/main" id="{3E9FBC8E-8666-4442-8D7D-B250510CD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257" y="1893"/>
            <a:ext cx="10306385" cy="6473214"/>
          </a:xfrm>
          <a:custGeom>
            <a:avLst/>
            <a:gdLst>
              <a:gd name="connsiteX0" fmla="*/ 9059740 w 10908632"/>
              <a:gd name="connsiteY0" fmla="*/ 0 h 6853991"/>
              <a:gd name="connsiteX1" fmla="*/ 9694921 w 10908632"/>
              <a:gd name="connsiteY1" fmla="*/ 0 h 6853991"/>
              <a:gd name="connsiteX2" fmla="*/ 9825053 w 10908632"/>
              <a:gd name="connsiteY2" fmla="*/ 165594 h 6853991"/>
              <a:gd name="connsiteX3" fmla="*/ 10908632 w 10908632"/>
              <a:gd name="connsiteY3" fmla="*/ 3429000 h 6853991"/>
              <a:gd name="connsiteX4" fmla="*/ 9825053 w 10908632"/>
              <a:gd name="connsiteY4" fmla="*/ 6692406 h 6853991"/>
              <a:gd name="connsiteX5" fmla="*/ 9698072 w 10908632"/>
              <a:gd name="connsiteY5" fmla="*/ 6853991 h 6853991"/>
              <a:gd name="connsiteX6" fmla="*/ 9063562 w 10908632"/>
              <a:gd name="connsiteY6" fmla="*/ 6853991 h 6853991"/>
              <a:gd name="connsiteX7" fmla="*/ 9138428 w 10908632"/>
              <a:gd name="connsiteY7" fmla="*/ 6775466 h 6853991"/>
              <a:gd name="connsiteX8" fmla="*/ 10431379 w 10908632"/>
              <a:gd name="connsiteY8" fmla="*/ 3429000 h 6853991"/>
              <a:gd name="connsiteX9" fmla="*/ 9138428 w 10908632"/>
              <a:gd name="connsiteY9" fmla="*/ 82534 h 6853991"/>
              <a:gd name="connsiteX10" fmla="*/ 2037821 w 10908632"/>
              <a:gd name="connsiteY10" fmla="*/ 0 h 6853991"/>
              <a:gd name="connsiteX11" fmla="*/ 8870811 w 10908632"/>
              <a:gd name="connsiteY11" fmla="*/ 0 h 6853991"/>
              <a:gd name="connsiteX12" fmla="*/ 8877212 w 10908632"/>
              <a:gd name="connsiteY12" fmla="*/ 6103 h 6853991"/>
              <a:gd name="connsiteX13" fmla="*/ 10295021 w 10908632"/>
              <a:gd name="connsiteY13" fmla="*/ 3429000 h 6853991"/>
              <a:gd name="connsiteX14" fmla="*/ 8877212 w 10908632"/>
              <a:gd name="connsiteY14" fmla="*/ 6851897 h 6853991"/>
              <a:gd name="connsiteX15" fmla="*/ 8875015 w 10908632"/>
              <a:gd name="connsiteY15" fmla="*/ 6853991 h 6853991"/>
              <a:gd name="connsiteX16" fmla="*/ 2033617 w 10908632"/>
              <a:gd name="connsiteY16" fmla="*/ 6853991 h 6853991"/>
              <a:gd name="connsiteX17" fmla="*/ 2031421 w 10908632"/>
              <a:gd name="connsiteY17" fmla="*/ 6851897 h 6853991"/>
              <a:gd name="connsiteX18" fmla="*/ 613611 w 10908632"/>
              <a:gd name="connsiteY18" fmla="*/ 3429000 h 6853991"/>
              <a:gd name="connsiteX19" fmla="*/ 2031420 w 10908632"/>
              <a:gd name="connsiteY19" fmla="*/ 6103 h 6853991"/>
              <a:gd name="connsiteX20" fmla="*/ 1213711 w 10908632"/>
              <a:gd name="connsiteY20" fmla="*/ 0 h 6853991"/>
              <a:gd name="connsiteX21" fmla="*/ 1848893 w 10908632"/>
              <a:gd name="connsiteY21" fmla="*/ 0 h 6853991"/>
              <a:gd name="connsiteX22" fmla="*/ 1770204 w 10908632"/>
              <a:gd name="connsiteY22" fmla="*/ 82534 h 6853991"/>
              <a:gd name="connsiteX23" fmla="*/ 477253 w 10908632"/>
              <a:gd name="connsiteY23" fmla="*/ 3429000 h 6853991"/>
              <a:gd name="connsiteX24" fmla="*/ 1770204 w 10908632"/>
              <a:gd name="connsiteY24" fmla="*/ 6775466 h 6853991"/>
              <a:gd name="connsiteX25" fmla="*/ 1845071 w 10908632"/>
              <a:gd name="connsiteY25" fmla="*/ 6853991 h 6853991"/>
              <a:gd name="connsiteX26" fmla="*/ 1210561 w 10908632"/>
              <a:gd name="connsiteY26" fmla="*/ 6853991 h 6853991"/>
              <a:gd name="connsiteX27" fmla="*/ 1083579 w 10908632"/>
              <a:gd name="connsiteY27" fmla="*/ 6692406 h 6853991"/>
              <a:gd name="connsiteX28" fmla="*/ 0 w 10908632"/>
              <a:gd name="connsiteY28" fmla="*/ 3429000 h 6853991"/>
              <a:gd name="connsiteX29" fmla="*/ 1083579 w 10908632"/>
              <a:gd name="connsiteY29" fmla="*/ 165594 h 685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908632" h="6853991">
                <a:moveTo>
                  <a:pt x="9059740" y="0"/>
                </a:moveTo>
                <a:lnTo>
                  <a:pt x="9694921" y="0"/>
                </a:lnTo>
                <a:lnTo>
                  <a:pt x="9825053" y="165594"/>
                </a:lnTo>
                <a:cubicBezTo>
                  <a:pt x="10505610" y="1075607"/>
                  <a:pt x="10908632" y="2205238"/>
                  <a:pt x="10908632" y="3429000"/>
                </a:cubicBezTo>
                <a:cubicBezTo>
                  <a:pt x="10908632" y="4652762"/>
                  <a:pt x="10505610" y="5782393"/>
                  <a:pt x="9825053" y="6692406"/>
                </a:cubicBezTo>
                <a:lnTo>
                  <a:pt x="9698072" y="6853991"/>
                </a:lnTo>
                <a:lnTo>
                  <a:pt x="9063562" y="6853991"/>
                </a:lnTo>
                <a:lnTo>
                  <a:pt x="9138428" y="6775466"/>
                </a:lnTo>
                <a:cubicBezTo>
                  <a:pt x="9941761" y="5891604"/>
                  <a:pt x="10431379" y="4717480"/>
                  <a:pt x="10431379" y="3429000"/>
                </a:cubicBezTo>
                <a:cubicBezTo>
                  <a:pt x="10431379" y="2140521"/>
                  <a:pt x="9941761" y="966397"/>
                  <a:pt x="9138428" y="82534"/>
                </a:cubicBezTo>
                <a:close/>
                <a:moveTo>
                  <a:pt x="2037821" y="0"/>
                </a:moveTo>
                <a:lnTo>
                  <a:pt x="8870811" y="0"/>
                </a:lnTo>
                <a:lnTo>
                  <a:pt x="8877212" y="6103"/>
                </a:lnTo>
                <a:cubicBezTo>
                  <a:pt x="9753207" y="882099"/>
                  <a:pt x="10295021" y="2092275"/>
                  <a:pt x="10295021" y="3429000"/>
                </a:cubicBezTo>
                <a:cubicBezTo>
                  <a:pt x="10295021" y="4765725"/>
                  <a:pt x="9753207" y="5975902"/>
                  <a:pt x="8877212" y="6851897"/>
                </a:cubicBezTo>
                <a:lnTo>
                  <a:pt x="8875015" y="6853991"/>
                </a:lnTo>
                <a:lnTo>
                  <a:pt x="2033617" y="6853991"/>
                </a:lnTo>
                <a:lnTo>
                  <a:pt x="2031421" y="6851897"/>
                </a:lnTo>
                <a:cubicBezTo>
                  <a:pt x="1155426" y="5975902"/>
                  <a:pt x="613611" y="4765725"/>
                  <a:pt x="613611" y="3429000"/>
                </a:cubicBezTo>
                <a:cubicBezTo>
                  <a:pt x="613611" y="2092275"/>
                  <a:pt x="1155425" y="882099"/>
                  <a:pt x="2031420" y="6103"/>
                </a:cubicBezTo>
                <a:close/>
                <a:moveTo>
                  <a:pt x="1213711" y="0"/>
                </a:moveTo>
                <a:lnTo>
                  <a:pt x="1848893" y="0"/>
                </a:lnTo>
                <a:lnTo>
                  <a:pt x="1770204" y="82534"/>
                </a:lnTo>
                <a:cubicBezTo>
                  <a:pt x="966871" y="966397"/>
                  <a:pt x="477253" y="2140521"/>
                  <a:pt x="477253" y="3429000"/>
                </a:cubicBezTo>
                <a:cubicBezTo>
                  <a:pt x="477253" y="4717480"/>
                  <a:pt x="966872" y="5891604"/>
                  <a:pt x="1770204" y="6775466"/>
                </a:cubicBezTo>
                <a:lnTo>
                  <a:pt x="1845071" y="6853991"/>
                </a:lnTo>
                <a:lnTo>
                  <a:pt x="1210561" y="6853991"/>
                </a:lnTo>
                <a:lnTo>
                  <a:pt x="1083579" y="6692406"/>
                </a:lnTo>
                <a:cubicBezTo>
                  <a:pt x="403022" y="5782393"/>
                  <a:pt x="0" y="4652762"/>
                  <a:pt x="0" y="3429000"/>
                </a:cubicBezTo>
                <a:cubicBezTo>
                  <a:pt x="0" y="2205238"/>
                  <a:pt x="403022" y="1075607"/>
                  <a:pt x="1083579" y="16559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FDF7AB4-57A6-FD24-49C8-7621CB9AB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1058" y="430188"/>
            <a:ext cx="7016977" cy="5648667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72854F-ACE4-2376-1C35-2D995128EF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7498" y="5924296"/>
            <a:ext cx="1465075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79EC0A4B-AE81-4AD7-86EA-9F753B2B1EB0}" type="datetime1">
              <a:rPr lang="en-US" sz="1100"/>
              <a:pPr algn="l">
                <a:spcAft>
                  <a:spcPts val="600"/>
                </a:spcAft>
              </a:pPr>
              <a:t>7/26/2023</a:t>
            </a:fld>
            <a:endParaRPr lang="en-US" sz="11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FE73ACD-14C8-B74B-EC5D-DA10E6917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6659" y="5924296"/>
            <a:ext cx="60474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/>
              <a:pPr>
                <a:spcAft>
                  <a:spcPts val="600"/>
                </a:spcAft>
              </a:pPr>
              <a:t>13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3426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9">
            <a:extLst>
              <a:ext uri="{FF2B5EF4-FFF2-40B4-BE49-F238E27FC236}">
                <a16:creationId xmlns:a16="http://schemas.microsoft.com/office/drawing/2014/main" id="{2A313B03-D361-4EC9-AF52-0B3C1C92C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2254" y="5883587"/>
            <a:ext cx="431959" cy="431800"/>
            <a:chOff x="11361456" y="6195813"/>
            <a:chExt cx="548640" cy="548640"/>
          </a:xfrm>
        </p:grpSpPr>
        <p:sp>
          <p:nvSpPr>
            <p:cNvPr id="15" name="Oval 10">
              <a:extLst>
                <a:ext uri="{FF2B5EF4-FFF2-40B4-BE49-F238E27FC236}">
                  <a16:creationId xmlns:a16="http://schemas.microsoft.com/office/drawing/2014/main" id="{5E79CB85-A08A-4579-86F6-A8AA97551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Oval 11">
              <a:extLst>
                <a:ext uri="{FF2B5EF4-FFF2-40B4-BE49-F238E27FC236}">
                  <a16:creationId xmlns:a16="http://schemas.microsoft.com/office/drawing/2014/main" id="{D6C61C9C-364D-4CB6-B9D1-1A6F50F6A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17" name="Freeform: Shape 13">
            <a:extLst>
              <a:ext uri="{FF2B5EF4-FFF2-40B4-BE49-F238E27FC236}">
                <a16:creationId xmlns:a16="http://schemas.microsoft.com/office/drawing/2014/main" id="{3E9FBC8E-8666-4442-8D7D-B250510CD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257" y="1893"/>
            <a:ext cx="10306385" cy="6473214"/>
          </a:xfrm>
          <a:custGeom>
            <a:avLst/>
            <a:gdLst>
              <a:gd name="connsiteX0" fmla="*/ 9059740 w 10908632"/>
              <a:gd name="connsiteY0" fmla="*/ 0 h 6853991"/>
              <a:gd name="connsiteX1" fmla="*/ 9694921 w 10908632"/>
              <a:gd name="connsiteY1" fmla="*/ 0 h 6853991"/>
              <a:gd name="connsiteX2" fmla="*/ 9825053 w 10908632"/>
              <a:gd name="connsiteY2" fmla="*/ 165594 h 6853991"/>
              <a:gd name="connsiteX3" fmla="*/ 10908632 w 10908632"/>
              <a:gd name="connsiteY3" fmla="*/ 3429000 h 6853991"/>
              <a:gd name="connsiteX4" fmla="*/ 9825053 w 10908632"/>
              <a:gd name="connsiteY4" fmla="*/ 6692406 h 6853991"/>
              <a:gd name="connsiteX5" fmla="*/ 9698072 w 10908632"/>
              <a:gd name="connsiteY5" fmla="*/ 6853991 h 6853991"/>
              <a:gd name="connsiteX6" fmla="*/ 9063562 w 10908632"/>
              <a:gd name="connsiteY6" fmla="*/ 6853991 h 6853991"/>
              <a:gd name="connsiteX7" fmla="*/ 9138428 w 10908632"/>
              <a:gd name="connsiteY7" fmla="*/ 6775466 h 6853991"/>
              <a:gd name="connsiteX8" fmla="*/ 10431379 w 10908632"/>
              <a:gd name="connsiteY8" fmla="*/ 3429000 h 6853991"/>
              <a:gd name="connsiteX9" fmla="*/ 9138428 w 10908632"/>
              <a:gd name="connsiteY9" fmla="*/ 82534 h 6853991"/>
              <a:gd name="connsiteX10" fmla="*/ 2037821 w 10908632"/>
              <a:gd name="connsiteY10" fmla="*/ 0 h 6853991"/>
              <a:gd name="connsiteX11" fmla="*/ 8870811 w 10908632"/>
              <a:gd name="connsiteY11" fmla="*/ 0 h 6853991"/>
              <a:gd name="connsiteX12" fmla="*/ 8877212 w 10908632"/>
              <a:gd name="connsiteY12" fmla="*/ 6103 h 6853991"/>
              <a:gd name="connsiteX13" fmla="*/ 10295021 w 10908632"/>
              <a:gd name="connsiteY13" fmla="*/ 3429000 h 6853991"/>
              <a:gd name="connsiteX14" fmla="*/ 8877212 w 10908632"/>
              <a:gd name="connsiteY14" fmla="*/ 6851897 h 6853991"/>
              <a:gd name="connsiteX15" fmla="*/ 8875015 w 10908632"/>
              <a:gd name="connsiteY15" fmla="*/ 6853991 h 6853991"/>
              <a:gd name="connsiteX16" fmla="*/ 2033617 w 10908632"/>
              <a:gd name="connsiteY16" fmla="*/ 6853991 h 6853991"/>
              <a:gd name="connsiteX17" fmla="*/ 2031421 w 10908632"/>
              <a:gd name="connsiteY17" fmla="*/ 6851897 h 6853991"/>
              <a:gd name="connsiteX18" fmla="*/ 613611 w 10908632"/>
              <a:gd name="connsiteY18" fmla="*/ 3429000 h 6853991"/>
              <a:gd name="connsiteX19" fmla="*/ 2031420 w 10908632"/>
              <a:gd name="connsiteY19" fmla="*/ 6103 h 6853991"/>
              <a:gd name="connsiteX20" fmla="*/ 1213711 w 10908632"/>
              <a:gd name="connsiteY20" fmla="*/ 0 h 6853991"/>
              <a:gd name="connsiteX21" fmla="*/ 1848893 w 10908632"/>
              <a:gd name="connsiteY21" fmla="*/ 0 h 6853991"/>
              <a:gd name="connsiteX22" fmla="*/ 1770204 w 10908632"/>
              <a:gd name="connsiteY22" fmla="*/ 82534 h 6853991"/>
              <a:gd name="connsiteX23" fmla="*/ 477253 w 10908632"/>
              <a:gd name="connsiteY23" fmla="*/ 3429000 h 6853991"/>
              <a:gd name="connsiteX24" fmla="*/ 1770204 w 10908632"/>
              <a:gd name="connsiteY24" fmla="*/ 6775466 h 6853991"/>
              <a:gd name="connsiteX25" fmla="*/ 1845071 w 10908632"/>
              <a:gd name="connsiteY25" fmla="*/ 6853991 h 6853991"/>
              <a:gd name="connsiteX26" fmla="*/ 1210561 w 10908632"/>
              <a:gd name="connsiteY26" fmla="*/ 6853991 h 6853991"/>
              <a:gd name="connsiteX27" fmla="*/ 1083579 w 10908632"/>
              <a:gd name="connsiteY27" fmla="*/ 6692406 h 6853991"/>
              <a:gd name="connsiteX28" fmla="*/ 0 w 10908632"/>
              <a:gd name="connsiteY28" fmla="*/ 3429000 h 6853991"/>
              <a:gd name="connsiteX29" fmla="*/ 1083579 w 10908632"/>
              <a:gd name="connsiteY29" fmla="*/ 165594 h 685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908632" h="6853991">
                <a:moveTo>
                  <a:pt x="9059740" y="0"/>
                </a:moveTo>
                <a:lnTo>
                  <a:pt x="9694921" y="0"/>
                </a:lnTo>
                <a:lnTo>
                  <a:pt x="9825053" y="165594"/>
                </a:lnTo>
                <a:cubicBezTo>
                  <a:pt x="10505610" y="1075607"/>
                  <a:pt x="10908632" y="2205238"/>
                  <a:pt x="10908632" y="3429000"/>
                </a:cubicBezTo>
                <a:cubicBezTo>
                  <a:pt x="10908632" y="4652762"/>
                  <a:pt x="10505610" y="5782393"/>
                  <a:pt x="9825053" y="6692406"/>
                </a:cubicBezTo>
                <a:lnTo>
                  <a:pt x="9698072" y="6853991"/>
                </a:lnTo>
                <a:lnTo>
                  <a:pt x="9063562" y="6853991"/>
                </a:lnTo>
                <a:lnTo>
                  <a:pt x="9138428" y="6775466"/>
                </a:lnTo>
                <a:cubicBezTo>
                  <a:pt x="9941761" y="5891604"/>
                  <a:pt x="10431379" y="4717480"/>
                  <a:pt x="10431379" y="3429000"/>
                </a:cubicBezTo>
                <a:cubicBezTo>
                  <a:pt x="10431379" y="2140521"/>
                  <a:pt x="9941761" y="966397"/>
                  <a:pt x="9138428" y="82534"/>
                </a:cubicBezTo>
                <a:close/>
                <a:moveTo>
                  <a:pt x="2037821" y="0"/>
                </a:moveTo>
                <a:lnTo>
                  <a:pt x="8870811" y="0"/>
                </a:lnTo>
                <a:lnTo>
                  <a:pt x="8877212" y="6103"/>
                </a:lnTo>
                <a:cubicBezTo>
                  <a:pt x="9753207" y="882099"/>
                  <a:pt x="10295021" y="2092275"/>
                  <a:pt x="10295021" y="3429000"/>
                </a:cubicBezTo>
                <a:cubicBezTo>
                  <a:pt x="10295021" y="4765725"/>
                  <a:pt x="9753207" y="5975902"/>
                  <a:pt x="8877212" y="6851897"/>
                </a:cubicBezTo>
                <a:lnTo>
                  <a:pt x="8875015" y="6853991"/>
                </a:lnTo>
                <a:lnTo>
                  <a:pt x="2033617" y="6853991"/>
                </a:lnTo>
                <a:lnTo>
                  <a:pt x="2031421" y="6851897"/>
                </a:lnTo>
                <a:cubicBezTo>
                  <a:pt x="1155426" y="5975902"/>
                  <a:pt x="613611" y="4765725"/>
                  <a:pt x="613611" y="3429000"/>
                </a:cubicBezTo>
                <a:cubicBezTo>
                  <a:pt x="613611" y="2092275"/>
                  <a:pt x="1155425" y="882099"/>
                  <a:pt x="2031420" y="6103"/>
                </a:cubicBezTo>
                <a:close/>
                <a:moveTo>
                  <a:pt x="1213711" y="0"/>
                </a:moveTo>
                <a:lnTo>
                  <a:pt x="1848893" y="0"/>
                </a:lnTo>
                <a:lnTo>
                  <a:pt x="1770204" y="82534"/>
                </a:lnTo>
                <a:cubicBezTo>
                  <a:pt x="966871" y="966397"/>
                  <a:pt x="477253" y="2140521"/>
                  <a:pt x="477253" y="3429000"/>
                </a:cubicBezTo>
                <a:cubicBezTo>
                  <a:pt x="477253" y="4717480"/>
                  <a:pt x="966872" y="5891604"/>
                  <a:pt x="1770204" y="6775466"/>
                </a:cubicBezTo>
                <a:lnTo>
                  <a:pt x="1845071" y="6853991"/>
                </a:lnTo>
                <a:lnTo>
                  <a:pt x="1210561" y="6853991"/>
                </a:lnTo>
                <a:lnTo>
                  <a:pt x="1083579" y="6692406"/>
                </a:lnTo>
                <a:cubicBezTo>
                  <a:pt x="403022" y="5782393"/>
                  <a:pt x="0" y="4652762"/>
                  <a:pt x="0" y="3429000"/>
                </a:cubicBezTo>
                <a:cubicBezTo>
                  <a:pt x="0" y="2205238"/>
                  <a:pt x="403022" y="1075607"/>
                  <a:pt x="1083579" y="16559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4AD2EDD-2873-9448-B75B-FC8388F145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0206" y="646212"/>
            <a:ext cx="7463606" cy="5112568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D4129B9-29F7-B40E-324F-888EB0CC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7498" y="5924296"/>
            <a:ext cx="1465075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79EC0A4B-AE81-4AD7-86EA-9F753B2B1EB0}" type="datetime1">
              <a:rPr lang="en-US" sz="1100">
                <a:solidFill>
                  <a:schemeClr val="tx1"/>
                </a:solidFill>
              </a:rPr>
              <a:pPr algn="l">
                <a:spcAft>
                  <a:spcPts val="600"/>
                </a:spcAft>
              </a:pPr>
              <a:t>7/26/2023</a:t>
            </a:fld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3C89A78-0068-0AD0-5897-0E94C0ED8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6659" y="5924296"/>
            <a:ext cx="60474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/>
              <a:pPr>
                <a:spcAft>
                  <a:spcPts val="600"/>
                </a:spcAft>
              </a:pPr>
              <a:t>14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852640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4F86CD0-B6B2-4F13-95D0-2C51CD5E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9E3D-046A-4E0E-A8F6-516780ECFE19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91D39C-43DE-4685-9DD4-64EFE3D6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FEBF06A-86B5-A75E-3FE9-67D5BD035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98" y="0"/>
            <a:ext cx="9492392" cy="6526976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D9F421-152E-4BD5-F87C-853F9886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7/26/2023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F9B99E1-FAB5-0900-4AFC-46FA2AC63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21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14">
            <a:extLst>
              <a:ext uri="{FF2B5EF4-FFF2-40B4-BE49-F238E27FC236}">
                <a16:creationId xmlns:a16="http://schemas.microsoft.com/office/drawing/2014/main" id="{2A313B03-D361-4EC9-AF52-0B3C1C92C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2254" y="5883587"/>
            <a:ext cx="431959" cy="431800"/>
            <a:chOff x="11361456" y="6195813"/>
            <a:chExt cx="548640" cy="548640"/>
          </a:xfrm>
        </p:grpSpPr>
        <p:sp>
          <p:nvSpPr>
            <p:cNvPr id="27" name="Oval 15">
              <a:extLst>
                <a:ext uri="{FF2B5EF4-FFF2-40B4-BE49-F238E27FC236}">
                  <a16:creationId xmlns:a16="http://schemas.microsoft.com/office/drawing/2014/main" id="{5E79CB85-A08A-4579-86F6-A8AA97551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nl-BE"/>
            </a:p>
          </p:txBody>
        </p:sp>
        <p:sp>
          <p:nvSpPr>
            <p:cNvPr id="28" name="Oval 16">
              <a:extLst>
                <a:ext uri="{FF2B5EF4-FFF2-40B4-BE49-F238E27FC236}">
                  <a16:creationId xmlns:a16="http://schemas.microsoft.com/office/drawing/2014/main" id="{D6C61C9C-364D-4CB6-B9D1-1A6F50F6A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29" name="Rectangle 18">
            <a:extLst>
              <a:ext uri="{FF2B5EF4-FFF2-40B4-BE49-F238E27FC236}">
                <a16:creationId xmlns:a16="http://schemas.microsoft.com/office/drawing/2014/main" id="{9C5EC292-991E-4C8F-9F55-D72971A4B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6F4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0">
            <a:extLst>
              <a:ext uri="{FF2B5EF4-FFF2-40B4-BE49-F238E27FC236}">
                <a16:creationId xmlns:a16="http://schemas.microsoft.com/office/drawing/2014/main" id="{F90B7573-D2CD-4589-B099-E8254726AC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899" cy="6476999"/>
          </a:xfrm>
          <a:prstGeom prst="rect">
            <a:avLst/>
          </a:prstGeom>
          <a:blipFill dpi="0" rotWithShape="1">
            <a:blip r:embed="rId4">
              <a:alphaModFix amt="5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C26A041F-C32D-4E9C-AD9A-6F8F9710D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89"/>
            <a:ext cx="10617546" cy="557022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1092C08-8D23-7C13-3DB5-2C551CBA6B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0978" y="453389"/>
            <a:ext cx="7227511" cy="5662548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3852659-12A7-2D75-CAB7-B7904EE6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24721" y="6028761"/>
            <a:ext cx="3092825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7/26/2023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01A9BC8-5943-9A0B-03C5-9E5F36916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6659" y="6028761"/>
            <a:ext cx="60474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/>
              <a:pPr>
                <a:spcAft>
                  <a:spcPts val="600"/>
                </a:spcAft>
              </a:pPr>
              <a:t>17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58558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AA169BC-8151-3FBB-6C14-5DB9DAFB0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06" y="142519"/>
            <a:ext cx="8201304" cy="6265524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D2D2DC-72D3-4E92-9001-97F4F1F6B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51375" y="5212404"/>
            <a:ext cx="205389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bg1">
                    <a:alpha val="80000"/>
                  </a:schemeClr>
                </a:solidFill>
              </a:rPr>
              <a:pPr algn="r">
                <a:spcAft>
                  <a:spcPts val="600"/>
                </a:spcAft>
              </a:pPr>
              <a:t>7/26/2023</a:t>
            </a:fld>
            <a:endParaRPr lang="en-US" sz="100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87C529D-8FE6-4B35-A3C9-E3ADD134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1154" y="5699760"/>
            <a:ext cx="518350" cy="518160"/>
          </a:xfrm>
          <a:prstGeom prst="ellipse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chemeClr val="tx1"/>
                </a:solidFill>
              </a:rPr>
              <a:pPr algn="ctr">
                <a:spcAft>
                  <a:spcPts val="600"/>
                </a:spcAft>
              </a:pPr>
              <a:t>18</a:t>
            </a:fld>
            <a:endParaRPr 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02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1">
            <a:extLst>
              <a:ext uri="{FF2B5EF4-FFF2-40B4-BE49-F238E27FC236}">
                <a16:creationId xmlns:a16="http://schemas.microsoft.com/office/drawing/2014/main" id="{2A313B03-D361-4EC9-AF52-0B3C1C92C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2254" y="5883587"/>
            <a:ext cx="431959" cy="431800"/>
            <a:chOff x="11361456" y="6195813"/>
            <a:chExt cx="548640" cy="548640"/>
          </a:xfrm>
        </p:grpSpPr>
        <p:sp>
          <p:nvSpPr>
            <p:cNvPr id="17" name="Oval 12">
              <a:extLst>
                <a:ext uri="{FF2B5EF4-FFF2-40B4-BE49-F238E27FC236}">
                  <a16:creationId xmlns:a16="http://schemas.microsoft.com/office/drawing/2014/main" id="{5E79CB85-A08A-4579-86F6-A8AA97551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nl-BE"/>
            </a:p>
          </p:txBody>
        </p:sp>
        <p:sp>
          <p:nvSpPr>
            <p:cNvPr id="19" name="Oval 13">
              <a:extLst>
                <a:ext uri="{FF2B5EF4-FFF2-40B4-BE49-F238E27FC236}">
                  <a16:creationId xmlns:a16="http://schemas.microsoft.com/office/drawing/2014/main" id="{D6C61C9C-364D-4CB6-B9D1-1A6F50F6A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nl-BE"/>
            </a:p>
          </p:txBody>
        </p:sp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637452E8-6B04-6668-CDF9-2B4576DED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010" y="70148"/>
            <a:ext cx="7704856" cy="6367277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1A989F-2487-A662-DAC6-EC0780B9E1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24721" y="5924296"/>
            <a:ext cx="3092825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100" smtClean="0"/>
              <a:pPr>
                <a:spcAft>
                  <a:spcPts val="600"/>
                </a:spcAft>
              </a:pPr>
              <a:t>7/26/2023</a:t>
            </a:fld>
            <a:endParaRPr lang="en-US" sz="11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EFDBE17-2CA7-30BE-5D04-27CBF722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6659" y="5924296"/>
            <a:ext cx="60474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 smtClean="0"/>
              <a:pPr>
                <a:spcAft>
                  <a:spcPts val="600"/>
                </a:spcAft>
              </a:pPr>
              <a:t>19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42222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3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2254" y="5883587"/>
            <a:ext cx="431959" cy="431800"/>
            <a:chOff x="11361456" y="6195813"/>
            <a:chExt cx="548640" cy="54864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nl-BE"/>
            </a:p>
          </p:txBody>
        </p:sp>
        <p:sp>
          <p:nvSpPr>
            <p:cNvPr id="22" name="Oval 25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nl-BE"/>
            </a:p>
          </p:txBody>
        </p:sp>
      </p:grp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D8AFD15B-CF29-4306-884F-47675092F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602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CD73BE1-B840-BD5B-D947-D9AC919F3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856" y="1305378"/>
            <a:ext cx="4600360" cy="14336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500" b="1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9" name="Picture 8" descr="Digitale nummers en grafieken">
            <a:extLst>
              <a:ext uri="{FF2B5EF4-FFF2-40B4-BE49-F238E27FC236}">
                <a16:creationId xmlns:a16="http://schemas.microsoft.com/office/drawing/2014/main" id="{1C8634D5-F4A2-F47A-9A46-C9E3D212FF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815" r="9932" b="2"/>
          <a:stretch/>
        </p:blipFill>
        <p:spPr>
          <a:xfrm>
            <a:off x="-9321" y="379647"/>
            <a:ext cx="5778093" cy="6097353"/>
          </a:xfrm>
          <a:custGeom>
            <a:avLst/>
            <a:gdLst/>
            <a:ahLst/>
            <a:cxnLst/>
            <a:rect l="l" t="t" r="r" b="b"/>
            <a:pathLst>
              <a:path w="6115733" h="6456021">
                <a:moveTo>
                  <a:pt x="2259477" y="433395"/>
                </a:moveTo>
                <a:cubicBezTo>
                  <a:pt x="4149632" y="433395"/>
                  <a:pt x="5681904" y="1964133"/>
                  <a:pt x="5681904" y="3852396"/>
                </a:cubicBezTo>
                <a:cubicBezTo>
                  <a:pt x="5681904" y="4796527"/>
                  <a:pt x="5298836" y="5651278"/>
                  <a:pt x="4679499" y="6269995"/>
                </a:cubicBezTo>
                <a:lnTo>
                  <a:pt x="4474613" y="6456021"/>
                </a:lnTo>
                <a:lnTo>
                  <a:pt x="44341" y="6456021"/>
                </a:lnTo>
                <a:lnTo>
                  <a:pt x="0" y="6415762"/>
                </a:lnTo>
                <a:lnTo>
                  <a:pt x="0" y="1289029"/>
                </a:lnTo>
                <a:lnTo>
                  <a:pt x="82495" y="1214128"/>
                </a:lnTo>
                <a:cubicBezTo>
                  <a:pt x="674092" y="726388"/>
                  <a:pt x="1432534" y="433395"/>
                  <a:pt x="2259477" y="433395"/>
                </a:cubicBezTo>
                <a:close/>
                <a:moveTo>
                  <a:pt x="2259477" y="0"/>
                </a:moveTo>
                <a:cubicBezTo>
                  <a:pt x="4389229" y="0"/>
                  <a:pt x="6115733" y="1724776"/>
                  <a:pt x="6115733" y="3852396"/>
                </a:cubicBezTo>
                <a:cubicBezTo>
                  <a:pt x="6115733" y="4783230"/>
                  <a:pt x="5785270" y="5636956"/>
                  <a:pt x="5235152" y="6302877"/>
                </a:cubicBezTo>
                <a:lnTo>
                  <a:pt x="5095826" y="6456021"/>
                </a:lnTo>
                <a:lnTo>
                  <a:pt x="4617788" y="6456021"/>
                </a:lnTo>
                <a:lnTo>
                  <a:pt x="4747668" y="6338096"/>
                </a:lnTo>
                <a:cubicBezTo>
                  <a:pt x="5384452" y="5701950"/>
                  <a:pt x="5778311" y="4823122"/>
                  <a:pt x="5778311" y="3852396"/>
                </a:cubicBezTo>
                <a:cubicBezTo>
                  <a:pt x="5778311" y="1910944"/>
                  <a:pt x="4202875" y="337085"/>
                  <a:pt x="2259477" y="337085"/>
                </a:cubicBezTo>
                <a:cubicBezTo>
                  <a:pt x="1409240" y="337085"/>
                  <a:pt x="629434" y="638331"/>
                  <a:pt x="21172" y="1139811"/>
                </a:cubicBezTo>
                <a:lnTo>
                  <a:pt x="0" y="1159034"/>
                </a:lnTo>
                <a:lnTo>
                  <a:pt x="0" y="735177"/>
                </a:lnTo>
                <a:lnTo>
                  <a:pt x="103407" y="657929"/>
                </a:lnTo>
                <a:cubicBezTo>
                  <a:pt x="718869" y="242547"/>
                  <a:pt x="1460820" y="0"/>
                  <a:pt x="2259477" y="0"/>
                </a:cubicBezTo>
                <a:close/>
              </a:path>
            </a:pathLst>
          </a:custGeom>
        </p:spPr>
      </p:pic>
      <p:sp>
        <p:nvSpPr>
          <p:cNvPr id="23" name="Freeform: Shape 29">
            <a:extLst>
              <a:ext uri="{FF2B5EF4-FFF2-40B4-BE49-F238E27FC236}">
                <a16:creationId xmlns:a16="http://schemas.microsoft.com/office/drawing/2014/main" id="{96349AB3-1BD3-41E1-8979-1DBDCB5CD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321" y="379647"/>
            <a:ext cx="5778093" cy="6097353"/>
          </a:xfrm>
          <a:custGeom>
            <a:avLst/>
            <a:gdLst>
              <a:gd name="connsiteX0" fmla="*/ 2259477 w 6115733"/>
              <a:gd name="connsiteY0" fmla="*/ 433395 h 6456021"/>
              <a:gd name="connsiteX1" fmla="*/ 5681904 w 6115733"/>
              <a:gd name="connsiteY1" fmla="*/ 3852396 h 6456021"/>
              <a:gd name="connsiteX2" fmla="*/ 4679499 w 6115733"/>
              <a:gd name="connsiteY2" fmla="*/ 6269995 h 6456021"/>
              <a:gd name="connsiteX3" fmla="*/ 4474613 w 6115733"/>
              <a:gd name="connsiteY3" fmla="*/ 6456021 h 6456021"/>
              <a:gd name="connsiteX4" fmla="*/ 44341 w 6115733"/>
              <a:gd name="connsiteY4" fmla="*/ 6456021 h 6456021"/>
              <a:gd name="connsiteX5" fmla="*/ 0 w 6115733"/>
              <a:gd name="connsiteY5" fmla="*/ 6415762 h 6456021"/>
              <a:gd name="connsiteX6" fmla="*/ 0 w 6115733"/>
              <a:gd name="connsiteY6" fmla="*/ 1289029 h 6456021"/>
              <a:gd name="connsiteX7" fmla="*/ 82495 w 6115733"/>
              <a:gd name="connsiteY7" fmla="*/ 1214128 h 6456021"/>
              <a:gd name="connsiteX8" fmla="*/ 2259477 w 6115733"/>
              <a:gd name="connsiteY8" fmla="*/ 433395 h 6456021"/>
              <a:gd name="connsiteX9" fmla="*/ 2259477 w 6115733"/>
              <a:gd name="connsiteY9" fmla="*/ 0 h 6456021"/>
              <a:gd name="connsiteX10" fmla="*/ 6115733 w 6115733"/>
              <a:gd name="connsiteY10" fmla="*/ 3852396 h 6456021"/>
              <a:gd name="connsiteX11" fmla="*/ 5235152 w 6115733"/>
              <a:gd name="connsiteY11" fmla="*/ 6302877 h 6456021"/>
              <a:gd name="connsiteX12" fmla="*/ 5095826 w 6115733"/>
              <a:gd name="connsiteY12" fmla="*/ 6456021 h 6456021"/>
              <a:gd name="connsiteX13" fmla="*/ 4617788 w 6115733"/>
              <a:gd name="connsiteY13" fmla="*/ 6456021 h 6456021"/>
              <a:gd name="connsiteX14" fmla="*/ 4747668 w 6115733"/>
              <a:gd name="connsiteY14" fmla="*/ 6338096 h 6456021"/>
              <a:gd name="connsiteX15" fmla="*/ 5778311 w 6115733"/>
              <a:gd name="connsiteY15" fmla="*/ 3852396 h 6456021"/>
              <a:gd name="connsiteX16" fmla="*/ 2259477 w 6115733"/>
              <a:gd name="connsiteY16" fmla="*/ 337085 h 6456021"/>
              <a:gd name="connsiteX17" fmla="*/ 21172 w 6115733"/>
              <a:gd name="connsiteY17" fmla="*/ 1139811 h 6456021"/>
              <a:gd name="connsiteX18" fmla="*/ 0 w 6115733"/>
              <a:gd name="connsiteY18" fmla="*/ 1159034 h 6456021"/>
              <a:gd name="connsiteX19" fmla="*/ 0 w 6115733"/>
              <a:gd name="connsiteY19" fmla="*/ 735177 h 6456021"/>
              <a:gd name="connsiteX20" fmla="*/ 103407 w 6115733"/>
              <a:gd name="connsiteY20" fmla="*/ 657929 h 6456021"/>
              <a:gd name="connsiteX21" fmla="*/ 2259477 w 6115733"/>
              <a:gd name="connsiteY21" fmla="*/ 0 h 645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115733" h="6456021">
                <a:moveTo>
                  <a:pt x="2259477" y="433395"/>
                </a:moveTo>
                <a:cubicBezTo>
                  <a:pt x="4149632" y="433395"/>
                  <a:pt x="5681904" y="1964133"/>
                  <a:pt x="5681904" y="3852396"/>
                </a:cubicBezTo>
                <a:cubicBezTo>
                  <a:pt x="5681904" y="4796527"/>
                  <a:pt x="5298836" y="5651278"/>
                  <a:pt x="4679499" y="6269995"/>
                </a:cubicBezTo>
                <a:lnTo>
                  <a:pt x="4474613" y="6456021"/>
                </a:lnTo>
                <a:lnTo>
                  <a:pt x="44341" y="6456021"/>
                </a:lnTo>
                <a:lnTo>
                  <a:pt x="0" y="6415762"/>
                </a:lnTo>
                <a:lnTo>
                  <a:pt x="0" y="1289029"/>
                </a:lnTo>
                <a:lnTo>
                  <a:pt x="82495" y="1214128"/>
                </a:lnTo>
                <a:cubicBezTo>
                  <a:pt x="674092" y="726388"/>
                  <a:pt x="1432534" y="433395"/>
                  <a:pt x="2259477" y="433395"/>
                </a:cubicBezTo>
                <a:close/>
                <a:moveTo>
                  <a:pt x="2259477" y="0"/>
                </a:moveTo>
                <a:cubicBezTo>
                  <a:pt x="4389229" y="0"/>
                  <a:pt x="6115733" y="1724776"/>
                  <a:pt x="6115733" y="3852396"/>
                </a:cubicBezTo>
                <a:cubicBezTo>
                  <a:pt x="6115733" y="4783230"/>
                  <a:pt x="5785270" y="5636956"/>
                  <a:pt x="5235152" y="6302877"/>
                </a:cubicBezTo>
                <a:lnTo>
                  <a:pt x="5095826" y="6456021"/>
                </a:lnTo>
                <a:lnTo>
                  <a:pt x="4617788" y="6456021"/>
                </a:lnTo>
                <a:lnTo>
                  <a:pt x="4747668" y="6338096"/>
                </a:lnTo>
                <a:cubicBezTo>
                  <a:pt x="5384452" y="5701950"/>
                  <a:pt x="5778311" y="4823122"/>
                  <a:pt x="5778311" y="3852396"/>
                </a:cubicBezTo>
                <a:cubicBezTo>
                  <a:pt x="5778311" y="1910944"/>
                  <a:pt x="4202875" y="337085"/>
                  <a:pt x="2259477" y="337085"/>
                </a:cubicBezTo>
                <a:cubicBezTo>
                  <a:pt x="1409240" y="337085"/>
                  <a:pt x="629434" y="638331"/>
                  <a:pt x="21172" y="1139811"/>
                </a:cubicBezTo>
                <a:lnTo>
                  <a:pt x="0" y="1159034"/>
                </a:lnTo>
                <a:lnTo>
                  <a:pt x="0" y="735177"/>
                </a:lnTo>
                <a:lnTo>
                  <a:pt x="103407" y="657929"/>
                </a:lnTo>
                <a:cubicBezTo>
                  <a:pt x="718869" y="242547"/>
                  <a:pt x="1460820" y="0"/>
                  <a:pt x="2259477" y="0"/>
                </a:cubicBezTo>
                <a:close/>
              </a:path>
            </a:pathLst>
          </a:custGeom>
          <a:blipFill dpi="0" rotWithShape="1">
            <a:blip r:embed="rId6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25EBD68-E017-0E6C-F014-717F8B24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23856" y="677523"/>
            <a:ext cx="4600360" cy="344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fld id="{79EC0A4B-AE81-4AD7-86EA-9F753B2B1EB0}" type="datetime1">
              <a:rPr lang="en-US" sz="1100">
                <a:solidFill>
                  <a:srgbClr val="7F7F7F"/>
                </a:solidFill>
              </a:rPr>
              <a:pPr algn="l">
                <a:spcAft>
                  <a:spcPts val="600"/>
                </a:spcAft>
                <a:defRPr/>
              </a:pPr>
              <a:t>7/26/2023</a:t>
            </a:fld>
            <a:endParaRPr lang="en-US" sz="1100">
              <a:solidFill>
                <a:srgbClr val="7F7F7F"/>
              </a:solidFill>
            </a:endParaRP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A77C1F3F-5EE5-616E-88E7-61E8A2952BE1}"/>
              </a:ext>
            </a:extLst>
          </p:cNvPr>
          <p:cNvSpPr/>
          <p:nvPr/>
        </p:nvSpPr>
        <p:spPr>
          <a:xfrm>
            <a:off x="6223857" y="2840311"/>
            <a:ext cx="4600360" cy="289554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20000"/>
          </a:bodyPr>
          <a:lstStyle/>
          <a:p>
            <a:pPr lvl="1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b="1" dirty="0">
                <a:solidFill>
                  <a:srgbClr val="000000"/>
                </a:solidFill>
                <a:highlight>
                  <a:srgbClr val="FFFF00"/>
                </a:highlight>
              </a:rPr>
              <a:t>We </a:t>
            </a:r>
            <a:r>
              <a:rPr lang="en-US" sz="1400" b="1" dirty="0" err="1">
                <a:solidFill>
                  <a:srgbClr val="000000"/>
                </a:solidFill>
                <a:highlight>
                  <a:srgbClr val="FFFF00"/>
                </a:highlight>
              </a:rPr>
              <a:t>gaan</a:t>
            </a:r>
            <a:r>
              <a:rPr lang="en-US" sz="1400" b="1" dirty="0">
                <a:solidFill>
                  <a:srgbClr val="000000"/>
                </a:solidFill>
                <a:highlight>
                  <a:srgbClr val="FFFF00"/>
                </a:highlight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highlight>
                  <a:srgbClr val="FFFF00"/>
                </a:highlight>
              </a:rPr>
              <a:t>een</a:t>
            </a:r>
            <a:r>
              <a:rPr lang="en-US" sz="1400" b="1" dirty="0">
                <a:solidFill>
                  <a:srgbClr val="000000"/>
                </a:solidFill>
                <a:highlight>
                  <a:srgbClr val="FFFF00"/>
                </a:highlight>
              </a:rPr>
              <a:t> heel </a:t>
            </a:r>
            <a:r>
              <a:rPr lang="en-US" sz="1400" b="1" dirty="0" err="1">
                <a:solidFill>
                  <a:srgbClr val="000000"/>
                </a:solidFill>
                <a:highlight>
                  <a:srgbClr val="FFFF00"/>
                </a:highlight>
              </a:rPr>
              <a:t>bijzonder</a:t>
            </a:r>
            <a:r>
              <a:rPr lang="en-US" sz="1400" b="1" dirty="0">
                <a:solidFill>
                  <a:srgbClr val="000000"/>
                </a:solidFill>
                <a:highlight>
                  <a:srgbClr val="FFFF00"/>
                </a:highlight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highlight>
                  <a:srgbClr val="FFFF00"/>
                </a:highlight>
              </a:rPr>
              <a:t>maand</a:t>
            </a:r>
            <a:r>
              <a:rPr lang="en-US" sz="1400" b="1" dirty="0">
                <a:solidFill>
                  <a:srgbClr val="000000"/>
                </a:solidFill>
                <a:highlight>
                  <a:srgbClr val="FFFF00"/>
                </a:highlight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highlight>
                  <a:srgbClr val="FFFF00"/>
                </a:highlight>
              </a:rPr>
              <a:t>tegemoet</a:t>
            </a:r>
            <a:endParaRPr lang="en-US" sz="1400" b="1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lvl="1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1400" b="1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lvl="1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b="1" dirty="0" err="1">
                <a:solidFill>
                  <a:srgbClr val="000000"/>
                </a:solidFill>
                <a:highlight>
                  <a:srgbClr val="FFFF00"/>
                </a:highlight>
              </a:rPr>
              <a:t>Waarom</a:t>
            </a:r>
            <a:r>
              <a:rPr lang="en-US" sz="1400" b="1" dirty="0">
                <a:solidFill>
                  <a:srgbClr val="000000"/>
                </a:solidFill>
                <a:highlight>
                  <a:srgbClr val="FFFF00"/>
                </a:highlight>
              </a:rPr>
              <a:t>?</a:t>
            </a:r>
          </a:p>
          <a:p>
            <a:pPr lvl="1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1400" b="1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lvl="1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b="1" dirty="0">
                <a:solidFill>
                  <a:srgbClr val="000000"/>
                </a:solidFill>
                <a:highlight>
                  <a:srgbClr val="FFFF00"/>
                </a:highlight>
              </a:rPr>
              <a:t>Wat </a:t>
            </a:r>
            <a:r>
              <a:rPr lang="en-US" sz="1400" b="1" dirty="0" err="1">
                <a:solidFill>
                  <a:srgbClr val="000000"/>
                </a:solidFill>
                <a:highlight>
                  <a:srgbClr val="FFFF00"/>
                </a:highlight>
              </a:rPr>
              <a:t>gaan</a:t>
            </a:r>
            <a:r>
              <a:rPr lang="en-US" sz="1400" b="1" dirty="0">
                <a:solidFill>
                  <a:srgbClr val="000000"/>
                </a:solidFill>
                <a:highlight>
                  <a:srgbClr val="FFFF00"/>
                </a:highlight>
              </a:rPr>
              <a:t> de </a:t>
            </a:r>
            <a:r>
              <a:rPr lang="en-US" sz="1400" b="1" dirty="0" err="1">
                <a:solidFill>
                  <a:srgbClr val="000000"/>
                </a:solidFill>
                <a:highlight>
                  <a:srgbClr val="FFFF00"/>
                </a:highlight>
              </a:rPr>
              <a:t>rentevoeten</a:t>
            </a:r>
            <a:r>
              <a:rPr lang="en-US" sz="1400" b="1" dirty="0">
                <a:solidFill>
                  <a:srgbClr val="000000"/>
                </a:solidFill>
                <a:highlight>
                  <a:srgbClr val="FFFF00"/>
                </a:highlight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highlight>
                  <a:srgbClr val="FFFF00"/>
                </a:highlight>
              </a:rPr>
              <a:t>doen</a:t>
            </a:r>
            <a:r>
              <a:rPr lang="en-US" sz="1400" b="1" dirty="0">
                <a:solidFill>
                  <a:srgbClr val="000000"/>
                </a:solidFill>
                <a:highlight>
                  <a:srgbClr val="FFFF00"/>
                </a:highlight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highlight>
                  <a:srgbClr val="FFFF00"/>
                </a:highlight>
              </a:rPr>
              <a:t>en</a:t>
            </a:r>
            <a:r>
              <a:rPr lang="en-US" sz="1400" b="1" dirty="0">
                <a:solidFill>
                  <a:srgbClr val="000000"/>
                </a:solidFill>
                <a:highlight>
                  <a:srgbClr val="FFFF00"/>
                </a:highlight>
              </a:rPr>
              <a:t> de </a:t>
            </a:r>
            <a:r>
              <a:rPr lang="en-US" sz="1400" b="1" dirty="0" err="1">
                <a:solidFill>
                  <a:srgbClr val="000000"/>
                </a:solidFill>
                <a:highlight>
                  <a:srgbClr val="FFFF00"/>
                </a:highlight>
              </a:rPr>
              <a:t>nflatie</a:t>
            </a:r>
            <a:r>
              <a:rPr lang="en-US" sz="1400" b="1" dirty="0">
                <a:solidFill>
                  <a:srgbClr val="000000"/>
                </a:solidFill>
                <a:highlight>
                  <a:srgbClr val="FFFF00"/>
                </a:highlight>
              </a:rPr>
              <a:t>??</a:t>
            </a:r>
          </a:p>
          <a:p>
            <a:pPr lvl="1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1400" b="1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lvl="1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b="1" dirty="0">
                <a:solidFill>
                  <a:srgbClr val="000000"/>
                </a:solidFill>
                <a:highlight>
                  <a:srgbClr val="FFFF00"/>
                </a:highlight>
              </a:rPr>
              <a:t>Wat </a:t>
            </a:r>
            <a:r>
              <a:rPr lang="en-US" sz="1400" b="1" dirty="0" err="1">
                <a:solidFill>
                  <a:srgbClr val="000000"/>
                </a:solidFill>
                <a:highlight>
                  <a:srgbClr val="FFFF00"/>
                </a:highlight>
              </a:rPr>
              <a:t>zal</a:t>
            </a:r>
            <a:r>
              <a:rPr lang="en-US" sz="1400" b="1" dirty="0">
                <a:solidFill>
                  <a:srgbClr val="000000"/>
                </a:solidFill>
                <a:highlight>
                  <a:srgbClr val="FFFF00"/>
                </a:highlight>
              </a:rPr>
              <a:t> de us$ </a:t>
            </a:r>
            <a:r>
              <a:rPr lang="en-US" sz="1400" b="1" dirty="0" err="1">
                <a:solidFill>
                  <a:srgbClr val="000000"/>
                </a:solidFill>
                <a:highlight>
                  <a:srgbClr val="FFFF00"/>
                </a:highlight>
              </a:rPr>
              <a:t>doen</a:t>
            </a:r>
            <a:r>
              <a:rPr lang="en-US" sz="1400" b="1" dirty="0">
                <a:solidFill>
                  <a:srgbClr val="000000"/>
                </a:solidFill>
                <a:highlight>
                  <a:srgbClr val="FFFF00"/>
                </a:highlight>
              </a:rPr>
              <a:t> nu er op 22 </a:t>
            </a:r>
            <a:r>
              <a:rPr lang="en-US" sz="1400" b="1" dirty="0" err="1">
                <a:solidFill>
                  <a:srgbClr val="000000"/>
                </a:solidFill>
                <a:highlight>
                  <a:srgbClr val="FFFF00"/>
                </a:highlight>
              </a:rPr>
              <a:t>augustus</a:t>
            </a:r>
            <a:r>
              <a:rPr lang="en-US" sz="1400" b="1" dirty="0">
                <a:solidFill>
                  <a:srgbClr val="000000"/>
                </a:solidFill>
                <a:highlight>
                  <a:srgbClr val="FFFF00"/>
                </a:highlight>
              </a:rPr>
              <a:t> door de brick </a:t>
            </a:r>
            <a:r>
              <a:rPr lang="en-US" sz="1400" b="1" dirty="0" err="1">
                <a:solidFill>
                  <a:srgbClr val="000000"/>
                </a:solidFill>
                <a:highlight>
                  <a:srgbClr val="FFFF00"/>
                </a:highlight>
              </a:rPr>
              <a:t>wordt</a:t>
            </a:r>
            <a:r>
              <a:rPr lang="en-US" sz="1400" b="1" dirty="0">
                <a:solidFill>
                  <a:srgbClr val="000000"/>
                </a:solidFill>
                <a:highlight>
                  <a:srgbClr val="FFFF00"/>
                </a:highlight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highlight>
                  <a:srgbClr val="FFFF00"/>
                </a:highlight>
              </a:rPr>
              <a:t>vergaderd</a:t>
            </a:r>
            <a:r>
              <a:rPr lang="en-US" sz="1400" b="1" dirty="0">
                <a:solidFill>
                  <a:srgbClr val="000000"/>
                </a:solidFill>
                <a:highlight>
                  <a:srgbClr val="FFFF00"/>
                </a:highlight>
              </a:rPr>
              <a:t> over de </a:t>
            </a:r>
            <a:r>
              <a:rPr lang="en-US" sz="1400" b="1" dirty="0" err="1">
                <a:solidFill>
                  <a:srgbClr val="000000"/>
                </a:solidFill>
                <a:highlight>
                  <a:srgbClr val="FFFF00"/>
                </a:highlight>
              </a:rPr>
              <a:t>introductie</a:t>
            </a:r>
            <a:r>
              <a:rPr lang="en-US" sz="1400" b="1" dirty="0">
                <a:solidFill>
                  <a:srgbClr val="000000"/>
                </a:solidFill>
                <a:highlight>
                  <a:srgbClr val="FFFF00"/>
                </a:highlight>
              </a:rPr>
              <a:t> van </a:t>
            </a:r>
            <a:r>
              <a:rPr lang="en-US" sz="1400" b="1" dirty="0" err="1">
                <a:solidFill>
                  <a:srgbClr val="000000"/>
                </a:solidFill>
                <a:highlight>
                  <a:srgbClr val="FFFF00"/>
                </a:highlight>
              </a:rPr>
              <a:t>een</a:t>
            </a:r>
            <a:r>
              <a:rPr lang="en-US" sz="1400" b="1" dirty="0">
                <a:solidFill>
                  <a:srgbClr val="000000"/>
                </a:solidFill>
                <a:highlight>
                  <a:srgbClr val="FFFF00"/>
                </a:highlight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highlight>
                  <a:srgbClr val="FFFF00"/>
                </a:highlight>
              </a:rPr>
              <a:t>nieuwe</a:t>
            </a:r>
            <a:r>
              <a:rPr lang="en-US" sz="1400" b="1" dirty="0">
                <a:solidFill>
                  <a:srgbClr val="000000"/>
                </a:solidFill>
                <a:highlight>
                  <a:srgbClr val="FFFF00"/>
                </a:highlight>
              </a:rPr>
              <a:t> munt </a:t>
            </a:r>
            <a:r>
              <a:rPr lang="en-US" sz="1400" b="1" dirty="0" err="1">
                <a:solidFill>
                  <a:srgbClr val="000000"/>
                </a:solidFill>
                <a:highlight>
                  <a:srgbClr val="FFFF00"/>
                </a:highlight>
              </a:rPr>
              <a:t>dat</a:t>
            </a:r>
            <a:r>
              <a:rPr lang="en-US" sz="1400" b="1" dirty="0">
                <a:solidFill>
                  <a:srgbClr val="000000"/>
                </a:solidFill>
                <a:highlight>
                  <a:srgbClr val="FFFF00"/>
                </a:highlight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highlight>
                  <a:srgbClr val="FFFF00"/>
                </a:highlight>
              </a:rPr>
              <a:t>ook</a:t>
            </a:r>
            <a:r>
              <a:rPr lang="en-US" sz="1400" b="1" dirty="0">
                <a:solidFill>
                  <a:srgbClr val="000000"/>
                </a:solidFill>
                <a:highlight>
                  <a:srgbClr val="FFFF00"/>
                </a:highlight>
              </a:rPr>
              <a:t> door </a:t>
            </a:r>
            <a:r>
              <a:rPr lang="en-US" sz="1400" b="1" dirty="0" err="1">
                <a:solidFill>
                  <a:srgbClr val="000000"/>
                </a:solidFill>
                <a:highlight>
                  <a:srgbClr val="FFFF00"/>
                </a:highlight>
              </a:rPr>
              <a:t>goud</a:t>
            </a:r>
            <a:r>
              <a:rPr lang="en-US" sz="1400" b="1" dirty="0">
                <a:solidFill>
                  <a:srgbClr val="000000"/>
                </a:solidFill>
                <a:highlight>
                  <a:srgbClr val="FFFF00"/>
                </a:highlight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highlight>
                  <a:srgbClr val="FFFF00"/>
                </a:highlight>
              </a:rPr>
              <a:t>zou</a:t>
            </a:r>
            <a:r>
              <a:rPr lang="en-US" sz="1400" b="1" dirty="0">
                <a:solidFill>
                  <a:srgbClr val="000000"/>
                </a:solidFill>
                <a:highlight>
                  <a:srgbClr val="FFFF00"/>
                </a:highlight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highlight>
                  <a:srgbClr val="FFFF00"/>
                </a:highlight>
              </a:rPr>
              <a:t>gedekt</a:t>
            </a:r>
            <a:r>
              <a:rPr lang="en-US" sz="1400" b="1" dirty="0">
                <a:solidFill>
                  <a:srgbClr val="000000"/>
                </a:solidFill>
                <a:highlight>
                  <a:srgbClr val="FFFF00"/>
                </a:highlight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highlight>
                  <a:srgbClr val="FFFF00"/>
                </a:highlight>
              </a:rPr>
              <a:t>worden</a:t>
            </a:r>
            <a:endParaRPr lang="en-US" sz="1400" b="1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lvl="1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1400" b="1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lvl="1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b="1" dirty="0">
                <a:solidFill>
                  <a:srgbClr val="000000"/>
                </a:solidFill>
                <a:highlight>
                  <a:srgbClr val="FFFF00"/>
                </a:highlight>
              </a:rPr>
              <a:t>En ja de </a:t>
            </a:r>
            <a:r>
              <a:rPr lang="en-US" sz="1400" b="1" dirty="0" err="1">
                <a:solidFill>
                  <a:srgbClr val="000000"/>
                </a:solidFill>
                <a:highlight>
                  <a:srgbClr val="FFFF00"/>
                </a:highlight>
              </a:rPr>
              <a:t>escalatie</a:t>
            </a:r>
            <a:r>
              <a:rPr lang="en-US" sz="1400" b="1" dirty="0">
                <a:solidFill>
                  <a:srgbClr val="000000"/>
                </a:solidFill>
                <a:highlight>
                  <a:srgbClr val="FFFF00"/>
                </a:highlight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highlight>
                  <a:srgbClr val="FFFF00"/>
                </a:highlight>
              </a:rPr>
              <a:t>tussen</a:t>
            </a:r>
            <a:r>
              <a:rPr lang="en-US" sz="1400" b="1" dirty="0">
                <a:solidFill>
                  <a:srgbClr val="000000"/>
                </a:solidFill>
                <a:highlight>
                  <a:srgbClr val="FFFF00"/>
                </a:highlight>
              </a:rPr>
              <a:t> het </a:t>
            </a:r>
            <a:r>
              <a:rPr lang="en-US" sz="1400" b="1" dirty="0" err="1">
                <a:solidFill>
                  <a:srgbClr val="000000"/>
                </a:solidFill>
                <a:highlight>
                  <a:srgbClr val="FFFF00"/>
                </a:highlight>
              </a:rPr>
              <a:t>westen</a:t>
            </a:r>
            <a:r>
              <a:rPr lang="en-US" sz="1400" b="1" dirty="0">
                <a:solidFill>
                  <a:srgbClr val="000000"/>
                </a:solidFill>
                <a:highlight>
                  <a:srgbClr val="FFFF00"/>
                </a:highlight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highlight>
                  <a:srgbClr val="FFFF00"/>
                </a:highlight>
              </a:rPr>
              <a:t>en</a:t>
            </a:r>
            <a:r>
              <a:rPr lang="en-US" sz="1400" b="1" dirty="0">
                <a:solidFill>
                  <a:srgbClr val="000000"/>
                </a:solidFill>
                <a:highlight>
                  <a:srgbClr val="FFFF00"/>
                </a:highlight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highlight>
                  <a:srgbClr val="FFFF00"/>
                </a:highlight>
              </a:rPr>
              <a:t>Rusland</a:t>
            </a:r>
            <a:r>
              <a:rPr lang="en-US" sz="1400" b="1" dirty="0">
                <a:solidFill>
                  <a:srgbClr val="000000"/>
                </a:solidFill>
                <a:highlight>
                  <a:srgbClr val="FFFF00"/>
                </a:highlight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highlight>
                  <a:srgbClr val="FFFF00"/>
                </a:highlight>
              </a:rPr>
              <a:t>en</a:t>
            </a:r>
            <a:r>
              <a:rPr lang="en-US" sz="1400" b="1" dirty="0">
                <a:solidFill>
                  <a:srgbClr val="000000"/>
                </a:solidFill>
                <a:highlight>
                  <a:srgbClr val="FFFF00"/>
                </a:highlight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highlight>
                  <a:srgbClr val="FFFF00"/>
                </a:highlight>
              </a:rPr>
              <a:t>china</a:t>
            </a:r>
            <a:r>
              <a:rPr lang="en-US" sz="1400" b="1" dirty="0">
                <a:solidFill>
                  <a:srgbClr val="000000"/>
                </a:solidFill>
                <a:highlight>
                  <a:srgbClr val="FFFF00"/>
                </a:highlight>
              </a:rPr>
              <a:t>???</a:t>
            </a:r>
          </a:p>
        </p:txBody>
      </p:sp>
      <p:grpSp>
        <p:nvGrpSpPr>
          <p:cNvPr id="27" name="Group 31">
            <a:extLst>
              <a:ext uri="{FF2B5EF4-FFF2-40B4-BE49-F238E27FC236}">
                <a16:creationId xmlns:a16="http://schemas.microsoft.com/office/drawing/2014/main" id="{54CA915D-BDF0-41F8-B00E-FB186EFF7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2254" y="5883587"/>
            <a:ext cx="431959" cy="431800"/>
            <a:chOff x="11361456" y="6195813"/>
            <a:chExt cx="548640" cy="548640"/>
          </a:xfrm>
        </p:grpSpPr>
        <p:sp>
          <p:nvSpPr>
            <p:cNvPr id="66" name="Oval 32">
              <a:extLst>
                <a:ext uri="{FF2B5EF4-FFF2-40B4-BE49-F238E27FC236}">
                  <a16:creationId xmlns:a16="http://schemas.microsoft.com/office/drawing/2014/main" id="{317AAC03-BF64-4E67-9032-3BD024998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nl-BE"/>
            </a:p>
          </p:txBody>
        </p:sp>
        <p:sp>
          <p:nvSpPr>
            <p:cNvPr id="69" name="Oval 33">
              <a:extLst>
                <a:ext uri="{FF2B5EF4-FFF2-40B4-BE49-F238E27FC236}">
                  <a16:creationId xmlns:a16="http://schemas.microsoft.com/office/drawing/2014/main" id="{1A131397-5A45-4344-9983-5E400A3EA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4FDC14F-4904-D596-20A6-4B7885362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6659" y="5924296"/>
            <a:ext cx="60474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0F073CC-40D5-4B23-8DF0-9BD0A0C12F2C}" type="slidenum">
              <a:rPr lang="en-US" sz="1400"/>
              <a:pPr>
                <a:spcAft>
                  <a:spcPts val="600"/>
                </a:spcAft>
                <a:defRPr/>
              </a:pPr>
              <a:t>2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01787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18539" y="4941103"/>
            <a:ext cx="2597316" cy="415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Bedrijfsobligaties</a:t>
            </a:r>
            <a:r>
              <a:rPr sz="2400" i="1" spc="43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in</a:t>
            </a:r>
            <a:r>
              <a:rPr sz="2400" i="1" spc="2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€.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8539" y="5407193"/>
            <a:ext cx="6996977" cy="883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Selectie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2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emissie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euro-obligaties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in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verschillende</a:t>
            </a:r>
            <a:r>
              <a:rPr sz="2400" i="1" spc="73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munten</a:t>
            </a:r>
          </a:p>
          <a:p>
            <a:pPr marL="0" marR="0">
              <a:lnSpc>
                <a:spcPts val="2974"/>
              </a:lnSpc>
              <a:spcBef>
                <a:spcPts val="705"/>
              </a:spcBef>
              <a:spcAft>
                <a:spcPts val="0"/>
              </a:spcAft>
            </a:pP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Courtasy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by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Goldwasser</a:t>
            </a:r>
            <a:r>
              <a:rPr sz="2400" i="1" spc="2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exchange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;luxembourg</a:t>
            </a:r>
            <a:r>
              <a:rPr sz="2400" i="1" spc="3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stock exchange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4D4D4D"/>
                </a:solidFill>
                <a:latin typeface="Arial Unicode MS"/>
                <a:cs typeface="Arial Unicode MS"/>
              </a:rPr>
              <a:t>18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DBF5F9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9B6CDDE-32B2-43E0-B68D-30F4F0E48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0FA9-D619-4A9B-BD42-A06B36CAB371}" type="datetime1">
              <a:rPr lang="en-US" smtClean="0"/>
              <a:t>7/26/2023</a:t>
            </a:fld>
            <a:endParaRPr lang="en-US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659BE715-56BA-49C5-A1D3-836E1C4CE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762622-3308-BF2D-DBD9-8EB1AA64B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81" y="609266"/>
            <a:ext cx="3448753" cy="1189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/>
            <a:r>
              <a:rPr lang="en-US" sz="3600" b="1"/>
              <a:t>Nieuwe obligaties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F20B357-39BD-DA80-387F-6F8ED1B8D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9EC0A4B-AE81-4AD7-86EA-9F753B2B1EB0}" type="datetime1">
              <a:rPr lang="en-US" sz="900" smtClean="0"/>
              <a:pPr defTabSz="914400">
                <a:spcAft>
                  <a:spcPts val="600"/>
                </a:spcAft>
              </a:pPr>
              <a:t>7/26/2023</a:t>
            </a:fld>
            <a:endParaRPr lang="en-US" sz="9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1F02081-E221-91CA-6A2A-F3EF8C33D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700" smtClean="0"/>
              <a:pPr defTabSz="914400">
                <a:lnSpc>
                  <a:spcPct val="90000"/>
                </a:lnSpc>
                <a:spcAft>
                  <a:spcPts val="600"/>
                </a:spcAft>
              </a:pPr>
              <a:t>21</a:t>
            </a:fld>
            <a:endParaRPr lang="en-US" sz="170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D78574D-D904-9BD4-86D0-EA55EAF3573C}"/>
              </a:ext>
            </a:extLst>
          </p:cNvPr>
          <p:cNvSpPr txBox="1"/>
          <p:nvPr/>
        </p:nvSpPr>
        <p:spPr>
          <a:xfrm>
            <a:off x="613382" y="2015066"/>
            <a:ext cx="3448752" cy="3550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Oblis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18A52E8-927E-4A97-52AD-E8ECDD08173F}"/>
              </a:ext>
            </a:extLst>
          </p:cNvPr>
          <p:cNvSpPr txBox="1"/>
          <p:nvPr/>
        </p:nvSpPr>
        <p:spPr>
          <a:xfrm>
            <a:off x="5471418" y="393366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Koersnoteringen op aanvraag !</a:t>
            </a:r>
          </a:p>
          <a:p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D60E48E-3424-B61C-15CF-0E064CF39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154" y="1039696"/>
            <a:ext cx="7839915" cy="548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0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2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2254" y="5883587"/>
            <a:ext cx="431959" cy="431800"/>
            <a:chOff x="11361456" y="6195813"/>
            <a:chExt cx="548640" cy="54864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Oval 14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nl-BE"/>
            </a:p>
          </p:txBody>
        </p:sp>
      </p:grpSp>
      <p:sp useBgFill="1">
        <p:nvSpPr>
          <p:cNvPr id="12" name="Rectangle 16">
            <a:extLst>
              <a:ext uri="{FF2B5EF4-FFF2-40B4-BE49-F238E27FC236}">
                <a16:creationId xmlns:a16="http://schemas.microsoft.com/office/drawing/2014/main" id="{D8AFD15B-CF29-4306-884F-47675092F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602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28E1282-7504-5B93-99B0-9193C010A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856" y="1305378"/>
            <a:ext cx="4600360" cy="14336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200" dirty="0" err="1">
                <a:solidFill>
                  <a:srgbClr val="000000"/>
                </a:solidFill>
              </a:rPr>
              <a:t>Genoteerde</a:t>
            </a:r>
            <a:r>
              <a:rPr lang="en-US" sz="4200" dirty="0">
                <a:solidFill>
                  <a:srgbClr val="000000"/>
                </a:solidFill>
              </a:rPr>
              <a:t> </a:t>
            </a:r>
            <a:r>
              <a:rPr lang="en-US" sz="4200" dirty="0" err="1">
                <a:solidFill>
                  <a:srgbClr val="000000"/>
                </a:solidFill>
              </a:rPr>
              <a:t>obligaties</a:t>
            </a:r>
            <a:r>
              <a:rPr lang="en-US" sz="4200" dirty="0">
                <a:solidFill>
                  <a:srgbClr val="000000"/>
                </a:solidFill>
              </a:rPr>
              <a:t> op exchanges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BDB5A6B-DB62-D613-F9F4-285FEB0A18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20" r="26611" b="-1"/>
          <a:stretch/>
        </p:blipFill>
        <p:spPr>
          <a:xfrm>
            <a:off x="-9321" y="379647"/>
            <a:ext cx="5778093" cy="6097353"/>
          </a:xfrm>
          <a:custGeom>
            <a:avLst/>
            <a:gdLst/>
            <a:ahLst/>
            <a:cxnLst/>
            <a:rect l="l" t="t" r="r" b="b"/>
            <a:pathLst>
              <a:path w="6115733" h="6456021">
                <a:moveTo>
                  <a:pt x="2259477" y="433395"/>
                </a:moveTo>
                <a:cubicBezTo>
                  <a:pt x="4149632" y="433395"/>
                  <a:pt x="5681904" y="1964133"/>
                  <a:pt x="5681904" y="3852396"/>
                </a:cubicBezTo>
                <a:cubicBezTo>
                  <a:pt x="5681904" y="4796527"/>
                  <a:pt x="5298836" y="5651278"/>
                  <a:pt x="4679499" y="6269995"/>
                </a:cubicBezTo>
                <a:lnTo>
                  <a:pt x="4474613" y="6456021"/>
                </a:lnTo>
                <a:lnTo>
                  <a:pt x="44341" y="6456021"/>
                </a:lnTo>
                <a:lnTo>
                  <a:pt x="0" y="6415762"/>
                </a:lnTo>
                <a:lnTo>
                  <a:pt x="0" y="1289029"/>
                </a:lnTo>
                <a:lnTo>
                  <a:pt x="82495" y="1214128"/>
                </a:lnTo>
                <a:cubicBezTo>
                  <a:pt x="674092" y="726388"/>
                  <a:pt x="1432534" y="433395"/>
                  <a:pt x="2259477" y="433395"/>
                </a:cubicBezTo>
                <a:close/>
                <a:moveTo>
                  <a:pt x="2259477" y="0"/>
                </a:moveTo>
                <a:cubicBezTo>
                  <a:pt x="4389229" y="0"/>
                  <a:pt x="6115733" y="1724776"/>
                  <a:pt x="6115733" y="3852396"/>
                </a:cubicBezTo>
                <a:cubicBezTo>
                  <a:pt x="6115733" y="4783230"/>
                  <a:pt x="5785270" y="5636956"/>
                  <a:pt x="5235152" y="6302877"/>
                </a:cubicBezTo>
                <a:lnTo>
                  <a:pt x="5095826" y="6456021"/>
                </a:lnTo>
                <a:lnTo>
                  <a:pt x="4617788" y="6456021"/>
                </a:lnTo>
                <a:lnTo>
                  <a:pt x="4747668" y="6338096"/>
                </a:lnTo>
                <a:cubicBezTo>
                  <a:pt x="5384452" y="5701950"/>
                  <a:pt x="5778311" y="4823122"/>
                  <a:pt x="5778311" y="3852396"/>
                </a:cubicBezTo>
                <a:cubicBezTo>
                  <a:pt x="5778311" y="1910944"/>
                  <a:pt x="4202875" y="337085"/>
                  <a:pt x="2259477" y="337085"/>
                </a:cubicBezTo>
                <a:cubicBezTo>
                  <a:pt x="1409240" y="337085"/>
                  <a:pt x="629434" y="638331"/>
                  <a:pt x="21172" y="1139811"/>
                </a:cubicBezTo>
                <a:lnTo>
                  <a:pt x="0" y="1159034"/>
                </a:lnTo>
                <a:lnTo>
                  <a:pt x="0" y="735177"/>
                </a:lnTo>
                <a:lnTo>
                  <a:pt x="103407" y="657929"/>
                </a:lnTo>
                <a:cubicBezTo>
                  <a:pt x="718869" y="242547"/>
                  <a:pt x="1460820" y="0"/>
                  <a:pt x="2259477" y="0"/>
                </a:cubicBezTo>
                <a:close/>
              </a:path>
            </a:pathLst>
          </a:custGeom>
        </p:spPr>
      </p:pic>
      <p:sp>
        <p:nvSpPr>
          <p:cNvPr id="16" name="Freeform: Shape 18">
            <a:extLst>
              <a:ext uri="{FF2B5EF4-FFF2-40B4-BE49-F238E27FC236}">
                <a16:creationId xmlns:a16="http://schemas.microsoft.com/office/drawing/2014/main" id="{96349AB3-1BD3-41E1-8979-1DBDCB5CD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321" y="379647"/>
            <a:ext cx="5778093" cy="6097353"/>
          </a:xfrm>
          <a:custGeom>
            <a:avLst/>
            <a:gdLst>
              <a:gd name="connsiteX0" fmla="*/ 2259477 w 6115733"/>
              <a:gd name="connsiteY0" fmla="*/ 433395 h 6456021"/>
              <a:gd name="connsiteX1" fmla="*/ 5681904 w 6115733"/>
              <a:gd name="connsiteY1" fmla="*/ 3852396 h 6456021"/>
              <a:gd name="connsiteX2" fmla="*/ 4679499 w 6115733"/>
              <a:gd name="connsiteY2" fmla="*/ 6269995 h 6456021"/>
              <a:gd name="connsiteX3" fmla="*/ 4474613 w 6115733"/>
              <a:gd name="connsiteY3" fmla="*/ 6456021 h 6456021"/>
              <a:gd name="connsiteX4" fmla="*/ 44341 w 6115733"/>
              <a:gd name="connsiteY4" fmla="*/ 6456021 h 6456021"/>
              <a:gd name="connsiteX5" fmla="*/ 0 w 6115733"/>
              <a:gd name="connsiteY5" fmla="*/ 6415762 h 6456021"/>
              <a:gd name="connsiteX6" fmla="*/ 0 w 6115733"/>
              <a:gd name="connsiteY6" fmla="*/ 1289029 h 6456021"/>
              <a:gd name="connsiteX7" fmla="*/ 82495 w 6115733"/>
              <a:gd name="connsiteY7" fmla="*/ 1214128 h 6456021"/>
              <a:gd name="connsiteX8" fmla="*/ 2259477 w 6115733"/>
              <a:gd name="connsiteY8" fmla="*/ 433395 h 6456021"/>
              <a:gd name="connsiteX9" fmla="*/ 2259477 w 6115733"/>
              <a:gd name="connsiteY9" fmla="*/ 0 h 6456021"/>
              <a:gd name="connsiteX10" fmla="*/ 6115733 w 6115733"/>
              <a:gd name="connsiteY10" fmla="*/ 3852396 h 6456021"/>
              <a:gd name="connsiteX11" fmla="*/ 5235152 w 6115733"/>
              <a:gd name="connsiteY11" fmla="*/ 6302877 h 6456021"/>
              <a:gd name="connsiteX12" fmla="*/ 5095826 w 6115733"/>
              <a:gd name="connsiteY12" fmla="*/ 6456021 h 6456021"/>
              <a:gd name="connsiteX13" fmla="*/ 4617788 w 6115733"/>
              <a:gd name="connsiteY13" fmla="*/ 6456021 h 6456021"/>
              <a:gd name="connsiteX14" fmla="*/ 4747668 w 6115733"/>
              <a:gd name="connsiteY14" fmla="*/ 6338096 h 6456021"/>
              <a:gd name="connsiteX15" fmla="*/ 5778311 w 6115733"/>
              <a:gd name="connsiteY15" fmla="*/ 3852396 h 6456021"/>
              <a:gd name="connsiteX16" fmla="*/ 2259477 w 6115733"/>
              <a:gd name="connsiteY16" fmla="*/ 337085 h 6456021"/>
              <a:gd name="connsiteX17" fmla="*/ 21172 w 6115733"/>
              <a:gd name="connsiteY17" fmla="*/ 1139811 h 6456021"/>
              <a:gd name="connsiteX18" fmla="*/ 0 w 6115733"/>
              <a:gd name="connsiteY18" fmla="*/ 1159034 h 6456021"/>
              <a:gd name="connsiteX19" fmla="*/ 0 w 6115733"/>
              <a:gd name="connsiteY19" fmla="*/ 735177 h 6456021"/>
              <a:gd name="connsiteX20" fmla="*/ 103407 w 6115733"/>
              <a:gd name="connsiteY20" fmla="*/ 657929 h 6456021"/>
              <a:gd name="connsiteX21" fmla="*/ 2259477 w 6115733"/>
              <a:gd name="connsiteY21" fmla="*/ 0 h 645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115733" h="6456021">
                <a:moveTo>
                  <a:pt x="2259477" y="433395"/>
                </a:moveTo>
                <a:cubicBezTo>
                  <a:pt x="4149632" y="433395"/>
                  <a:pt x="5681904" y="1964133"/>
                  <a:pt x="5681904" y="3852396"/>
                </a:cubicBezTo>
                <a:cubicBezTo>
                  <a:pt x="5681904" y="4796527"/>
                  <a:pt x="5298836" y="5651278"/>
                  <a:pt x="4679499" y="6269995"/>
                </a:cubicBezTo>
                <a:lnTo>
                  <a:pt x="4474613" y="6456021"/>
                </a:lnTo>
                <a:lnTo>
                  <a:pt x="44341" y="6456021"/>
                </a:lnTo>
                <a:lnTo>
                  <a:pt x="0" y="6415762"/>
                </a:lnTo>
                <a:lnTo>
                  <a:pt x="0" y="1289029"/>
                </a:lnTo>
                <a:lnTo>
                  <a:pt x="82495" y="1214128"/>
                </a:lnTo>
                <a:cubicBezTo>
                  <a:pt x="674092" y="726388"/>
                  <a:pt x="1432534" y="433395"/>
                  <a:pt x="2259477" y="433395"/>
                </a:cubicBezTo>
                <a:close/>
                <a:moveTo>
                  <a:pt x="2259477" y="0"/>
                </a:moveTo>
                <a:cubicBezTo>
                  <a:pt x="4389229" y="0"/>
                  <a:pt x="6115733" y="1724776"/>
                  <a:pt x="6115733" y="3852396"/>
                </a:cubicBezTo>
                <a:cubicBezTo>
                  <a:pt x="6115733" y="4783230"/>
                  <a:pt x="5785270" y="5636956"/>
                  <a:pt x="5235152" y="6302877"/>
                </a:cubicBezTo>
                <a:lnTo>
                  <a:pt x="5095826" y="6456021"/>
                </a:lnTo>
                <a:lnTo>
                  <a:pt x="4617788" y="6456021"/>
                </a:lnTo>
                <a:lnTo>
                  <a:pt x="4747668" y="6338096"/>
                </a:lnTo>
                <a:cubicBezTo>
                  <a:pt x="5384452" y="5701950"/>
                  <a:pt x="5778311" y="4823122"/>
                  <a:pt x="5778311" y="3852396"/>
                </a:cubicBezTo>
                <a:cubicBezTo>
                  <a:pt x="5778311" y="1910944"/>
                  <a:pt x="4202875" y="337085"/>
                  <a:pt x="2259477" y="337085"/>
                </a:cubicBezTo>
                <a:cubicBezTo>
                  <a:pt x="1409240" y="337085"/>
                  <a:pt x="629434" y="638331"/>
                  <a:pt x="21172" y="1139811"/>
                </a:cubicBezTo>
                <a:lnTo>
                  <a:pt x="0" y="1159034"/>
                </a:lnTo>
                <a:lnTo>
                  <a:pt x="0" y="735177"/>
                </a:lnTo>
                <a:lnTo>
                  <a:pt x="103407" y="657929"/>
                </a:lnTo>
                <a:cubicBezTo>
                  <a:pt x="718869" y="242547"/>
                  <a:pt x="1460820" y="0"/>
                  <a:pt x="2259477" y="0"/>
                </a:cubicBezTo>
                <a:close/>
              </a:path>
            </a:pathLst>
          </a:custGeom>
          <a:blipFill dpi="0" rotWithShape="1">
            <a:blip r:embed="rId5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B41CF1D-CD7A-3DE2-4BFD-AA8DF5014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23856" y="677523"/>
            <a:ext cx="4600360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79EC0A4B-AE81-4AD7-86EA-9F753B2B1EB0}" type="datetime1">
              <a:rPr lang="en-US" sz="1100">
                <a:solidFill>
                  <a:srgbClr val="7F7F7F"/>
                </a:solidFill>
              </a:rPr>
              <a:pPr algn="l">
                <a:spcAft>
                  <a:spcPts val="600"/>
                </a:spcAft>
              </a:pPr>
              <a:t>7/26/2023</a:t>
            </a:fld>
            <a:endParaRPr lang="en-US" sz="1100" dirty="0">
              <a:solidFill>
                <a:srgbClr val="7F7F7F"/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4188961-2930-28DA-1098-B69E7FF7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23857" y="2840311"/>
            <a:ext cx="4600360" cy="28955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182880" defTabSz="914400">
              <a:spcBef>
                <a:spcPts val="1000"/>
              </a:spcBef>
            </a:pPr>
            <a:r>
              <a:rPr lang="en-US" sz="2000" b="1" u="sng" dirty="0">
                <a:solidFill>
                  <a:srgbClr val="000000"/>
                </a:solidFill>
                <a:highlight>
                  <a:srgbClr val="FFFF00"/>
                </a:highlight>
              </a:rPr>
              <a:t>Alle </a:t>
            </a:r>
            <a:r>
              <a:rPr lang="en-US" sz="2000" b="1" u="sng" dirty="0" err="1">
                <a:solidFill>
                  <a:srgbClr val="000000"/>
                </a:solidFill>
                <a:highlight>
                  <a:srgbClr val="FFFF00"/>
                </a:highlight>
              </a:rPr>
              <a:t>obligaties</a:t>
            </a:r>
            <a:r>
              <a:rPr lang="en-US" sz="2000" b="1" u="sng" dirty="0">
                <a:solidFill>
                  <a:srgbClr val="000000"/>
                </a:solidFill>
                <a:highlight>
                  <a:srgbClr val="FFFF00"/>
                </a:highlight>
              </a:rPr>
              <a:t> </a:t>
            </a:r>
            <a:r>
              <a:rPr lang="en-US" sz="2000" b="1" u="sng" dirty="0" err="1">
                <a:solidFill>
                  <a:srgbClr val="000000"/>
                </a:solidFill>
                <a:highlight>
                  <a:srgbClr val="FFFF00"/>
                </a:highlight>
              </a:rPr>
              <a:t>kan</a:t>
            </a:r>
            <a:r>
              <a:rPr lang="en-US" sz="2000" b="1" u="sng" dirty="0">
                <a:solidFill>
                  <a:srgbClr val="000000"/>
                </a:solidFill>
                <a:highlight>
                  <a:srgbClr val="FFFF00"/>
                </a:highlight>
              </a:rPr>
              <a:t> men met </a:t>
            </a:r>
            <a:r>
              <a:rPr lang="en-US" sz="2000" b="1" u="sng" dirty="0" err="1">
                <a:solidFill>
                  <a:srgbClr val="000000"/>
                </a:solidFill>
                <a:highlight>
                  <a:srgbClr val="FFFF00"/>
                </a:highlight>
              </a:rPr>
              <a:t>limieten</a:t>
            </a:r>
            <a:r>
              <a:rPr lang="en-US" sz="2000" b="1" u="sng" dirty="0">
                <a:solidFill>
                  <a:srgbClr val="000000"/>
                </a:solidFill>
                <a:highlight>
                  <a:srgbClr val="FFFF00"/>
                </a:highlight>
              </a:rPr>
              <a:t> </a:t>
            </a:r>
            <a:r>
              <a:rPr lang="en-US" sz="2000" b="1" u="sng" dirty="0" err="1">
                <a:solidFill>
                  <a:srgbClr val="000000"/>
                </a:solidFill>
                <a:highlight>
                  <a:srgbClr val="FFFF00"/>
                </a:highlight>
              </a:rPr>
              <a:t>aan</a:t>
            </a:r>
            <a:r>
              <a:rPr lang="en-US" sz="2000" b="1" u="sng" dirty="0">
                <a:solidFill>
                  <a:srgbClr val="000000"/>
                </a:solidFill>
                <a:highlight>
                  <a:srgbClr val="FFFF00"/>
                </a:highlight>
              </a:rPr>
              <a:t> </a:t>
            </a:r>
            <a:r>
              <a:rPr lang="en-US" sz="2000" b="1" u="sng" dirty="0" err="1">
                <a:solidFill>
                  <a:srgbClr val="000000"/>
                </a:solidFill>
                <a:highlight>
                  <a:srgbClr val="FFFF00"/>
                </a:highlight>
              </a:rPr>
              <a:t>en</a:t>
            </a:r>
            <a:r>
              <a:rPr lang="en-US" sz="2000" b="1" u="sng" dirty="0">
                <a:solidFill>
                  <a:srgbClr val="000000"/>
                </a:solidFill>
                <a:highlight>
                  <a:srgbClr val="FFFF00"/>
                </a:highlight>
              </a:rPr>
              <a:t> </a:t>
            </a:r>
            <a:r>
              <a:rPr lang="en-US" sz="2000" b="1" u="sng" dirty="0" err="1">
                <a:solidFill>
                  <a:srgbClr val="000000"/>
                </a:solidFill>
                <a:highlight>
                  <a:srgbClr val="FFFF00"/>
                </a:highlight>
              </a:rPr>
              <a:t>verkopen</a:t>
            </a:r>
            <a:r>
              <a:rPr lang="en-US" sz="2000" b="1" u="sng" dirty="0">
                <a:solidFill>
                  <a:srgbClr val="000000"/>
                </a:solidFill>
                <a:highlight>
                  <a:srgbClr val="FFFF00"/>
                </a:highlight>
              </a:rPr>
              <a:t>  </a:t>
            </a:r>
            <a:r>
              <a:rPr lang="en-US" sz="2000" b="1" u="sng" dirty="0" err="1">
                <a:solidFill>
                  <a:srgbClr val="000000"/>
                </a:solidFill>
                <a:highlight>
                  <a:srgbClr val="FFFF00"/>
                </a:highlight>
              </a:rPr>
              <a:t>zodat</a:t>
            </a:r>
            <a:r>
              <a:rPr lang="en-US" sz="2000" b="1" u="sng" dirty="0">
                <a:solidFill>
                  <a:srgbClr val="000000"/>
                </a:solidFill>
                <a:highlight>
                  <a:srgbClr val="FFFF00"/>
                </a:highlight>
              </a:rPr>
              <a:t> je a/v  </a:t>
            </a:r>
            <a:r>
              <a:rPr lang="en-US" sz="2000" b="1" u="sng" dirty="0" err="1">
                <a:solidFill>
                  <a:srgbClr val="000000"/>
                </a:solidFill>
                <a:highlight>
                  <a:srgbClr val="FFFF00"/>
                </a:highlight>
              </a:rPr>
              <a:t>soms</a:t>
            </a:r>
            <a:r>
              <a:rPr lang="en-US" sz="2000" b="1" u="sng" dirty="0">
                <a:solidFill>
                  <a:srgbClr val="000000"/>
                </a:solidFill>
                <a:highlight>
                  <a:srgbClr val="FFFF00"/>
                </a:highlight>
              </a:rPr>
              <a:t> 1% tot 10% </a:t>
            </a:r>
            <a:r>
              <a:rPr lang="en-US" sz="2000" b="1" u="sng" dirty="0" err="1">
                <a:solidFill>
                  <a:srgbClr val="000000"/>
                </a:solidFill>
                <a:highlight>
                  <a:srgbClr val="FFFF00"/>
                </a:highlight>
              </a:rPr>
              <a:t>afwijkt</a:t>
            </a:r>
            <a:r>
              <a:rPr lang="en-US" sz="2000" b="1" u="sng" dirty="0">
                <a:solidFill>
                  <a:srgbClr val="000000"/>
                </a:solidFill>
                <a:highlight>
                  <a:srgbClr val="FFFF00"/>
                </a:highlight>
              </a:rPr>
              <a:t> van wat je elders </a:t>
            </a:r>
            <a:r>
              <a:rPr lang="en-US" sz="2000" b="1" u="sng" dirty="0" err="1">
                <a:solidFill>
                  <a:srgbClr val="000000"/>
                </a:solidFill>
                <a:highlight>
                  <a:srgbClr val="FFFF00"/>
                </a:highlight>
              </a:rPr>
              <a:t>betaalt</a:t>
            </a:r>
            <a:endParaRPr lang="en-US" sz="2000" b="1" u="sng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indent="-182880" defTabSz="914400">
              <a:spcBef>
                <a:spcPts val="1000"/>
              </a:spcBef>
            </a:pPr>
            <a:r>
              <a:rPr lang="en-US" sz="2000" b="1" u="sng" dirty="0">
                <a:solidFill>
                  <a:srgbClr val="000000"/>
                </a:solidFill>
                <a:highlight>
                  <a:srgbClr val="FFFF00"/>
                </a:highlight>
              </a:rPr>
              <a:t>En ja </a:t>
            </a:r>
            <a:r>
              <a:rPr lang="en-US" sz="2000" b="1" u="sng" dirty="0" err="1">
                <a:solidFill>
                  <a:srgbClr val="000000"/>
                </a:solidFill>
                <a:highlight>
                  <a:srgbClr val="FFFF00"/>
                </a:highlight>
              </a:rPr>
              <a:t>onze</a:t>
            </a:r>
            <a:r>
              <a:rPr lang="en-US" sz="2000" b="1" u="sng" dirty="0">
                <a:solidFill>
                  <a:srgbClr val="000000"/>
                </a:solidFill>
                <a:highlight>
                  <a:srgbClr val="FFFF00"/>
                </a:highlight>
              </a:rPr>
              <a:t> </a:t>
            </a:r>
            <a:r>
              <a:rPr lang="en-US" sz="2000" b="1" u="sng" dirty="0" err="1">
                <a:solidFill>
                  <a:srgbClr val="000000"/>
                </a:solidFill>
                <a:highlight>
                  <a:srgbClr val="FFFF00"/>
                </a:highlight>
              </a:rPr>
              <a:t>kosten</a:t>
            </a:r>
            <a:r>
              <a:rPr lang="en-US" sz="2000" b="1" u="sng" dirty="0">
                <a:solidFill>
                  <a:srgbClr val="000000"/>
                </a:solidFill>
                <a:highlight>
                  <a:srgbClr val="FFFF00"/>
                </a:highlight>
              </a:rPr>
              <a:t> </a:t>
            </a:r>
            <a:r>
              <a:rPr lang="en-US" sz="2000" b="1" u="sng" dirty="0" err="1">
                <a:solidFill>
                  <a:srgbClr val="000000"/>
                </a:solidFill>
                <a:highlight>
                  <a:srgbClr val="FFFF00"/>
                </a:highlight>
              </a:rPr>
              <a:t>zijn</a:t>
            </a:r>
            <a:r>
              <a:rPr lang="en-US" sz="2000" b="1" u="sng" dirty="0">
                <a:solidFill>
                  <a:srgbClr val="000000"/>
                </a:solidFill>
                <a:highlight>
                  <a:srgbClr val="FFFF00"/>
                </a:highlight>
              </a:rPr>
              <a:t> 1,5 euro op 1000euros  ;</a:t>
            </a:r>
            <a:r>
              <a:rPr lang="en-US" sz="2000" b="1" u="sng" dirty="0" err="1">
                <a:solidFill>
                  <a:srgbClr val="000000"/>
                </a:solidFill>
                <a:highlight>
                  <a:srgbClr val="FFFF00"/>
                </a:highlight>
              </a:rPr>
              <a:t>bij</a:t>
            </a:r>
            <a:r>
              <a:rPr lang="en-US" sz="2000" b="1" u="sng" dirty="0">
                <a:solidFill>
                  <a:srgbClr val="000000"/>
                </a:solidFill>
                <a:highlight>
                  <a:srgbClr val="FFFF00"/>
                </a:highlight>
              </a:rPr>
              <a:t> de </a:t>
            </a:r>
            <a:r>
              <a:rPr lang="en-US" sz="2000" b="1" u="sng" dirty="0" err="1">
                <a:solidFill>
                  <a:srgbClr val="000000"/>
                </a:solidFill>
                <a:highlight>
                  <a:srgbClr val="FFFF00"/>
                </a:highlight>
              </a:rPr>
              <a:t>collegas</a:t>
            </a:r>
            <a:r>
              <a:rPr lang="en-US" sz="2000" b="1" u="sng" dirty="0">
                <a:solidFill>
                  <a:srgbClr val="000000"/>
                </a:solidFill>
                <a:highlight>
                  <a:srgbClr val="FFFF00"/>
                </a:highlight>
              </a:rPr>
              <a:t> is </a:t>
            </a:r>
            <a:r>
              <a:rPr lang="en-US" sz="2000" b="1" u="sng" dirty="0" err="1">
                <a:solidFill>
                  <a:srgbClr val="000000"/>
                </a:solidFill>
                <a:highlight>
                  <a:srgbClr val="FFFF00"/>
                </a:highlight>
              </a:rPr>
              <a:t>dit</a:t>
            </a:r>
            <a:r>
              <a:rPr lang="en-US" sz="2000" b="1" u="sng" dirty="0">
                <a:solidFill>
                  <a:srgbClr val="000000"/>
                </a:solidFill>
                <a:highlight>
                  <a:srgbClr val="FFFF00"/>
                </a:highlight>
              </a:rPr>
              <a:t> Meestal 10€ of </a:t>
            </a:r>
            <a:r>
              <a:rPr lang="en-US" sz="2000" b="1" u="sng" dirty="0" err="1">
                <a:solidFill>
                  <a:srgbClr val="000000"/>
                </a:solidFill>
                <a:highlight>
                  <a:srgbClr val="FFFF00"/>
                </a:highlight>
              </a:rPr>
              <a:t>wij</a:t>
            </a:r>
            <a:r>
              <a:rPr lang="en-US" sz="2000" b="1" u="sng" dirty="0">
                <a:solidFill>
                  <a:srgbClr val="000000"/>
                </a:solidFill>
                <a:highlight>
                  <a:srgbClr val="FFFF00"/>
                </a:highlight>
              </a:rPr>
              <a:t> </a:t>
            </a:r>
            <a:r>
              <a:rPr lang="en-US" sz="2000" b="1" u="sng" dirty="0" err="1">
                <a:solidFill>
                  <a:srgbClr val="000000"/>
                </a:solidFill>
                <a:highlight>
                  <a:srgbClr val="FFFF00"/>
                </a:highlight>
              </a:rPr>
              <a:t>zijn</a:t>
            </a:r>
            <a:r>
              <a:rPr lang="en-US" sz="2000" b="1" u="sng" dirty="0">
                <a:solidFill>
                  <a:srgbClr val="000000"/>
                </a:solidFill>
                <a:highlight>
                  <a:srgbClr val="FFFF00"/>
                </a:highlight>
              </a:rPr>
              <a:t> tot 85% </a:t>
            </a:r>
            <a:r>
              <a:rPr lang="en-US" sz="2000" b="1" u="sng" dirty="0" err="1">
                <a:solidFill>
                  <a:srgbClr val="000000"/>
                </a:solidFill>
                <a:highlight>
                  <a:srgbClr val="FFFF00"/>
                </a:highlight>
              </a:rPr>
              <a:t>goedkoper</a:t>
            </a:r>
            <a:r>
              <a:rPr lang="en-US" sz="2000" b="1" u="sng" dirty="0">
                <a:solidFill>
                  <a:srgbClr val="000000"/>
                </a:solidFill>
                <a:highlight>
                  <a:srgbClr val="FFFF00"/>
                </a:highlight>
              </a:rPr>
              <a:t> !!!</a:t>
            </a:r>
          </a:p>
        </p:txBody>
      </p:sp>
      <p:grpSp>
        <p:nvGrpSpPr>
          <p:cNvPr id="18" name="Group 20">
            <a:extLst>
              <a:ext uri="{FF2B5EF4-FFF2-40B4-BE49-F238E27FC236}">
                <a16:creationId xmlns:a16="http://schemas.microsoft.com/office/drawing/2014/main" id="{54CA915D-BDF0-41F8-B00E-FB186EFF7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2254" y="5883587"/>
            <a:ext cx="431959" cy="431800"/>
            <a:chOff x="11361456" y="6195813"/>
            <a:chExt cx="548640" cy="54864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17AAC03-BF64-4E67-9032-3BD024998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nl-BE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A131397-5A45-4344-9983-5E400A3EA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A644BC0-5366-F353-45C8-BE313BD5E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6659" y="5924296"/>
            <a:ext cx="60474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/>
              <a:pPr>
                <a:spcAft>
                  <a:spcPts val="600"/>
                </a:spcAft>
              </a:pPr>
              <a:t>22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11895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7139" y="5208128"/>
            <a:ext cx="9692333" cy="95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Opgelet een koersdoel</a:t>
            </a:r>
            <a:r>
              <a:rPr sz="1900" spc="1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is een hypothetische</a:t>
            </a:r>
            <a:r>
              <a:rPr sz="1900" spc="542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0" dirty="0">
                <a:solidFill>
                  <a:srgbClr val="C00000"/>
                </a:solidFill>
                <a:latin typeface="Arial Black"/>
                <a:cs typeface="Arial Black"/>
              </a:rPr>
              <a:t>cijfer</a:t>
            </a:r>
            <a:r>
              <a:rPr sz="1900" spc="1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28" dirty="0">
                <a:solidFill>
                  <a:srgbClr val="C00000"/>
                </a:solidFill>
                <a:latin typeface="Arial Black"/>
                <a:cs typeface="Arial Black"/>
              </a:rPr>
              <a:t>dat</a:t>
            </a:r>
            <a:r>
              <a:rPr sz="1900" spc="3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wij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naar</a:t>
            </a:r>
            <a:r>
              <a:rPr sz="1900" spc="1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37" dirty="0">
                <a:solidFill>
                  <a:srgbClr val="C00000"/>
                </a:solidFill>
                <a:latin typeface="Arial Black"/>
                <a:cs typeface="Arial Black"/>
              </a:rPr>
              <a:t>voor</a:t>
            </a:r>
          </a:p>
          <a:p>
            <a:pPr marL="0" marR="0">
              <a:lnSpc>
                <a:spcPts val="2279"/>
              </a:lnSpc>
              <a:spcBef>
                <a:spcPts val="0"/>
              </a:spcBef>
              <a:spcAft>
                <a:spcPts val="0"/>
              </a:spcAft>
            </a:pP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schuiven</a:t>
            </a:r>
            <a:r>
              <a:rPr sz="1900" spc="1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als streefdoel maar</a:t>
            </a:r>
            <a:r>
              <a:rPr sz="1900" spc="2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daarom niet altijd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bereikt zal</a:t>
            </a:r>
            <a:r>
              <a:rPr sz="1900" spc="18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worden!!</a:t>
            </a:r>
          </a:p>
          <a:p>
            <a:pPr marL="0" marR="0">
              <a:lnSpc>
                <a:spcPts val="2230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Let </a:t>
            </a:r>
            <a:r>
              <a:rPr sz="1900" spc="-17" dirty="0">
                <a:solidFill>
                  <a:srgbClr val="C00000"/>
                </a:solidFill>
                <a:latin typeface="Arial Black"/>
                <a:cs typeface="Arial Black"/>
              </a:rPr>
              <a:t>op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al</a:t>
            </a:r>
            <a:r>
              <a:rPr sz="1900" spc="1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uw</a:t>
            </a:r>
            <a:r>
              <a:rPr sz="1900" spc="46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aankopen</a:t>
            </a:r>
            <a:r>
              <a:rPr sz="1900" spc="12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en </a:t>
            </a:r>
            <a:r>
              <a:rPr sz="1900" spc="-11" dirty="0">
                <a:solidFill>
                  <a:srgbClr val="C00000"/>
                </a:solidFill>
                <a:latin typeface="Arial Black"/>
                <a:cs typeface="Arial Black"/>
              </a:rPr>
              <a:t>verkopen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 steeds te bespreken met je</a:t>
            </a: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adviseur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4D4D4D"/>
                </a:solidFill>
                <a:latin typeface="Arial Unicode MS"/>
                <a:cs typeface="Arial Unicode MS"/>
              </a:rPr>
              <a:t>23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0DCE50FF-178B-40E1-BADE-D6AE5DACE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962A-CB95-448E-8B92-D90A78C737B1}" type="datetime1">
              <a:rPr lang="en-US" smtClean="0"/>
              <a:t>7/26/2023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CD3BDAE-0B65-4E43-8051-7C163FE5D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3">
            <a:extLst>
              <a:ext uri="{FF2B5EF4-FFF2-40B4-BE49-F238E27FC236}">
                <a16:creationId xmlns:a16="http://schemas.microsoft.com/office/drawing/2014/main" id="{132FD491-28F3-42E7-AEBF-A9E3C462C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2254" y="5883587"/>
            <a:ext cx="431959" cy="431800"/>
            <a:chOff x="11361456" y="6195813"/>
            <a:chExt cx="548640" cy="54864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D016B6E-F283-4CFB-9099-05C8DA6AB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Oval 15">
              <a:extLst>
                <a:ext uri="{FF2B5EF4-FFF2-40B4-BE49-F238E27FC236}">
                  <a16:creationId xmlns:a16="http://schemas.microsoft.com/office/drawing/2014/main" id="{72D0360E-345F-4790-B0A0-03ADC36B5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nl-BE"/>
            </a:p>
          </p:txBody>
        </p:sp>
      </p:grpSp>
      <p:sp useBgFill="1">
        <p:nvSpPr>
          <p:cNvPr id="13" name="Rectangle 17">
            <a:extLst>
              <a:ext uri="{FF2B5EF4-FFF2-40B4-BE49-F238E27FC236}">
                <a16:creationId xmlns:a16="http://schemas.microsoft.com/office/drawing/2014/main" id="{3C06EAFD-0C69-4B3B-BEA7-E7E11DDF9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602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4066C89-42FB-4624-9AFE-3A31B3649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9" y="0"/>
            <a:ext cx="4391551" cy="6477000"/>
          </a:xfrm>
          <a:prstGeom prst="rect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endParaRPr lang="en-US" sz="2000" kern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55988170-760A-8731-BB17-241E261867F1}"/>
              </a:ext>
            </a:extLst>
          </p:cNvPr>
          <p:cNvSpPr/>
          <p:nvPr/>
        </p:nvSpPr>
        <p:spPr>
          <a:xfrm>
            <a:off x="607943" y="607717"/>
            <a:ext cx="3482797" cy="5221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Onze</a:t>
            </a:r>
            <a:r>
              <a:rPr lang="en-US" sz="45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koop</a:t>
            </a:r>
            <a:r>
              <a:rPr lang="en-US" sz="45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-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signalen</a:t>
            </a:r>
            <a:endParaRPr lang="en-US" sz="45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DB8716D-F4C8-344E-0C79-1E320DFF557F}"/>
              </a:ext>
            </a:extLst>
          </p:cNvPr>
          <p:cNvSpPr/>
          <p:nvPr/>
        </p:nvSpPr>
        <p:spPr>
          <a:xfrm>
            <a:off x="4774769" y="566447"/>
            <a:ext cx="5739106" cy="52628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828800" lvl="3" indent="-182880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b="1" dirty="0" err="1">
                <a:solidFill>
                  <a:schemeClr val="tx1"/>
                </a:solidFill>
                <a:highlight>
                  <a:srgbClr val="FFFF00"/>
                </a:highlight>
              </a:rPr>
              <a:t>Deze</a:t>
            </a:r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 week </a:t>
            </a:r>
            <a:r>
              <a:rPr lang="en-US" b="1" dirty="0" err="1">
                <a:solidFill>
                  <a:schemeClr val="tx1"/>
                </a:solidFill>
                <a:highlight>
                  <a:srgbClr val="FFFF00"/>
                </a:highlight>
              </a:rPr>
              <a:t>gaan</a:t>
            </a:r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 we</a:t>
            </a:r>
          </a:p>
          <a:p>
            <a:pPr marL="1828800" lvl="3" indent="-182880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De </a:t>
            </a:r>
            <a:r>
              <a:rPr lang="en-US" b="1" dirty="0" err="1">
                <a:solidFill>
                  <a:schemeClr val="tx1"/>
                </a:solidFill>
                <a:highlight>
                  <a:srgbClr val="FFFF00"/>
                </a:highlight>
              </a:rPr>
              <a:t>amerikaanse</a:t>
            </a:r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 hot stocks </a:t>
            </a:r>
            <a:r>
              <a:rPr lang="en-US" b="1" dirty="0" err="1">
                <a:solidFill>
                  <a:schemeClr val="tx1"/>
                </a:solidFill>
                <a:highlight>
                  <a:srgbClr val="FFFF00"/>
                </a:highlight>
              </a:rPr>
              <a:t>klimmers</a:t>
            </a:r>
            <a:endParaRPr lang="en-US" b="1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1828800" lvl="3" indent="-182880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b="1" dirty="0" err="1">
                <a:solidFill>
                  <a:schemeClr val="tx1"/>
                </a:solidFill>
                <a:highlight>
                  <a:srgbClr val="FFFF00"/>
                </a:highlight>
              </a:rPr>
              <a:t>Analiseren</a:t>
            </a:r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chemeClr val="tx1"/>
                </a:solidFill>
                <a:highlight>
                  <a:srgbClr val="FFFF00"/>
                </a:highlight>
              </a:rPr>
              <a:t>en</a:t>
            </a:r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chemeClr val="tx1"/>
                </a:solidFill>
                <a:highlight>
                  <a:srgbClr val="FFFF00"/>
                </a:highlight>
              </a:rPr>
              <a:t>koopzones</a:t>
            </a:r>
            <a:endParaRPr lang="en-US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26B22A-F3EA-7F80-6B67-F5EC9FEDD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538" y="5924296"/>
            <a:ext cx="3092824" cy="344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79EC0A4B-AE81-4AD7-86EA-9F753B2B1EB0}" type="datetime1"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l">
                <a:spcAft>
                  <a:spcPts val="600"/>
                </a:spcAft>
              </a:pPr>
              <a:t>7/26/2023</a:t>
            </a:fld>
            <a:endParaRPr lang="en-US" sz="11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A218FBC-B2D6-48CA-9289-C4110162E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72254" y="5883587"/>
            <a:ext cx="431959" cy="431800"/>
          </a:xfrm>
          <a:prstGeom prst="ellipse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DED9084-49DA-4911-ACB7-5F9E4DEFA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99836" y="5911158"/>
            <a:ext cx="376795" cy="376659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46F76F-45D1-4394-AFF1-26D6D85F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6659" y="5924296"/>
            <a:ext cx="60474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 b="1" kern="1200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24</a:t>
            </a:fld>
            <a:endParaRPr lang="en-US" sz="1400" b="1" kern="1200" dirty="0">
              <a:solidFill>
                <a:srgbClr val="FFFFFF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EBB7476-A81E-1F9E-7F91-CB92FE8F291F}"/>
              </a:ext>
            </a:extLst>
          </p:cNvPr>
          <p:cNvSpPr/>
          <p:nvPr/>
        </p:nvSpPr>
        <p:spPr>
          <a:xfrm>
            <a:off x="7908254" y="0"/>
            <a:ext cx="378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nl-NL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10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E6C75A5-F4B8-415F-B4EA-A9AD45087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2254" y="5883587"/>
            <a:ext cx="431959" cy="431800"/>
            <a:chOff x="11361456" y="6195813"/>
            <a:chExt cx="548640" cy="548640"/>
          </a:xfrm>
        </p:grpSpPr>
        <p:sp>
          <p:nvSpPr>
            <p:cNvPr id="7" name="Oval 10">
              <a:extLst>
                <a:ext uri="{FF2B5EF4-FFF2-40B4-BE49-F238E27FC236}">
                  <a16:creationId xmlns:a16="http://schemas.microsoft.com/office/drawing/2014/main" id="{3D9CC178-C06A-480F-AAFC-127638C298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7235C6D-8D65-4BC6-AE0E-523AB3C8D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nl-BE"/>
            </a:p>
          </p:txBody>
        </p:sp>
      </p:grpSp>
      <p:pic>
        <p:nvPicPr>
          <p:cNvPr id="3" name="Afbeelding 2">
            <a:extLst>
              <a:ext uri="{FF2B5EF4-FFF2-40B4-BE49-F238E27FC236}">
                <a16:creationId xmlns:a16="http://schemas.microsoft.com/office/drawing/2014/main" id="{E66CC7BB-90B5-B345-F5E6-4B62A71EB9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36"/>
          <a:stretch/>
        </p:blipFill>
        <p:spPr>
          <a:xfrm>
            <a:off x="20" y="-577924"/>
            <a:ext cx="11518880" cy="7992888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286828-0D6B-E0C7-B1EE-09E69D110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24721" y="5924296"/>
            <a:ext cx="3092825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7/26/2023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BC2DE4C-0ADE-5A4C-A022-422287E7C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6659" y="5924296"/>
            <a:ext cx="60474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/>
              <a:pPr>
                <a:spcAft>
                  <a:spcPts val="600"/>
                </a:spcAft>
              </a:pPr>
              <a:t>25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71955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F1AE9E-6479-7941-3042-34B646914B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7/26/2023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5B65265-D503-9502-80AA-31B1B1AF3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US" sz="10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B0B4D3-A93A-368C-8CE6-8B2EF0AA3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8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0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957D299-7A23-15C0-4754-C3B1DC435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7/26/2023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C47AB2A-4748-B2F2-41BE-25F4F37B0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27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129C9FA-A5C1-20FC-2739-E2533F254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05916"/>
            <a:ext cx="11514667" cy="806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3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835CC64-5046-AC56-1088-037D0EBF4A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7/26/2023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0949EE-FDE7-E579-D22C-E449453E8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 sz="10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AD3966A-6F48-E294-2B03-D41B89976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33908"/>
            <a:ext cx="11514667" cy="79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7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5D0D029-F363-99EA-D62E-D93F3D190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89564" y="5996761"/>
            <a:ext cx="1082999" cy="349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7/26/2023</a:t>
            </a:fld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E877318-CF11-0FA1-ADFF-A26555FCB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2451" y="5996762"/>
            <a:ext cx="736717" cy="349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8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 sz="8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5677EAA-8627-4FF5-E220-506DFC8E6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721940"/>
            <a:ext cx="11514667" cy="79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1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roup 203">
            <a:extLst>
              <a:ext uri="{FF2B5EF4-FFF2-40B4-BE49-F238E27FC236}">
                <a16:creationId xmlns:a16="http://schemas.microsoft.com/office/drawing/2014/main" id="{F85E0883-9001-4D4E-9C91-E8D165DAF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2254" y="5883587"/>
            <a:ext cx="431959" cy="431800"/>
            <a:chOff x="11361456" y="6195813"/>
            <a:chExt cx="548640" cy="548640"/>
          </a:xfrm>
        </p:grpSpPr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94AEEF45-F5C8-4322-9C98-33BB7A5A29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nl-BE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185E4386-A445-455A-91C4-16DE5DA9FC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nl-BE"/>
            </a:p>
          </p:txBody>
        </p:sp>
      </p:grpSp>
      <p:sp useBgFill="1">
        <p:nvSpPr>
          <p:cNvPr id="208" name="Rectangle 207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879" y="0"/>
            <a:ext cx="11516021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059D8741-EAD6-41B1-A882-70D70FC35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2457" y="1586259"/>
            <a:ext cx="3305697" cy="3304477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45444F36-3103-4D11-A25F-C054D460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7337" y="1761074"/>
            <a:ext cx="2955937" cy="2954847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3B3E3FC-DB91-0BB5-8617-B70CDF049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876" y="2244814"/>
            <a:ext cx="2494860" cy="198736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1500" b="1" i="1" u="sng" dirty="0">
                <a:solidFill>
                  <a:srgbClr val="FFFFFF"/>
                </a:solidFill>
                <a:highlight>
                  <a:srgbClr val="0000FF"/>
                </a:highlight>
              </a:rPr>
              <a:t>Je </a:t>
            </a:r>
            <a:r>
              <a:rPr lang="en-US" sz="1500" b="1" i="1" u="sng" dirty="0" err="1">
                <a:solidFill>
                  <a:srgbClr val="FFFFFF"/>
                </a:solidFill>
                <a:highlight>
                  <a:srgbClr val="0000FF"/>
                </a:highlight>
              </a:rPr>
              <a:t>kunt</a:t>
            </a:r>
            <a:r>
              <a:rPr lang="en-US" sz="1500" b="1" i="1" u="sng" dirty="0">
                <a:solidFill>
                  <a:srgbClr val="FFFFFF"/>
                </a:solidFill>
                <a:highlight>
                  <a:srgbClr val="0000FF"/>
                </a:highlight>
              </a:rPr>
              <a:t> je </a:t>
            </a:r>
            <a:r>
              <a:rPr lang="en-US" sz="1500" b="1" i="1" u="sng" dirty="0" err="1">
                <a:solidFill>
                  <a:srgbClr val="FFFFFF"/>
                </a:solidFill>
                <a:highlight>
                  <a:srgbClr val="0000FF"/>
                </a:highlight>
              </a:rPr>
              <a:t>portefeuille</a:t>
            </a:r>
            <a:r>
              <a:rPr lang="en-US" sz="1500" b="1" i="1" u="sng" dirty="0">
                <a:solidFill>
                  <a:srgbClr val="FFFFFF"/>
                </a:solidFill>
                <a:highlight>
                  <a:srgbClr val="0000FF"/>
                </a:highlight>
              </a:rPr>
              <a:t> </a:t>
            </a:r>
            <a:r>
              <a:rPr lang="en-US" sz="1500" b="1" i="1" u="sng" dirty="0" err="1">
                <a:solidFill>
                  <a:srgbClr val="FFFFFF"/>
                </a:solidFill>
                <a:highlight>
                  <a:srgbClr val="0000FF"/>
                </a:highlight>
              </a:rPr>
              <a:t>overboeken</a:t>
            </a:r>
            <a:r>
              <a:rPr lang="en-US" sz="1500" b="1" i="1" u="sng" dirty="0">
                <a:solidFill>
                  <a:srgbClr val="FFFFFF"/>
                </a:solidFill>
                <a:highlight>
                  <a:srgbClr val="0000FF"/>
                </a:highlight>
              </a:rPr>
              <a:t> </a:t>
            </a:r>
            <a:r>
              <a:rPr lang="en-US" sz="1500" b="1" i="1" u="sng" dirty="0" err="1">
                <a:solidFill>
                  <a:srgbClr val="FFFFFF"/>
                </a:solidFill>
                <a:highlight>
                  <a:srgbClr val="0000FF"/>
                </a:highlight>
              </a:rPr>
              <a:t>naar</a:t>
            </a:r>
            <a:r>
              <a:rPr lang="en-US" sz="1500" b="1" i="1" u="sng" dirty="0">
                <a:solidFill>
                  <a:srgbClr val="FFFFFF"/>
                </a:solidFill>
                <a:highlight>
                  <a:srgbClr val="0000FF"/>
                </a:highlight>
              </a:rPr>
              <a:t> </a:t>
            </a:r>
            <a:r>
              <a:rPr lang="en-US" sz="1500" b="1" i="1" u="sng" dirty="0" err="1">
                <a:solidFill>
                  <a:srgbClr val="FFFFFF"/>
                </a:solidFill>
                <a:highlight>
                  <a:srgbClr val="0000FF"/>
                </a:highlight>
              </a:rPr>
              <a:t>ons</a:t>
            </a:r>
            <a:r>
              <a:rPr lang="en-US" sz="1500" b="1" i="1" u="sng" dirty="0">
                <a:solidFill>
                  <a:srgbClr val="FFFFFF"/>
                </a:solidFill>
                <a:highlight>
                  <a:srgbClr val="0000FF"/>
                </a:highlight>
              </a:rPr>
              <a:t> </a:t>
            </a:r>
            <a:r>
              <a:rPr lang="en-US" sz="1500" b="1" i="1" u="sng" dirty="0" err="1">
                <a:solidFill>
                  <a:srgbClr val="FFFFFF"/>
                </a:solidFill>
                <a:highlight>
                  <a:srgbClr val="0000FF"/>
                </a:highlight>
              </a:rPr>
              <a:t>zonder</a:t>
            </a:r>
            <a:r>
              <a:rPr lang="en-US" sz="1500" b="1" i="1" u="sng" dirty="0">
                <a:solidFill>
                  <a:srgbClr val="FFFFFF"/>
                </a:solidFill>
                <a:highlight>
                  <a:srgbClr val="0000FF"/>
                </a:highlight>
              </a:rPr>
              <a:t> </a:t>
            </a:r>
            <a:r>
              <a:rPr lang="en-US" sz="1500" b="1" i="1" u="sng" dirty="0" err="1">
                <a:solidFill>
                  <a:srgbClr val="FFFFFF"/>
                </a:solidFill>
                <a:highlight>
                  <a:srgbClr val="0000FF"/>
                </a:highlight>
              </a:rPr>
              <a:t>problemen</a:t>
            </a:r>
            <a:r>
              <a:rPr lang="en-US" sz="1500" b="1" i="1" u="sng" dirty="0">
                <a:solidFill>
                  <a:srgbClr val="FFFFFF"/>
                </a:solidFill>
                <a:highlight>
                  <a:srgbClr val="0000FF"/>
                </a:highlight>
              </a:rPr>
              <a:t> </a:t>
            </a:r>
            <a:r>
              <a:rPr lang="en-US" sz="1500" b="1" i="1" u="sng" dirty="0" err="1">
                <a:solidFill>
                  <a:srgbClr val="FFFFFF"/>
                </a:solidFill>
                <a:highlight>
                  <a:srgbClr val="0000FF"/>
                </a:highlight>
              </a:rPr>
              <a:t>en</a:t>
            </a:r>
            <a:r>
              <a:rPr lang="en-US" sz="1500" b="1" i="1" u="sng" dirty="0">
                <a:solidFill>
                  <a:srgbClr val="FFFFFF"/>
                </a:solidFill>
                <a:highlight>
                  <a:srgbClr val="0000FF"/>
                </a:highlight>
              </a:rPr>
              <a:t> </a:t>
            </a:r>
            <a:r>
              <a:rPr lang="en-US" sz="1500" b="1" i="1" u="sng" dirty="0" err="1">
                <a:solidFill>
                  <a:srgbClr val="FFFFFF"/>
                </a:solidFill>
                <a:highlight>
                  <a:srgbClr val="0000FF"/>
                </a:highlight>
              </a:rPr>
              <a:t>profiteren</a:t>
            </a:r>
            <a:r>
              <a:rPr lang="en-US" sz="1500" b="1" i="1" u="sng" dirty="0">
                <a:solidFill>
                  <a:srgbClr val="FFFFFF"/>
                </a:solidFill>
                <a:highlight>
                  <a:srgbClr val="0000FF"/>
                </a:highlight>
              </a:rPr>
              <a:t> van </a:t>
            </a:r>
            <a:r>
              <a:rPr lang="en-US" sz="1500" b="1" i="1" u="sng" dirty="0" err="1">
                <a:solidFill>
                  <a:srgbClr val="FFFFFF"/>
                </a:solidFill>
                <a:highlight>
                  <a:srgbClr val="0000FF"/>
                </a:highlight>
              </a:rPr>
              <a:t>onze</a:t>
            </a:r>
            <a:r>
              <a:rPr lang="en-US" sz="1500" b="1" i="1" u="sng" dirty="0">
                <a:solidFill>
                  <a:srgbClr val="FFFFFF"/>
                </a:solidFill>
                <a:highlight>
                  <a:srgbClr val="0000FF"/>
                </a:highlight>
              </a:rPr>
              <a:t> </a:t>
            </a:r>
            <a:r>
              <a:rPr lang="en-US" sz="1500" b="1" i="1" u="sng" dirty="0" err="1">
                <a:solidFill>
                  <a:srgbClr val="FFFFFF"/>
                </a:solidFill>
                <a:highlight>
                  <a:srgbClr val="0000FF"/>
                </a:highlight>
              </a:rPr>
              <a:t>goedkopere</a:t>
            </a:r>
            <a:r>
              <a:rPr lang="en-US" sz="1500" b="1" i="1" u="sng" dirty="0">
                <a:solidFill>
                  <a:srgbClr val="FFFFFF"/>
                </a:solidFill>
                <a:highlight>
                  <a:srgbClr val="0000FF"/>
                </a:highlight>
              </a:rPr>
              <a:t> </a:t>
            </a:r>
            <a:r>
              <a:rPr lang="en-US" sz="1500" b="1" i="1" u="sng" dirty="0" err="1">
                <a:solidFill>
                  <a:srgbClr val="FFFFFF"/>
                </a:solidFill>
                <a:highlight>
                  <a:srgbClr val="0000FF"/>
                </a:highlight>
              </a:rPr>
              <a:t>commissie</a:t>
            </a:r>
            <a:r>
              <a:rPr lang="en-US" sz="1500" b="1" i="1" u="sng" dirty="0">
                <a:solidFill>
                  <a:srgbClr val="FFFFFF"/>
                </a:solidFill>
                <a:highlight>
                  <a:srgbClr val="0000FF"/>
                </a:highlight>
              </a:rPr>
              <a:t> die tot de </a:t>
            </a:r>
            <a:r>
              <a:rPr lang="en-US" sz="1500" b="1" i="1" u="sng" dirty="0" err="1">
                <a:solidFill>
                  <a:srgbClr val="FFFFFF"/>
                </a:solidFill>
                <a:highlight>
                  <a:srgbClr val="0000FF"/>
                </a:highlight>
              </a:rPr>
              <a:t>laagste</a:t>
            </a:r>
            <a:r>
              <a:rPr lang="en-US" sz="1500" b="1" i="1" u="sng" dirty="0">
                <a:solidFill>
                  <a:srgbClr val="FFFFFF"/>
                </a:solidFill>
                <a:highlight>
                  <a:srgbClr val="0000FF"/>
                </a:highlight>
              </a:rPr>
              <a:t> van </a:t>
            </a:r>
            <a:r>
              <a:rPr lang="en-US" sz="1500" b="1" i="1" u="sng" dirty="0" err="1">
                <a:solidFill>
                  <a:srgbClr val="FFFFFF"/>
                </a:solidFill>
                <a:highlight>
                  <a:srgbClr val="0000FF"/>
                </a:highlight>
              </a:rPr>
              <a:t>europa</a:t>
            </a:r>
            <a:r>
              <a:rPr lang="en-US" sz="1500" b="1" i="1" u="sng" dirty="0">
                <a:solidFill>
                  <a:srgbClr val="FFFFFF"/>
                </a:solidFill>
                <a:highlight>
                  <a:srgbClr val="0000FF"/>
                </a:highlight>
              </a:rPr>
              <a:t> </a:t>
            </a:r>
            <a:r>
              <a:rPr lang="en-US" sz="1500" b="1" i="1" u="sng" dirty="0" err="1">
                <a:solidFill>
                  <a:srgbClr val="FFFFFF"/>
                </a:solidFill>
                <a:highlight>
                  <a:srgbClr val="0000FF"/>
                </a:highlight>
              </a:rPr>
              <a:t>behoren</a:t>
            </a:r>
            <a:endParaRPr lang="en-US" sz="1500" b="1" i="1" u="sng" dirty="0">
              <a:solidFill>
                <a:srgbClr val="FFFFFF"/>
              </a:solidFill>
              <a:highlight>
                <a:srgbClr val="0000FF"/>
              </a:highlight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09557" y="3200386"/>
            <a:ext cx="3454400" cy="76229"/>
          </a:xfrm>
          <a:prstGeom prst="rect">
            <a:avLst/>
          </a:prstGeom>
          <a:blipFill dpi="0" rotWithShape="1">
            <a:blip r:embed="rId6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080184C-29EE-16BF-55BF-F2213D4F5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24721" y="5924296"/>
            <a:ext cx="3092825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100" dirty="0"/>
              <a:pPr>
                <a:spcAft>
                  <a:spcPts val="600"/>
                </a:spcAft>
              </a:pPr>
              <a:t>7/26/2023</a:t>
            </a:fld>
            <a:endParaRPr lang="en-US" sz="11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77C8775-F05D-84C3-2E80-7AD929DBD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6659" y="5924296"/>
            <a:ext cx="60474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800" b="1" kern="1200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en-US" sz="1800" b="1" kern="1200">
              <a:solidFill>
                <a:schemeClr val="accent1"/>
              </a:solidFill>
              <a:latin typeface="+mj-lt"/>
              <a:ea typeface="+mn-ea"/>
              <a:cs typeface="+mn-cs"/>
            </a:endParaRPr>
          </a:p>
        </p:txBody>
      </p:sp>
      <p:graphicFrame>
        <p:nvGraphicFramePr>
          <p:cNvPr id="199" name="Tijdelijke aanduiding voor tekst 2">
            <a:extLst>
              <a:ext uri="{FF2B5EF4-FFF2-40B4-BE49-F238E27FC236}">
                <a16:creationId xmlns:a16="http://schemas.microsoft.com/office/drawing/2014/main" id="{89A8FB45-4A4A-78C8-2025-28CF70B25B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1512115"/>
              </p:ext>
            </p:extLst>
          </p:nvPr>
        </p:nvGraphicFramePr>
        <p:xfrm>
          <a:off x="5745951" y="685183"/>
          <a:ext cx="4858036" cy="5106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07008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0B90656-B37F-EFC6-299A-144EC9DC3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7/26/2023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79B5F5-B4F5-65AC-42D1-A2232F42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30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FF2A931-360F-4591-F661-9AE5BF08C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77924"/>
            <a:ext cx="11514667" cy="806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1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68EE78-5E93-2F5B-4DE7-41BB86B2F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2ADBC24-0FC3-46C4-664D-2BF8B0E6FC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2D3279-1B4E-675C-A6E3-713B383E7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7/26/2023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A218734-DD6E-DAAC-F3AA-479AEEB21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31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5B6B06D-C8FA-3D7D-D3A1-2CA81C5E3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9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2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2872F1-57B4-BACB-50E1-B6CD5926C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3EE0145-A41C-5CE3-E89C-BF3E7005C7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9494E13-63E2-8893-B37B-DDAA23DD8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7/26/2023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2A58A12-DDC7-1F0A-ED9F-96FAAB59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32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29963F6-0C24-F9E4-4A52-7F400F463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33908"/>
            <a:ext cx="11514667" cy="806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2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C798016-5E5A-F3F5-5ED4-D233271AE8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89564" y="5996761"/>
            <a:ext cx="1082999" cy="349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7/26/2023</a:t>
            </a:fld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DAEE8E9-6711-CF1E-5D36-38364ECB2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2451" y="5996762"/>
            <a:ext cx="736717" cy="349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8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33</a:t>
            </a:fld>
            <a:endParaRPr lang="en-US" sz="8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CE7E4E8-E608-376D-7EA4-C488F1CAF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9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2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FB7656-51C7-CC73-327E-99ACC3911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A7B3782-5E57-40F5-420C-D9C57197D0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7EB1FE4-3434-8B9B-1BE3-5B0F9C5B7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7/26/2023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B151EA3-73AE-4E89-0DD4-1BBF7224D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34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10B54FF-3CB9-D39C-2F34-B0E99C3FE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9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1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CED6D2-6067-E9BE-6595-A19866269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706F282-63A1-E787-FE9C-6A2BE7CD09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8E8566F-04C3-49A9-1587-40CA2593F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7/26/2023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844A1FA-42CB-5154-2141-62D0F3601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35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8930D06-62A8-64AA-1C6F-45D5868E9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9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9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BAA695-3537-7A96-D50E-AC519023D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247C139-9062-DE88-9BE9-2B0D9E2A26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B105C5-CFF7-44B5-A019-14A5DD6D5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7/26/2023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6839DEE-EBE4-912E-2B6C-90CEEA241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36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DED571D-5E2A-523D-DD80-D4A26FE13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" y="-217884"/>
            <a:ext cx="11514667" cy="7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7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5CFC7B-8260-4791-9347-02422BE63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30321A6-2116-4862-88A5-E1BECEA12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762" y="2207046"/>
            <a:ext cx="3296700" cy="3399354"/>
          </a:xfrm>
        </p:spPr>
        <p:txBody>
          <a:bodyPr>
            <a:normAutofit/>
          </a:bodyPr>
          <a:lstStyle/>
          <a:p>
            <a:endParaRPr lang="nl-BE" sz="170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14C55C2-8D83-46C2-9DD1-FD33B9A4F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9127723-9AB6-4880-AA78-6BD21EBC34E1}" type="datetime1">
              <a:rPr lang="en-US" smtClean="0"/>
              <a:pPr>
                <a:spcAft>
                  <a:spcPts val="600"/>
                </a:spcAft>
              </a:pPr>
              <a:t>7/26/2023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0F73AE3-7A40-4005-8007-F1345A63C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6F15528-21DE-4FAA-801E-634DDDAF4B2B}" type="slidenum">
              <a:rPr lang="nl-BE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37</a:t>
            </a:fld>
            <a:endParaRPr lang="nl-BE">
              <a:solidFill>
                <a:srgbClr val="FFFFFF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5B06D43-7487-45FB-B8C8-37F5242D1AD2}"/>
              </a:ext>
            </a:extLst>
          </p:cNvPr>
          <p:cNvSpPr txBox="1"/>
          <p:nvPr/>
        </p:nvSpPr>
        <p:spPr>
          <a:xfrm>
            <a:off x="2372713" y="945633"/>
            <a:ext cx="5173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Markt is in verkoopzone dus zeker niet kopen op </a:t>
            </a:r>
            <a:r>
              <a:rPr lang="nl-BE" dirty="0" err="1"/>
              <a:t>usa</a:t>
            </a:r>
            <a:endParaRPr lang="nl-BE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4EF9B57-E9BA-F3D4-3395-8B7217825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26" y="31251"/>
            <a:ext cx="11376074" cy="641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4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jdelijke aanduiding voor inhoud 2">
            <a:extLst>
              <a:ext uri="{FF2B5EF4-FFF2-40B4-BE49-F238E27FC236}">
                <a16:creationId xmlns:a16="http://schemas.microsoft.com/office/drawing/2014/main" id="{263A5AC8-4DB3-44B8-3ABF-C1538A783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382" y="2015066"/>
            <a:ext cx="3448752" cy="3550406"/>
          </a:xfrm>
        </p:spPr>
        <p:txBody>
          <a:bodyPr>
            <a:normAutofit/>
          </a:bodyPr>
          <a:lstStyle/>
          <a:p>
            <a:r>
              <a:rPr lang="nl-BE" sz="1600" b="1"/>
              <a:t>Iedereen kan orders plaatsen met limieten</a:t>
            </a:r>
          </a:p>
          <a:p>
            <a:r>
              <a:rPr lang="nl-BE" sz="1600" b="1"/>
              <a:t>Dus je moet niet aan dagkoers kopen of verkopen</a:t>
            </a:r>
          </a:p>
          <a:p>
            <a:endParaRPr lang="nl-BE" sz="1600" b="1"/>
          </a:p>
          <a:p>
            <a:r>
              <a:rPr lang="nl-BE" sz="1600" b="1"/>
              <a:t>Je denkt dat de kg naar 59000</a:t>
            </a:r>
            <a:r>
              <a:rPr lang="nl-BE" sz="1600" b="1" baseline="30000"/>
              <a:t>e</a:t>
            </a:r>
            <a:r>
              <a:rPr lang="nl-BE" sz="1600" b="1"/>
              <a:t> kan gaan en je plaatst een order aan 59000</a:t>
            </a:r>
            <a:r>
              <a:rPr lang="nl-BE" sz="1600" b="1" baseline="30000"/>
              <a:t>e</a:t>
            </a:r>
            <a:r>
              <a:rPr lang="nl-BE" sz="1600" b="1"/>
              <a:t> all-in</a:t>
            </a:r>
          </a:p>
          <a:p>
            <a:r>
              <a:rPr lang="nl-BE" sz="1600" b="1"/>
              <a:t>Voorwaarden deponeren van je goud of overboeken van de geldsom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35ADFD-A230-470C-9ECC-8A01F2D80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47309314-E4B1-4CA1-9313-ED56281F2FEC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7/26/2023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1ABA706-3FCC-482C-B9CF-EAAD48203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6F15528-21DE-4FAA-801E-634DDDAF4B2B}" type="slidenum">
              <a:rPr lang="en-US" sz="1700"/>
              <a:pPr>
                <a:lnSpc>
                  <a:spcPct val="90000"/>
                </a:lnSpc>
                <a:spcAft>
                  <a:spcPts val="600"/>
                </a:spcAft>
              </a:pPr>
              <a:t>38</a:t>
            </a:fld>
            <a:endParaRPr lang="en-US" sz="170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8EC8C7E-3D3F-BE9F-8959-D1760EC71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739" b="1"/>
          <a:stretch/>
        </p:blipFill>
        <p:spPr>
          <a:xfrm>
            <a:off x="4364505" y="10"/>
            <a:ext cx="7154395" cy="647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58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8F2B0-D785-CB20-AC4F-5292ED5E4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81" y="609266"/>
            <a:ext cx="3448753" cy="1189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2000" b="1"/>
              <a:t>HOE KAN MEN ZICH BESCHERMEN TEGEN DEFLATIE OF KOOPKRACHTCRASH ??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C75B4B-AB06-3713-A0A2-4BE6BFDA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 smtClean="0"/>
              <a:pPr>
                <a:spcAft>
                  <a:spcPts val="600"/>
                </a:spcAft>
              </a:pPr>
              <a:t>7/26/2023</a:t>
            </a:fld>
            <a:endParaRPr lang="en-US" sz="9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9B41B69-48CF-1025-BDB0-0DC4F085F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700" smtClean="0"/>
              <a:pPr>
                <a:lnSpc>
                  <a:spcPct val="90000"/>
                </a:lnSpc>
                <a:spcAft>
                  <a:spcPts val="600"/>
                </a:spcAft>
              </a:pPr>
              <a:t>39</a:t>
            </a:fld>
            <a:endParaRPr lang="en-US" sz="170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690B9D0-696E-1C88-C659-C5FA86028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759" y="215901"/>
            <a:ext cx="1197194" cy="532107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3176AEE-5010-0E29-F852-D0912BC00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39" y="3339386"/>
            <a:ext cx="3174663" cy="20476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50DEE98-3839-A933-D001-430BEFF14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3952" y="604520"/>
            <a:ext cx="892971" cy="4960952"/>
          </a:xfrm>
          <a:prstGeom prst="rect">
            <a:avLst/>
          </a:prstGeom>
        </p:spPr>
      </p:pic>
      <p:graphicFrame>
        <p:nvGraphicFramePr>
          <p:cNvPr id="15" name="Tijdelijke aanduiding voor tekst 2">
            <a:extLst>
              <a:ext uri="{FF2B5EF4-FFF2-40B4-BE49-F238E27FC236}">
                <a16:creationId xmlns:a16="http://schemas.microsoft.com/office/drawing/2014/main" id="{68134E29-12B2-BC69-2E0B-5C01C3BDB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3123514"/>
              </p:ext>
            </p:extLst>
          </p:nvPr>
        </p:nvGraphicFramePr>
        <p:xfrm>
          <a:off x="613382" y="2015066"/>
          <a:ext cx="3448752" cy="3550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247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6FF8049-EE45-4C07-8350-91C3999BF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0" r="2138" b="1"/>
          <a:stretch/>
        </p:blipFill>
        <p:spPr>
          <a:xfrm>
            <a:off x="537068" y="539750"/>
            <a:ext cx="10444763" cy="5397500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0A6A8E1-E017-4716-9178-F520C0D50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12883" y="6063434"/>
            <a:ext cx="406817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AB4C56C-4014-4586-B22D-E38346270361}" type="datetime1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7/26/2023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91BD22-019F-4EE4-A664-4D978973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0851" y="6063434"/>
            <a:ext cx="64561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AC6BE28-9BD2-4B00-89FF-3BFDD9EE8D26}"/>
              </a:ext>
            </a:extLst>
          </p:cNvPr>
          <p:cNvSpPr txBox="1"/>
          <p:nvPr/>
        </p:nvSpPr>
        <p:spPr>
          <a:xfrm>
            <a:off x="534612" y="548376"/>
            <a:ext cx="493435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solidFill>
                  <a:srgbClr val="FF0000"/>
                </a:solidFill>
              </a:rPr>
              <a:t>PRIVATE PORTFOLIO MASTERS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D48CD45-2A50-119D-82D1-5C7D78AC41B5}"/>
              </a:ext>
            </a:extLst>
          </p:cNvPr>
          <p:cNvSpPr/>
          <p:nvPr/>
        </p:nvSpPr>
        <p:spPr>
          <a:xfrm>
            <a:off x="5615434" y="548376"/>
            <a:ext cx="5112568" cy="6018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dirty="0"/>
              <a:t>UW GOUDBANK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Content Placeholder 1029">
            <a:extLst>
              <a:ext uri="{FF2B5EF4-FFF2-40B4-BE49-F238E27FC236}">
                <a16:creationId xmlns:a16="http://schemas.microsoft.com/office/drawing/2014/main" id="{53D02E2A-18A0-0C44-7018-96C5D2CB6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382" y="2015066"/>
            <a:ext cx="3448752" cy="3550406"/>
          </a:xfrm>
        </p:spPr>
        <p:txBody>
          <a:bodyPr>
            <a:normAutofit/>
          </a:bodyPr>
          <a:lstStyle/>
          <a:p>
            <a:r>
              <a:rPr lang="en-US" sz="3200" b="1" dirty="0">
                <a:highlight>
                  <a:srgbClr val="FF00FF"/>
                </a:highlight>
              </a:rPr>
              <a:t>Je </a:t>
            </a:r>
            <a:r>
              <a:rPr lang="en-US" sz="3200" b="1" dirty="0" err="1">
                <a:highlight>
                  <a:srgbClr val="FF00FF"/>
                </a:highlight>
              </a:rPr>
              <a:t>kan</a:t>
            </a:r>
            <a:r>
              <a:rPr lang="en-US" sz="3200" b="1" dirty="0">
                <a:highlight>
                  <a:srgbClr val="FF00FF"/>
                </a:highlight>
              </a:rPr>
              <a:t> reeds in </a:t>
            </a:r>
            <a:r>
              <a:rPr lang="en-US" sz="3200" b="1" dirty="0" err="1">
                <a:highlight>
                  <a:srgbClr val="FF00FF"/>
                </a:highlight>
              </a:rPr>
              <a:t>goud</a:t>
            </a:r>
            <a:r>
              <a:rPr lang="en-US" sz="3200" b="1" dirty="0"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highlight>
                  <a:srgbClr val="FF00FF"/>
                </a:highlight>
              </a:rPr>
              <a:t>beleggen</a:t>
            </a:r>
            <a:r>
              <a:rPr lang="en-US" sz="3200" b="1" dirty="0"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highlight>
                  <a:srgbClr val="FF00FF"/>
                </a:highlight>
              </a:rPr>
              <a:t>vanaf</a:t>
            </a:r>
            <a:r>
              <a:rPr lang="en-US" sz="3200" b="1" dirty="0">
                <a:highlight>
                  <a:srgbClr val="FF00FF"/>
                </a:highlight>
              </a:rPr>
              <a:t> 400 €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E42F8B-71C8-DE9A-CD07-BDE18A37A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19127723-9AB6-4880-AA78-6BD21EBC34E1}" type="datetime1">
              <a:rPr lang="en-US" smtClean="0"/>
              <a:pPr>
                <a:spcAft>
                  <a:spcPts val="600"/>
                </a:spcAft>
              </a:pPr>
              <a:t>7/26/2023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E68B248-7EC1-0A23-6E4B-3B65FB883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6F15528-21DE-4FAA-801E-634DDDAF4B2B}" type="slidenum">
              <a:rPr lang="en-US" sz="1700"/>
              <a:pPr>
                <a:lnSpc>
                  <a:spcPct val="90000"/>
                </a:lnSpc>
                <a:spcAft>
                  <a:spcPts val="600"/>
                </a:spcAft>
              </a:pPr>
              <a:t>40</a:t>
            </a:fld>
            <a:endParaRPr lang="en-US" sz="1700"/>
          </a:p>
        </p:txBody>
      </p:sp>
      <p:pic>
        <p:nvPicPr>
          <p:cNvPr id="1026" name="Picture 2" descr="De bronafbeelding bekijken">
            <a:extLst>
              <a:ext uri="{FF2B5EF4-FFF2-40B4-BE49-F238E27FC236}">
                <a16:creationId xmlns:a16="http://schemas.microsoft.com/office/drawing/2014/main" id="{D85A2691-54B5-7B53-5D39-89774B73D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"/>
          <a:stretch/>
        </p:blipFill>
        <p:spPr bwMode="auto">
          <a:xfrm>
            <a:off x="4364505" y="1237954"/>
            <a:ext cx="6569682" cy="369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94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28" descr="Grafiek op een document met een pen">
            <a:extLst>
              <a:ext uri="{FF2B5EF4-FFF2-40B4-BE49-F238E27FC236}">
                <a16:creationId xmlns:a16="http://schemas.microsoft.com/office/drawing/2014/main" id="{DC0EDB90-5163-07AC-6110-692399C61F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l="13598" r="-2" b="-2"/>
          <a:stretch/>
        </p:blipFill>
        <p:spPr>
          <a:xfrm>
            <a:off x="20" y="10"/>
            <a:ext cx="8383868" cy="6476990"/>
          </a:xfrm>
          <a:custGeom>
            <a:avLst/>
            <a:gdLst/>
            <a:ahLst/>
            <a:cxnLst/>
            <a:rect l="l" t="t" r="r" b="b"/>
            <a:pathLst>
              <a:path w="8873795" h="6858000">
                <a:moveTo>
                  <a:pt x="0" y="0"/>
                </a:moveTo>
                <a:lnTo>
                  <a:pt x="5610996" y="0"/>
                </a:lnTo>
                <a:lnTo>
                  <a:pt x="5701374" y="90399"/>
                </a:lnTo>
                <a:cubicBezTo>
                  <a:pt x="6358939" y="748110"/>
                  <a:pt x="7329180" y="1718566"/>
                  <a:pt x="8760773" y="3150477"/>
                </a:cubicBezTo>
                <a:cubicBezTo>
                  <a:pt x="8911470" y="3301208"/>
                  <a:pt x="8911470" y="3550240"/>
                  <a:pt x="8760773" y="3700971"/>
                </a:cubicBezTo>
                <a:cubicBezTo>
                  <a:pt x="8760773" y="3700971"/>
                  <a:pt x="8760773" y="3700971"/>
                  <a:pt x="5750367" y="6712045"/>
                </a:cubicBezTo>
                <a:lnTo>
                  <a:pt x="5604444" y="6858000"/>
                </a:lnTo>
                <a:lnTo>
                  <a:pt x="0" y="6858000"/>
                </a:lnTo>
                <a:close/>
              </a:path>
            </a:pathLst>
          </a:cu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CAE5049E-06C3-627D-771B-B6001B76E7D1}"/>
              </a:ext>
            </a:extLst>
          </p:cNvPr>
          <p:cNvSpPr/>
          <p:nvPr/>
        </p:nvSpPr>
        <p:spPr>
          <a:xfrm>
            <a:off x="2435067" y="-44717"/>
            <a:ext cx="8419688" cy="12097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Zelfde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 service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en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 tot 75%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goedkoper</a:t>
            </a:r>
            <a:endParaRPr lang="en-US" sz="3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5665678-3F22-441E-85D3-25F31DC97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19127723-9AB6-4880-AA78-6BD21EBC34E1}" type="datetime1">
              <a:rPr lang="en-US" sz="900"/>
              <a:pPr defTabSz="914400">
                <a:spcAft>
                  <a:spcPts val="600"/>
                </a:spcAft>
              </a:pPr>
              <a:t>7/26/2023</a:t>
            </a:fld>
            <a:endParaRPr lang="en-US" sz="9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FC55387-7D62-4BC0-AACC-C44E685BC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B6F15528-21DE-4FAA-801E-634DDDAF4B2B}" type="slidenum">
              <a:rPr lang="en-US" sz="1700"/>
              <a:pPr defTabSz="914400"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en-US" sz="170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04FFAFEB-6737-25A4-F925-70C9ABD7E485}"/>
              </a:ext>
            </a:extLst>
          </p:cNvPr>
          <p:cNvSpPr/>
          <p:nvPr/>
        </p:nvSpPr>
        <p:spPr>
          <a:xfrm>
            <a:off x="2446265" y="2015066"/>
            <a:ext cx="8423196" cy="3567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private banking &amp;portfolio advisor</a:t>
            </a:r>
          </a:p>
        </p:txBody>
      </p:sp>
      <p:graphicFrame>
        <p:nvGraphicFramePr>
          <p:cNvPr id="82" name="Tekstvak 2">
            <a:extLst>
              <a:ext uri="{FF2B5EF4-FFF2-40B4-BE49-F238E27FC236}">
                <a16:creationId xmlns:a16="http://schemas.microsoft.com/office/drawing/2014/main" id="{E664637D-D460-E277-39CA-5CEB02ADC4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1141625"/>
              </p:ext>
            </p:extLst>
          </p:nvPr>
        </p:nvGraphicFramePr>
        <p:xfrm>
          <a:off x="1616239" y="502196"/>
          <a:ext cx="9202696" cy="5916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Ovaal 1">
            <a:extLst>
              <a:ext uri="{FF2B5EF4-FFF2-40B4-BE49-F238E27FC236}">
                <a16:creationId xmlns:a16="http://schemas.microsoft.com/office/drawing/2014/main" id="{EE52CA66-DD68-4A85-7E0A-4E4624D3149D}"/>
              </a:ext>
            </a:extLst>
          </p:cNvPr>
          <p:cNvSpPr/>
          <p:nvPr/>
        </p:nvSpPr>
        <p:spPr>
          <a:xfrm flipH="1">
            <a:off x="5971506" y="592212"/>
            <a:ext cx="492162" cy="36004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/>
              <a:t>1</a:t>
            </a: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684903DD-B85C-D28D-2588-8817951B436E}"/>
              </a:ext>
            </a:extLst>
          </p:cNvPr>
          <p:cNvSpPr/>
          <p:nvPr/>
        </p:nvSpPr>
        <p:spPr>
          <a:xfrm>
            <a:off x="2699110" y="2734444"/>
            <a:ext cx="792088" cy="28803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/>
              <a:t>2</a:t>
            </a: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B4B56BA2-B301-8A04-98CD-A588EC1201B4}"/>
              </a:ext>
            </a:extLst>
          </p:cNvPr>
          <p:cNvSpPr/>
          <p:nvPr/>
        </p:nvSpPr>
        <p:spPr>
          <a:xfrm>
            <a:off x="2951138" y="4750668"/>
            <a:ext cx="288032" cy="36004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792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A370C6-C54D-2C2A-B6C1-BD578006C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783" y="754038"/>
            <a:ext cx="4469291" cy="1546745"/>
          </a:xfrm>
        </p:spPr>
        <p:txBody>
          <a:bodyPr>
            <a:normAutofit/>
          </a:bodyPr>
          <a:lstStyle/>
          <a:p>
            <a:r>
              <a:rPr lang="nl-BE" sz="3500" b="1">
                <a:highlight>
                  <a:srgbClr val="FFFF00"/>
                </a:highlight>
              </a:rPr>
              <a:t>Onze collega’s zijn minimum 100% tot  950% duurder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D493A2E-246A-DA81-B170-714B39897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0783" y="2435352"/>
            <a:ext cx="4469291" cy="3393948"/>
          </a:xfrm>
        </p:spPr>
        <p:txBody>
          <a:bodyPr>
            <a:normAutofit/>
          </a:bodyPr>
          <a:lstStyle/>
          <a:p>
            <a:r>
              <a:rPr lang="en-US" sz="1700" b="1"/>
              <a:t>Voor de private portfolio &amp;banking service </a:t>
            </a:r>
          </a:p>
          <a:p>
            <a:r>
              <a:rPr lang="en-US" sz="1700" b="1"/>
              <a:t>Zijn we de goedkoopste tot-75%  </a:t>
            </a:r>
          </a:p>
          <a:p>
            <a:r>
              <a:rPr lang="en-US" sz="1700" b="1"/>
              <a:t>En onze service is top omdat we met de grootste wereldspelers werken</a:t>
            </a:r>
          </a:p>
          <a:p>
            <a:r>
              <a:rPr lang="en-US" sz="1700" b="1"/>
              <a:t>Eigen vermogen is 60 miljard beurskapitalisatie dit is 6x meer dan de grootste beursbank in Belgie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16070FD-9EB8-4AC8-A8E2-267228385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6670" y="0"/>
            <a:ext cx="5932230" cy="647700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Tijdelijke aanduiding voor inhoud 6" descr="Afbeelding met tekst, schermopname, nummer, Lettertype&#10;&#10;Automatisch gegenereerde beschrijving">
            <a:extLst>
              <a:ext uri="{FF2B5EF4-FFF2-40B4-BE49-F238E27FC236}">
                <a16:creationId xmlns:a16="http://schemas.microsoft.com/office/drawing/2014/main" id="{4A26C725-DFBF-7B10-1061-C54BB8FFC7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66" r="9365" b="2"/>
          <a:stretch/>
        </p:blipFill>
        <p:spPr>
          <a:xfrm>
            <a:off x="6869722" y="1001838"/>
            <a:ext cx="3985589" cy="3009619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CDB7341-CA0E-83E6-CED0-DF1C83857B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57024" y="5924296"/>
            <a:ext cx="1585998" cy="3448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9127723-9AB6-4880-AA78-6BD21EBC34E1}" type="datetime1">
              <a:rPr lang="en-US" smtClean="0"/>
              <a:pPr>
                <a:spcAft>
                  <a:spcPts val="600"/>
                </a:spcAft>
              </a:pPr>
              <a:t>7/26/2023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711E99D-D429-7ABA-83CD-00ED9030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6659" y="5924296"/>
            <a:ext cx="604742" cy="3448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6F15528-21DE-4FAA-801E-634DDDAF4B2B}" type="slidenum">
              <a:rPr lang="nl-BE"/>
              <a:pPr>
                <a:spcAft>
                  <a:spcPts val="600"/>
                </a:spcAft>
              </a:pPr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2046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5FB4329C-BF98-421E-8A0D-43A2CF95E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3CDC6B8-20F2-4C8D-8599-EC572C0BF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18000"/>
            <a:ext cx="11518900" cy="216828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D8D32A5-D9B7-A510-4D5D-C63824B4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783" y="4576779"/>
            <a:ext cx="9503092" cy="1438382"/>
          </a:xfrm>
        </p:spPr>
        <p:txBody>
          <a:bodyPr>
            <a:normAutofit/>
          </a:bodyPr>
          <a:lstStyle/>
          <a:p>
            <a:r>
              <a:rPr lang="nl-BE" sz="4800"/>
              <a:t>Hoe kan je online klant worden van ons kantoor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705028-0D55-54EF-5E78-FBF5B18B56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24721" y="5924296"/>
            <a:ext cx="3092825" cy="3448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9127723-9AB6-4880-AA78-6BD21EBC34E1}" type="datetime1">
              <a:rPr lang="en-US" smtClean="0"/>
              <a:pPr>
                <a:spcAft>
                  <a:spcPts val="600"/>
                </a:spcAft>
              </a:pPr>
              <a:t>7/26/2023</a:t>
            </a:fld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4342043-9755-451A-9341-6461ADE85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2254" y="5883587"/>
            <a:ext cx="431959" cy="431800"/>
            <a:chOff x="11361456" y="6195813"/>
            <a:chExt cx="548640" cy="54864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52F7E87-CD4F-40F9-978A-356F63B76E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nl-BE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3B1ED61-05D6-47CD-8878-8406A83BD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5EA531-4B05-DE93-FA47-4C4698044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6659" y="5924296"/>
            <a:ext cx="604742" cy="3448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6F15528-21DE-4FAA-801E-634DDDAF4B2B}" type="slidenum">
              <a:rPr lang="nl-BE" smtClean="0"/>
              <a:pPr>
                <a:spcAft>
                  <a:spcPts val="600"/>
                </a:spcAft>
              </a:pPr>
              <a:t>7</a:t>
            </a:fld>
            <a:endParaRPr lang="nl-BE"/>
          </a:p>
        </p:txBody>
      </p:sp>
      <p:graphicFrame>
        <p:nvGraphicFramePr>
          <p:cNvPr id="40" name="Tijdelijke aanduiding voor inhoud 2">
            <a:extLst>
              <a:ext uri="{FF2B5EF4-FFF2-40B4-BE49-F238E27FC236}">
                <a16:creationId xmlns:a16="http://schemas.microsoft.com/office/drawing/2014/main" id="{1910D508-98DB-B9C5-12CF-2F182E0D55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3914324"/>
              </p:ext>
            </p:extLst>
          </p:nvPr>
        </p:nvGraphicFramePr>
        <p:xfrm>
          <a:off x="790898" y="603076"/>
          <a:ext cx="10500503" cy="3111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6030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8659" y="4428217"/>
            <a:ext cx="9450866" cy="651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2200" spc="-21" dirty="0">
                <a:solidFill>
                  <a:srgbClr val="FF0000"/>
                </a:solidFill>
                <a:latin typeface="Constantia"/>
                <a:cs typeface="Constantia"/>
              </a:rPr>
              <a:t>Technische</a:t>
            </a:r>
            <a:r>
              <a:rPr sz="2200" spc="-7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  <a:r>
              <a:rPr sz="2200" spc="-28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fundamentele</a:t>
            </a:r>
            <a:r>
              <a:rPr sz="2200" spc="-5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FF0000"/>
                </a:solidFill>
                <a:latin typeface="Constantia"/>
                <a:cs typeface="Constantia"/>
              </a:rPr>
              <a:t>analyse</a:t>
            </a:r>
            <a:r>
              <a:rPr sz="2200" spc="-9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5" dirty="0">
                <a:solidFill>
                  <a:srgbClr val="FF0000"/>
                </a:solidFill>
                <a:latin typeface="Constantia"/>
                <a:cs typeface="Constantia"/>
              </a:rPr>
              <a:t>van</a:t>
            </a:r>
            <a:r>
              <a:rPr sz="2200" spc="-68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onze</a:t>
            </a:r>
            <a:r>
              <a:rPr sz="2200" spc="-93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economie</a:t>
            </a:r>
            <a:r>
              <a:rPr sz="2200" spc="-1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;financiële</a:t>
            </a:r>
            <a:r>
              <a:rPr sz="2200" spc="-10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8" dirty="0">
                <a:solidFill>
                  <a:srgbClr val="FF0000"/>
                </a:solidFill>
                <a:latin typeface="Constantia"/>
                <a:cs typeface="Constantia"/>
              </a:rPr>
              <a:t>wereld</a:t>
            </a:r>
            <a:r>
              <a:rPr sz="2200" spc="-3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</a:p>
          <a:p>
            <a:pPr marL="0" marR="0">
              <a:lnSpc>
                <a:spcPts val="2200"/>
              </a:lnSpc>
              <a:spcBef>
                <a:spcPts val="429"/>
              </a:spcBef>
              <a:spcAft>
                <a:spcPts val="0"/>
              </a:spcAft>
            </a:pP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aandelen beurzen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711180" y="5961672"/>
            <a:ext cx="293662" cy="378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FEFEFE"/>
                </a:solidFill>
                <a:latin typeface="Arial Unicode MS"/>
                <a:cs typeface="Arial Unicode MS"/>
              </a:rPr>
              <a:t>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FEFEFE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301D67BD-1B8E-40A3-9F02-50B415583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9CD06-1599-46A3-927D-61B578B04A02}" type="datetime1">
              <a:rPr lang="en-US" smtClean="0"/>
              <a:t>7/26/2023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3C419D-B64D-44A1-8715-E7F6E1B9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A313B03-D361-4EC9-AF52-0B3C1C92C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2254" y="5883587"/>
            <a:ext cx="431959" cy="4318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E79CB85-A08A-4579-86F6-A8AA97551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6C61C9C-364D-4CB6-B9D1-1A6F50F6A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E9FBC8E-8666-4442-8D7D-B250510CD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257" y="1893"/>
            <a:ext cx="10306385" cy="6473214"/>
          </a:xfrm>
          <a:custGeom>
            <a:avLst/>
            <a:gdLst>
              <a:gd name="connsiteX0" fmla="*/ 9059740 w 10908632"/>
              <a:gd name="connsiteY0" fmla="*/ 0 h 6853991"/>
              <a:gd name="connsiteX1" fmla="*/ 9694921 w 10908632"/>
              <a:gd name="connsiteY1" fmla="*/ 0 h 6853991"/>
              <a:gd name="connsiteX2" fmla="*/ 9825053 w 10908632"/>
              <a:gd name="connsiteY2" fmla="*/ 165594 h 6853991"/>
              <a:gd name="connsiteX3" fmla="*/ 10908632 w 10908632"/>
              <a:gd name="connsiteY3" fmla="*/ 3429000 h 6853991"/>
              <a:gd name="connsiteX4" fmla="*/ 9825053 w 10908632"/>
              <a:gd name="connsiteY4" fmla="*/ 6692406 h 6853991"/>
              <a:gd name="connsiteX5" fmla="*/ 9698072 w 10908632"/>
              <a:gd name="connsiteY5" fmla="*/ 6853991 h 6853991"/>
              <a:gd name="connsiteX6" fmla="*/ 9063562 w 10908632"/>
              <a:gd name="connsiteY6" fmla="*/ 6853991 h 6853991"/>
              <a:gd name="connsiteX7" fmla="*/ 9138428 w 10908632"/>
              <a:gd name="connsiteY7" fmla="*/ 6775466 h 6853991"/>
              <a:gd name="connsiteX8" fmla="*/ 10431379 w 10908632"/>
              <a:gd name="connsiteY8" fmla="*/ 3429000 h 6853991"/>
              <a:gd name="connsiteX9" fmla="*/ 9138428 w 10908632"/>
              <a:gd name="connsiteY9" fmla="*/ 82534 h 6853991"/>
              <a:gd name="connsiteX10" fmla="*/ 2037821 w 10908632"/>
              <a:gd name="connsiteY10" fmla="*/ 0 h 6853991"/>
              <a:gd name="connsiteX11" fmla="*/ 8870811 w 10908632"/>
              <a:gd name="connsiteY11" fmla="*/ 0 h 6853991"/>
              <a:gd name="connsiteX12" fmla="*/ 8877212 w 10908632"/>
              <a:gd name="connsiteY12" fmla="*/ 6103 h 6853991"/>
              <a:gd name="connsiteX13" fmla="*/ 10295021 w 10908632"/>
              <a:gd name="connsiteY13" fmla="*/ 3429000 h 6853991"/>
              <a:gd name="connsiteX14" fmla="*/ 8877212 w 10908632"/>
              <a:gd name="connsiteY14" fmla="*/ 6851897 h 6853991"/>
              <a:gd name="connsiteX15" fmla="*/ 8875015 w 10908632"/>
              <a:gd name="connsiteY15" fmla="*/ 6853991 h 6853991"/>
              <a:gd name="connsiteX16" fmla="*/ 2033617 w 10908632"/>
              <a:gd name="connsiteY16" fmla="*/ 6853991 h 6853991"/>
              <a:gd name="connsiteX17" fmla="*/ 2031421 w 10908632"/>
              <a:gd name="connsiteY17" fmla="*/ 6851897 h 6853991"/>
              <a:gd name="connsiteX18" fmla="*/ 613611 w 10908632"/>
              <a:gd name="connsiteY18" fmla="*/ 3429000 h 6853991"/>
              <a:gd name="connsiteX19" fmla="*/ 2031420 w 10908632"/>
              <a:gd name="connsiteY19" fmla="*/ 6103 h 6853991"/>
              <a:gd name="connsiteX20" fmla="*/ 1213711 w 10908632"/>
              <a:gd name="connsiteY20" fmla="*/ 0 h 6853991"/>
              <a:gd name="connsiteX21" fmla="*/ 1848893 w 10908632"/>
              <a:gd name="connsiteY21" fmla="*/ 0 h 6853991"/>
              <a:gd name="connsiteX22" fmla="*/ 1770204 w 10908632"/>
              <a:gd name="connsiteY22" fmla="*/ 82534 h 6853991"/>
              <a:gd name="connsiteX23" fmla="*/ 477253 w 10908632"/>
              <a:gd name="connsiteY23" fmla="*/ 3429000 h 6853991"/>
              <a:gd name="connsiteX24" fmla="*/ 1770204 w 10908632"/>
              <a:gd name="connsiteY24" fmla="*/ 6775466 h 6853991"/>
              <a:gd name="connsiteX25" fmla="*/ 1845071 w 10908632"/>
              <a:gd name="connsiteY25" fmla="*/ 6853991 h 6853991"/>
              <a:gd name="connsiteX26" fmla="*/ 1210561 w 10908632"/>
              <a:gd name="connsiteY26" fmla="*/ 6853991 h 6853991"/>
              <a:gd name="connsiteX27" fmla="*/ 1083579 w 10908632"/>
              <a:gd name="connsiteY27" fmla="*/ 6692406 h 6853991"/>
              <a:gd name="connsiteX28" fmla="*/ 0 w 10908632"/>
              <a:gd name="connsiteY28" fmla="*/ 3429000 h 6853991"/>
              <a:gd name="connsiteX29" fmla="*/ 1083579 w 10908632"/>
              <a:gd name="connsiteY29" fmla="*/ 165594 h 685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908632" h="6853991">
                <a:moveTo>
                  <a:pt x="9059740" y="0"/>
                </a:moveTo>
                <a:lnTo>
                  <a:pt x="9694921" y="0"/>
                </a:lnTo>
                <a:lnTo>
                  <a:pt x="9825053" y="165594"/>
                </a:lnTo>
                <a:cubicBezTo>
                  <a:pt x="10505610" y="1075607"/>
                  <a:pt x="10908632" y="2205238"/>
                  <a:pt x="10908632" y="3429000"/>
                </a:cubicBezTo>
                <a:cubicBezTo>
                  <a:pt x="10908632" y="4652762"/>
                  <a:pt x="10505610" y="5782393"/>
                  <a:pt x="9825053" y="6692406"/>
                </a:cubicBezTo>
                <a:lnTo>
                  <a:pt x="9698072" y="6853991"/>
                </a:lnTo>
                <a:lnTo>
                  <a:pt x="9063562" y="6853991"/>
                </a:lnTo>
                <a:lnTo>
                  <a:pt x="9138428" y="6775466"/>
                </a:lnTo>
                <a:cubicBezTo>
                  <a:pt x="9941761" y="5891604"/>
                  <a:pt x="10431379" y="4717480"/>
                  <a:pt x="10431379" y="3429000"/>
                </a:cubicBezTo>
                <a:cubicBezTo>
                  <a:pt x="10431379" y="2140521"/>
                  <a:pt x="9941761" y="966397"/>
                  <a:pt x="9138428" y="82534"/>
                </a:cubicBezTo>
                <a:close/>
                <a:moveTo>
                  <a:pt x="2037821" y="0"/>
                </a:moveTo>
                <a:lnTo>
                  <a:pt x="8870811" y="0"/>
                </a:lnTo>
                <a:lnTo>
                  <a:pt x="8877212" y="6103"/>
                </a:lnTo>
                <a:cubicBezTo>
                  <a:pt x="9753207" y="882099"/>
                  <a:pt x="10295021" y="2092275"/>
                  <a:pt x="10295021" y="3429000"/>
                </a:cubicBezTo>
                <a:cubicBezTo>
                  <a:pt x="10295021" y="4765725"/>
                  <a:pt x="9753207" y="5975902"/>
                  <a:pt x="8877212" y="6851897"/>
                </a:cubicBezTo>
                <a:lnTo>
                  <a:pt x="8875015" y="6853991"/>
                </a:lnTo>
                <a:lnTo>
                  <a:pt x="2033617" y="6853991"/>
                </a:lnTo>
                <a:lnTo>
                  <a:pt x="2031421" y="6851897"/>
                </a:lnTo>
                <a:cubicBezTo>
                  <a:pt x="1155426" y="5975902"/>
                  <a:pt x="613611" y="4765725"/>
                  <a:pt x="613611" y="3429000"/>
                </a:cubicBezTo>
                <a:cubicBezTo>
                  <a:pt x="613611" y="2092275"/>
                  <a:pt x="1155425" y="882099"/>
                  <a:pt x="2031420" y="6103"/>
                </a:cubicBezTo>
                <a:close/>
                <a:moveTo>
                  <a:pt x="1213711" y="0"/>
                </a:moveTo>
                <a:lnTo>
                  <a:pt x="1848893" y="0"/>
                </a:lnTo>
                <a:lnTo>
                  <a:pt x="1770204" y="82534"/>
                </a:lnTo>
                <a:cubicBezTo>
                  <a:pt x="966871" y="966397"/>
                  <a:pt x="477253" y="2140521"/>
                  <a:pt x="477253" y="3429000"/>
                </a:cubicBezTo>
                <a:cubicBezTo>
                  <a:pt x="477253" y="4717480"/>
                  <a:pt x="966872" y="5891604"/>
                  <a:pt x="1770204" y="6775466"/>
                </a:cubicBezTo>
                <a:lnTo>
                  <a:pt x="1845071" y="6853991"/>
                </a:lnTo>
                <a:lnTo>
                  <a:pt x="1210561" y="6853991"/>
                </a:lnTo>
                <a:lnTo>
                  <a:pt x="1083579" y="6692406"/>
                </a:lnTo>
                <a:cubicBezTo>
                  <a:pt x="403022" y="5782393"/>
                  <a:pt x="0" y="4652762"/>
                  <a:pt x="0" y="3429000"/>
                </a:cubicBezTo>
                <a:cubicBezTo>
                  <a:pt x="0" y="2205238"/>
                  <a:pt x="403022" y="1075607"/>
                  <a:pt x="1083579" y="16559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8FC5B9B-F2B6-373B-DF90-2AFC49AB1A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6265" y="928791"/>
            <a:ext cx="6306370" cy="4619416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5A38890-CB54-E570-F548-3E7230CD7B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7498" y="5924296"/>
            <a:ext cx="1465075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79EC0A4B-AE81-4AD7-86EA-9F753B2B1EB0}" type="datetime1">
              <a:rPr lang="en-US" sz="1100">
                <a:solidFill>
                  <a:schemeClr val="tx1"/>
                </a:solidFill>
              </a:rPr>
              <a:pPr algn="l">
                <a:spcAft>
                  <a:spcPts val="600"/>
                </a:spcAft>
              </a:pPr>
              <a:t>7/26/2023</a:t>
            </a:fld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087A2E8-9539-1589-8DE6-D637FB15B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6659" y="5924296"/>
            <a:ext cx="60474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/>
              <a:pPr>
                <a:spcAft>
                  <a:spcPts val="600"/>
                </a:spcAft>
              </a:pPr>
              <a:t>9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5442624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uttype">
  <a:themeElements>
    <a:clrScheme name="Hout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Hout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Hout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TM03090434[[fn=Houttype]]</Template>
  <TotalTime>0</TotalTime>
  <Words>756</Words>
  <Application>Microsoft Office PowerPoint</Application>
  <PresentationFormat>Aangepast</PresentationFormat>
  <Paragraphs>174</Paragraphs>
  <Slides>40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40</vt:i4>
      </vt:variant>
    </vt:vector>
  </HeadingPairs>
  <TitlesOfParts>
    <vt:vector size="52" baseType="lpstr">
      <vt:lpstr>Arial</vt:lpstr>
      <vt:lpstr>Rockwell Condensed</vt:lpstr>
      <vt:lpstr>Arial Black</vt:lpstr>
      <vt:lpstr>Rockwell Extra Bold</vt:lpstr>
      <vt:lpstr>Constantia</vt:lpstr>
      <vt:lpstr>Wingdings 3</vt:lpstr>
      <vt:lpstr>Rockwell</vt:lpstr>
      <vt:lpstr>LJQQAM+ITC Zapf Chancery Medium Italic</vt:lpstr>
      <vt:lpstr>Calibri</vt:lpstr>
      <vt:lpstr>Arial Unicode MS</vt:lpstr>
      <vt:lpstr>Wingdings</vt:lpstr>
      <vt:lpstr>Houttype</vt:lpstr>
      <vt:lpstr>PowerPoint-presentatie</vt:lpstr>
      <vt:lpstr> </vt:lpstr>
      <vt:lpstr>Je kunt je portefeuille overboeken naar ons zonder problemen en profiteren van onze goedkopere commissie die tot de laagste van europa behoren</vt:lpstr>
      <vt:lpstr>PowerPoint-presentatie</vt:lpstr>
      <vt:lpstr>PowerPoint-presentatie</vt:lpstr>
      <vt:lpstr>Onze collega’s zijn minimum 100% tot  950% duurder</vt:lpstr>
      <vt:lpstr>Hoe kan je online klant worden van ons kantoor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Nieuwe obligaties </vt:lpstr>
      <vt:lpstr>Genoteerde obligaties op exchanges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HOE KAN MEN ZICH BESCHERMEN TEGEN DEFLATIE OF KOOPKRACHTCRASH ??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bernard busschaert</dc:creator>
  <cp:lastModifiedBy>bernard busschaert</cp:lastModifiedBy>
  <cp:revision>98</cp:revision>
  <cp:lastPrinted>2023-07-11T08:53:39Z</cp:lastPrinted>
  <dcterms:modified xsi:type="dcterms:W3CDTF">2023-07-26T08:43:48Z</dcterms:modified>
</cp:coreProperties>
</file>