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850" r:id="rId1"/>
  </p:sldMasterIdLst>
  <p:notesMasterIdLst>
    <p:notesMasterId r:id="rId42"/>
  </p:notesMasterIdLst>
  <p:sldIdLst>
    <p:sldId id="256" r:id="rId2"/>
    <p:sldId id="399" r:id="rId3"/>
    <p:sldId id="448" r:id="rId4"/>
    <p:sldId id="258" r:id="rId5"/>
    <p:sldId id="377" r:id="rId6"/>
    <p:sldId id="427" r:id="rId7"/>
    <p:sldId id="460" r:id="rId8"/>
    <p:sldId id="260" r:id="rId9"/>
    <p:sldId id="442" r:id="rId10"/>
    <p:sldId id="435" r:id="rId11"/>
    <p:sldId id="412" r:id="rId12"/>
    <p:sldId id="439" r:id="rId13"/>
    <p:sldId id="443" r:id="rId14"/>
    <p:sldId id="461" r:id="rId15"/>
    <p:sldId id="264" r:id="rId16"/>
    <p:sldId id="404" r:id="rId17"/>
    <p:sldId id="440" r:id="rId18"/>
    <p:sldId id="336" r:id="rId19"/>
    <p:sldId id="462" r:id="rId20"/>
    <p:sldId id="272" r:id="rId21"/>
    <p:sldId id="417" r:id="rId22"/>
    <p:sldId id="429" r:id="rId23"/>
    <p:sldId id="274" r:id="rId24"/>
    <p:sldId id="380" r:id="rId25"/>
    <p:sldId id="415" r:id="rId26"/>
    <p:sldId id="403" r:id="rId27"/>
    <p:sldId id="419" r:id="rId28"/>
    <p:sldId id="420" r:id="rId29"/>
    <p:sldId id="421" r:id="rId30"/>
    <p:sldId id="422" r:id="rId31"/>
    <p:sldId id="437" r:id="rId32"/>
    <p:sldId id="438" r:id="rId33"/>
    <p:sldId id="423" r:id="rId34"/>
    <p:sldId id="436" r:id="rId35"/>
    <p:sldId id="441" r:id="rId36"/>
    <p:sldId id="452" r:id="rId37"/>
    <p:sldId id="344" r:id="rId38"/>
    <p:sldId id="326" r:id="rId39"/>
    <p:sldId id="400" r:id="rId40"/>
    <p:sldId id="386" r:id="rId41"/>
  </p:sldIdLst>
  <p:sldSz cx="11518900" cy="6477000"/>
  <p:notesSz cx="9929813" cy="6797675"/>
  <p:embeddedFontLst>
    <p:embeddedFont>
      <p:font typeface="Arial Black" panose="020B0A04020102020204" pitchFamily="34" charset="0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onstantia" panose="02030602050306030303" pitchFamily="18" charset="0"/>
      <p:regular r:id="rId48"/>
      <p:bold r:id="rId49"/>
      <p:italic r:id="rId50"/>
      <p:boldItalic r:id="rId51"/>
    </p:embeddedFont>
    <p:embeddedFont>
      <p:font typeface="LJQQAM+ITC Zapf Chancery Medium Italic" panose="020B0604020202020204"/>
      <p:regular r:id="rId52"/>
    </p:embeddedFont>
    <p:embeddedFont>
      <p:font typeface="Rockwell" panose="02060603020205020403" pitchFamily="18" charset="0"/>
      <p:regular r:id="rId53"/>
      <p:bold r:id="rId54"/>
      <p:italic r:id="rId55"/>
      <p:boldItalic r:id="rId56"/>
    </p:embeddedFont>
    <p:embeddedFont>
      <p:font typeface="Rockwell Condensed" panose="02060603050405020104" pitchFamily="18" charset="0"/>
      <p:regular r:id="rId57"/>
      <p:bold r:id="rId58"/>
    </p:embeddedFont>
    <p:embeddedFont>
      <p:font typeface="Rockwell Extra Bold" panose="02060903040505020403" pitchFamily="18" charset="0"/>
      <p:bold r:id="rId59"/>
    </p:embeddedFont>
    <p:embeddedFont>
      <p:font typeface="Wingdings 3" panose="05040102010807070707" pitchFamily="18" charset="2"/>
      <p:regular r:id="rId6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399"/>
            <p14:sldId id="448"/>
          </p14:sldIdLst>
        </p14:section>
        <p14:section name="Naamloze sectie" id="{8755B586-2486-49CE-8420-C76D66869903}">
          <p14:sldIdLst>
            <p14:sldId id="258"/>
            <p14:sldId id="377"/>
            <p14:sldId id="427"/>
            <p14:sldId id="460"/>
            <p14:sldId id="260"/>
            <p14:sldId id="442"/>
            <p14:sldId id="435"/>
            <p14:sldId id="412"/>
            <p14:sldId id="439"/>
            <p14:sldId id="443"/>
            <p14:sldId id="461"/>
            <p14:sldId id="264"/>
            <p14:sldId id="404"/>
            <p14:sldId id="440"/>
            <p14:sldId id="336"/>
            <p14:sldId id="462"/>
            <p14:sldId id="272"/>
            <p14:sldId id="417"/>
            <p14:sldId id="429"/>
            <p14:sldId id="274"/>
            <p14:sldId id="380"/>
            <p14:sldId id="415"/>
            <p14:sldId id="403"/>
            <p14:sldId id="419"/>
            <p14:sldId id="420"/>
            <p14:sldId id="421"/>
            <p14:sldId id="422"/>
            <p14:sldId id="437"/>
            <p14:sldId id="438"/>
            <p14:sldId id="423"/>
            <p14:sldId id="436"/>
            <p14:sldId id="441"/>
            <p14:sldId id="452"/>
            <p14:sldId id="344"/>
            <p14:sldId id="326"/>
            <p14:sldId id="400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276CE-E541-4E54-999D-D234F2FB4866}" v="5" dt="2023-08-02T07:38:19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>
      <p:cViewPr varScale="1">
        <p:scale>
          <a:sx n="117" d="100"/>
          <a:sy n="117" d="100"/>
        </p:scale>
        <p:origin x="564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advisor.mexem.com/login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advisor.mexem.com/login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A48B1-3B8E-4CBC-92B9-B1F90B812F36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BB4FDBB-CBF7-4F1B-A2FF-12F15C4325F2}">
      <dgm:prSet/>
      <dgm:spPr/>
      <dgm:t>
        <a:bodyPr/>
        <a:lstStyle/>
        <a:p>
          <a:r>
            <a:rPr lang="nl-BE" b="1"/>
            <a:t>Wij betalen tot een maxima van 4 per duizend  terug van je portefeuille waarde  op de kosten van je huidige bank bij transferten</a:t>
          </a:r>
          <a:endParaRPr lang="en-US"/>
        </a:p>
      </dgm:t>
    </dgm:pt>
    <dgm:pt modelId="{20428CDE-9554-4538-BC2B-B1E48DD9D2DE}" type="parTrans" cxnId="{3791571A-EDE2-44C4-9CB5-569B66BCB449}">
      <dgm:prSet/>
      <dgm:spPr/>
      <dgm:t>
        <a:bodyPr/>
        <a:lstStyle/>
        <a:p>
          <a:endParaRPr lang="en-US"/>
        </a:p>
      </dgm:t>
    </dgm:pt>
    <dgm:pt modelId="{0A047694-4111-4929-B2F1-9D9BDAE4BCE8}" type="sibTrans" cxnId="{3791571A-EDE2-44C4-9CB5-569B66BCB449}">
      <dgm:prSet/>
      <dgm:spPr/>
      <dgm:t>
        <a:bodyPr/>
        <a:lstStyle/>
        <a:p>
          <a:endParaRPr lang="en-US"/>
        </a:p>
      </dgm:t>
    </dgm:pt>
    <dgm:pt modelId="{0024B54C-84A6-4A5C-A775-36727EB18E5E}">
      <dgm:prSet/>
      <dgm:spPr/>
      <dgm:t>
        <a:bodyPr/>
        <a:lstStyle/>
        <a:p>
          <a:r>
            <a:rPr lang="nl-BE" b="1"/>
            <a:t>Wij rekenen nooit kosten zowel bij in of out transferten van titels</a:t>
          </a:r>
          <a:endParaRPr lang="en-US"/>
        </a:p>
      </dgm:t>
    </dgm:pt>
    <dgm:pt modelId="{ED0C417F-FF38-4C77-8EE3-2A7886EE9AFC}" type="parTrans" cxnId="{455C5810-9EF2-4B7B-B770-8B2DE069482C}">
      <dgm:prSet/>
      <dgm:spPr/>
      <dgm:t>
        <a:bodyPr/>
        <a:lstStyle/>
        <a:p>
          <a:endParaRPr lang="en-US"/>
        </a:p>
      </dgm:t>
    </dgm:pt>
    <dgm:pt modelId="{56EE5901-A178-4116-A372-019B094C65DD}" type="sibTrans" cxnId="{455C5810-9EF2-4B7B-B770-8B2DE069482C}">
      <dgm:prSet/>
      <dgm:spPr/>
      <dgm:t>
        <a:bodyPr/>
        <a:lstStyle/>
        <a:p>
          <a:endParaRPr lang="en-US"/>
        </a:p>
      </dgm:t>
    </dgm:pt>
    <dgm:pt modelId="{D8FEC5F3-3129-403A-90A3-5C0263149463}">
      <dgm:prSet/>
      <dgm:spPr/>
      <dgm:t>
        <a:bodyPr/>
        <a:lstStyle/>
        <a:p>
          <a:r>
            <a:rPr lang="nl-BE" b="1"/>
            <a:t>Spijtig dat onze collegas dit niet steeds doen maar juist hoge kosten aanrekenen</a:t>
          </a:r>
          <a:endParaRPr lang="en-US"/>
        </a:p>
      </dgm:t>
    </dgm:pt>
    <dgm:pt modelId="{08561EBE-D662-4216-93D6-A6D7EAE5BEEB}" type="parTrans" cxnId="{C7060977-A0B1-4967-85A6-FA0290141968}">
      <dgm:prSet/>
      <dgm:spPr/>
      <dgm:t>
        <a:bodyPr/>
        <a:lstStyle/>
        <a:p>
          <a:endParaRPr lang="en-US"/>
        </a:p>
      </dgm:t>
    </dgm:pt>
    <dgm:pt modelId="{0A3A4788-4927-4CBB-AAB7-F15D21DF49EF}" type="sibTrans" cxnId="{C7060977-A0B1-4967-85A6-FA0290141968}">
      <dgm:prSet/>
      <dgm:spPr/>
      <dgm:t>
        <a:bodyPr/>
        <a:lstStyle/>
        <a:p>
          <a:endParaRPr lang="en-US"/>
        </a:p>
      </dgm:t>
    </dgm:pt>
    <dgm:pt modelId="{082EAD4F-FDF8-4900-B15E-528EC8CBB454}" type="pres">
      <dgm:prSet presAssocID="{08CA48B1-3B8E-4CBC-92B9-B1F90B812F36}" presName="Name0" presStyleCnt="0">
        <dgm:presLayoutVars>
          <dgm:dir/>
          <dgm:animLvl val="lvl"/>
          <dgm:resizeHandles val="exact"/>
        </dgm:presLayoutVars>
      </dgm:prSet>
      <dgm:spPr/>
    </dgm:pt>
    <dgm:pt modelId="{43E4FAA6-A646-4D26-8D31-FBAF0A9F4088}" type="pres">
      <dgm:prSet presAssocID="{D8FEC5F3-3129-403A-90A3-5C0263149463}" presName="boxAndChildren" presStyleCnt="0"/>
      <dgm:spPr/>
    </dgm:pt>
    <dgm:pt modelId="{724BFEBC-1147-4AA9-ACDD-984503DBD2BA}" type="pres">
      <dgm:prSet presAssocID="{D8FEC5F3-3129-403A-90A3-5C0263149463}" presName="parentTextBox" presStyleLbl="node1" presStyleIdx="0" presStyleCnt="3"/>
      <dgm:spPr/>
    </dgm:pt>
    <dgm:pt modelId="{CC1F8D50-14E1-41CE-BDC0-C8FE8BA56C1C}" type="pres">
      <dgm:prSet presAssocID="{56EE5901-A178-4116-A372-019B094C65DD}" presName="sp" presStyleCnt="0"/>
      <dgm:spPr/>
    </dgm:pt>
    <dgm:pt modelId="{AAC5177C-B8BD-4001-90DB-5BB09E8B9D35}" type="pres">
      <dgm:prSet presAssocID="{0024B54C-84A6-4A5C-A775-36727EB18E5E}" presName="arrowAndChildren" presStyleCnt="0"/>
      <dgm:spPr/>
    </dgm:pt>
    <dgm:pt modelId="{12BA45F6-6B2B-4D12-8AFD-8FF99E34E24B}" type="pres">
      <dgm:prSet presAssocID="{0024B54C-84A6-4A5C-A775-36727EB18E5E}" presName="parentTextArrow" presStyleLbl="node1" presStyleIdx="1" presStyleCnt="3"/>
      <dgm:spPr/>
    </dgm:pt>
    <dgm:pt modelId="{55A4C04C-AE0A-4387-8105-27F42A36BF00}" type="pres">
      <dgm:prSet presAssocID="{0A047694-4111-4929-B2F1-9D9BDAE4BCE8}" presName="sp" presStyleCnt="0"/>
      <dgm:spPr/>
    </dgm:pt>
    <dgm:pt modelId="{4069EEF3-E44D-45DF-AD9B-D78D6E4812BD}" type="pres">
      <dgm:prSet presAssocID="{CBB4FDBB-CBF7-4F1B-A2FF-12F15C4325F2}" presName="arrowAndChildren" presStyleCnt="0"/>
      <dgm:spPr/>
    </dgm:pt>
    <dgm:pt modelId="{D172DC4F-FBFE-4199-98CB-278514B327F6}" type="pres">
      <dgm:prSet presAssocID="{CBB4FDBB-CBF7-4F1B-A2FF-12F15C4325F2}" presName="parentTextArrow" presStyleLbl="node1" presStyleIdx="2" presStyleCnt="3"/>
      <dgm:spPr/>
    </dgm:pt>
  </dgm:ptLst>
  <dgm:cxnLst>
    <dgm:cxn modelId="{A097DD03-63EE-42ED-937F-14E8A9485DAE}" type="presOf" srcId="{CBB4FDBB-CBF7-4F1B-A2FF-12F15C4325F2}" destId="{D172DC4F-FBFE-4199-98CB-278514B327F6}" srcOrd="0" destOrd="0" presId="urn:microsoft.com/office/officeart/2005/8/layout/process4"/>
    <dgm:cxn modelId="{455C5810-9EF2-4B7B-B770-8B2DE069482C}" srcId="{08CA48B1-3B8E-4CBC-92B9-B1F90B812F36}" destId="{0024B54C-84A6-4A5C-A775-36727EB18E5E}" srcOrd="1" destOrd="0" parTransId="{ED0C417F-FF38-4C77-8EE3-2A7886EE9AFC}" sibTransId="{56EE5901-A178-4116-A372-019B094C65DD}"/>
    <dgm:cxn modelId="{3791571A-EDE2-44C4-9CB5-569B66BCB449}" srcId="{08CA48B1-3B8E-4CBC-92B9-B1F90B812F36}" destId="{CBB4FDBB-CBF7-4F1B-A2FF-12F15C4325F2}" srcOrd="0" destOrd="0" parTransId="{20428CDE-9554-4538-BC2B-B1E48DD9D2DE}" sibTransId="{0A047694-4111-4929-B2F1-9D9BDAE4BCE8}"/>
    <dgm:cxn modelId="{C7060977-A0B1-4967-85A6-FA0290141968}" srcId="{08CA48B1-3B8E-4CBC-92B9-B1F90B812F36}" destId="{D8FEC5F3-3129-403A-90A3-5C0263149463}" srcOrd="2" destOrd="0" parTransId="{08561EBE-D662-4216-93D6-A6D7EAE5BEEB}" sibTransId="{0A3A4788-4927-4CBB-AAB7-F15D21DF49EF}"/>
    <dgm:cxn modelId="{7E12097B-B723-47D0-9B77-858CAA7A479C}" type="presOf" srcId="{08CA48B1-3B8E-4CBC-92B9-B1F90B812F36}" destId="{082EAD4F-FDF8-4900-B15E-528EC8CBB454}" srcOrd="0" destOrd="0" presId="urn:microsoft.com/office/officeart/2005/8/layout/process4"/>
    <dgm:cxn modelId="{454D62A0-6C1E-4F63-8864-C06FDB45DB2F}" type="presOf" srcId="{D8FEC5F3-3129-403A-90A3-5C0263149463}" destId="{724BFEBC-1147-4AA9-ACDD-984503DBD2BA}" srcOrd="0" destOrd="0" presId="urn:microsoft.com/office/officeart/2005/8/layout/process4"/>
    <dgm:cxn modelId="{0A0BF3ED-5220-4DE4-B438-19B430B03C06}" type="presOf" srcId="{0024B54C-84A6-4A5C-A775-36727EB18E5E}" destId="{12BA45F6-6B2B-4D12-8AFD-8FF99E34E24B}" srcOrd="0" destOrd="0" presId="urn:microsoft.com/office/officeart/2005/8/layout/process4"/>
    <dgm:cxn modelId="{D9BF8731-ECD3-4612-88FE-F5881F833DA8}" type="presParOf" srcId="{082EAD4F-FDF8-4900-B15E-528EC8CBB454}" destId="{43E4FAA6-A646-4D26-8D31-FBAF0A9F4088}" srcOrd="0" destOrd="0" presId="urn:microsoft.com/office/officeart/2005/8/layout/process4"/>
    <dgm:cxn modelId="{564B78C8-C0C1-49F8-B204-AAB9A10B9AF8}" type="presParOf" srcId="{43E4FAA6-A646-4D26-8D31-FBAF0A9F4088}" destId="{724BFEBC-1147-4AA9-ACDD-984503DBD2BA}" srcOrd="0" destOrd="0" presId="urn:microsoft.com/office/officeart/2005/8/layout/process4"/>
    <dgm:cxn modelId="{1715BCAB-58D5-4641-9CC6-F7430AE6950C}" type="presParOf" srcId="{082EAD4F-FDF8-4900-B15E-528EC8CBB454}" destId="{CC1F8D50-14E1-41CE-BDC0-C8FE8BA56C1C}" srcOrd="1" destOrd="0" presId="urn:microsoft.com/office/officeart/2005/8/layout/process4"/>
    <dgm:cxn modelId="{DFA7DBF8-29F2-4FC9-A97E-70B5CCA2687E}" type="presParOf" srcId="{082EAD4F-FDF8-4900-B15E-528EC8CBB454}" destId="{AAC5177C-B8BD-4001-90DB-5BB09E8B9D35}" srcOrd="2" destOrd="0" presId="urn:microsoft.com/office/officeart/2005/8/layout/process4"/>
    <dgm:cxn modelId="{1BE21A05-EBFE-4ADE-BF61-DADF4585918B}" type="presParOf" srcId="{AAC5177C-B8BD-4001-90DB-5BB09E8B9D35}" destId="{12BA45F6-6B2B-4D12-8AFD-8FF99E34E24B}" srcOrd="0" destOrd="0" presId="urn:microsoft.com/office/officeart/2005/8/layout/process4"/>
    <dgm:cxn modelId="{5631032F-D0CA-4AC0-B564-1416F21A2A2F}" type="presParOf" srcId="{082EAD4F-FDF8-4900-B15E-528EC8CBB454}" destId="{55A4C04C-AE0A-4387-8105-27F42A36BF00}" srcOrd="3" destOrd="0" presId="urn:microsoft.com/office/officeart/2005/8/layout/process4"/>
    <dgm:cxn modelId="{A0460B56-E2FD-4D7F-AC82-D078C747D434}" type="presParOf" srcId="{082EAD4F-FDF8-4900-B15E-528EC8CBB454}" destId="{4069EEF3-E44D-45DF-AD9B-D78D6E4812BD}" srcOrd="4" destOrd="0" presId="urn:microsoft.com/office/officeart/2005/8/layout/process4"/>
    <dgm:cxn modelId="{06242CF5-08E5-4E4F-9E0F-A2556FF214DD}" type="presParOf" srcId="{4069EEF3-E44D-45DF-AD9B-D78D6E4812BD}" destId="{D172DC4F-FBFE-4199-98CB-278514B327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08B0D1-0B89-44FD-8D88-1DDD8275075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D262D5-83AD-4D24-9034-5CF7ECD523D9}">
      <dgm:prSet/>
      <dgm:spPr/>
      <dgm:t>
        <a:bodyPr/>
        <a:lstStyle/>
        <a:p>
          <a:r>
            <a:rPr lang="nl-BE" b="1" dirty="0">
              <a:solidFill>
                <a:srgbClr val="FFFF00"/>
              </a:solidFill>
            </a:rPr>
            <a:t>Drie TOP bedrijven die samenwerken  en één  BALIE ONTVANGST KANTOOR </a:t>
          </a:r>
          <a:r>
            <a:rPr lang="nl-BE" b="1" dirty="0"/>
            <a:t>vormen voor </a:t>
          </a:r>
          <a:r>
            <a:rPr lang="nl-BE" b="1" dirty="0" err="1"/>
            <a:t>u</a:t>
          </a:r>
          <a:r>
            <a:rPr lang="nl-BE" b="1" dirty="0" err="1">
              <a:solidFill>
                <a:srgbClr val="FFFF00"/>
              </a:solidFill>
            </a:rPr>
            <a:t>EN</a:t>
          </a:r>
          <a:endParaRPr lang="en-US" dirty="0"/>
        </a:p>
      </dgm:t>
    </dgm:pt>
    <dgm:pt modelId="{1064BF61-CA4D-4D64-95D3-EF4C236977EE}" type="parTrans" cxnId="{C71EF689-680B-48AC-87EB-69FEFC84AAE7}">
      <dgm:prSet/>
      <dgm:spPr/>
      <dgm:t>
        <a:bodyPr/>
        <a:lstStyle/>
        <a:p>
          <a:endParaRPr lang="en-US"/>
        </a:p>
      </dgm:t>
    </dgm:pt>
    <dgm:pt modelId="{694F2FE9-6218-4B6E-8095-6C2D26F34170}" type="sibTrans" cxnId="{C71EF689-680B-48AC-87EB-69FEFC84AAE7}">
      <dgm:prSet/>
      <dgm:spPr/>
      <dgm:t>
        <a:bodyPr/>
        <a:lstStyle/>
        <a:p>
          <a:endParaRPr lang="en-US"/>
        </a:p>
      </dgm:t>
    </dgm:pt>
    <dgm:pt modelId="{6DA5F2E1-C651-44BF-8DF7-9AC5E71A4BB0}">
      <dgm:prSet/>
      <dgm:spPr/>
      <dgm:t>
        <a:bodyPr/>
        <a:lstStyle/>
        <a:p>
          <a:r>
            <a:rPr lang="nl-BE" b="1" dirty="0"/>
            <a:t>Interactive broker  40 miljard  beurswaarde  wereldspeler 125 beurzen</a:t>
          </a:r>
        </a:p>
        <a:p>
          <a:r>
            <a:rPr lang="nl-BE" b="1" dirty="0"/>
            <a:t>Jaarlijkse omzet 3,5 miljard$</a:t>
          </a:r>
          <a:endParaRPr lang="en-US" dirty="0"/>
        </a:p>
      </dgm:t>
    </dgm:pt>
    <dgm:pt modelId="{C406D42B-D4A6-491C-8B61-561807525967}" type="parTrans" cxnId="{12174B53-16DC-4AEE-B7D3-095901703929}">
      <dgm:prSet/>
      <dgm:spPr/>
      <dgm:t>
        <a:bodyPr/>
        <a:lstStyle/>
        <a:p>
          <a:endParaRPr lang="en-US"/>
        </a:p>
      </dgm:t>
    </dgm:pt>
    <dgm:pt modelId="{508F1CB9-B6D8-498A-A77C-F4685D9AB5AC}" type="sibTrans" cxnId="{12174B53-16DC-4AEE-B7D3-095901703929}">
      <dgm:prSet/>
      <dgm:spPr/>
      <dgm:t>
        <a:bodyPr/>
        <a:lstStyle/>
        <a:p>
          <a:endParaRPr lang="en-US"/>
        </a:p>
      </dgm:t>
    </dgm:pt>
    <dgm:pt modelId="{DF8A10F2-9EBB-45F9-B0F6-ED68DB7B1422}">
      <dgm:prSet/>
      <dgm:spPr/>
      <dgm:t>
        <a:bodyPr/>
        <a:lstStyle/>
        <a:p>
          <a:r>
            <a:rPr lang="nl-BE" b="1" dirty="0">
              <a:solidFill>
                <a:srgbClr val="FFFF00"/>
              </a:solidFill>
            </a:rPr>
            <a:t>Verzorgt uw rekening (beste beurssite sinds 2018!! </a:t>
          </a:r>
          <a:r>
            <a:rPr lang="nl-BE" dirty="0">
              <a:solidFill>
                <a:srgbClr val="FFFF00"/>
              </a:solidFill>
            </a:rPr>
            <a:t>)6x </a:t>
          </a:r>
          <a:r>
            <a:rPr lang="nl-BE" dirty="0"/>
            <a:t>groter dan de grootste </a:t>
          </a:r>
          <a:r>
            <a:rPr lang="nl-BE" dirty="0" err="1"/>
            <a:t>belgische</a:t>
          </a:r>
          <a:r>
            <a:rPr lang="nl-BE" dirty="0"/>
            <a:t> brokers/bank of 15 x groter dan  private banking </a:t>
          </a:r>
          <a:r>
            <a:rPr lang="nl-BE" dirty="0" err="1"/>
            <a:t>uitAntwerpen</a:t>
          </a:r>
          <a:endParaRPr lang="en-US" dirty="0"/>
        </a:p>
      </dgm:t>
    </dgm:pt>
    <dgm:pt modelId="{C6D411AD-62D9-4893-8AFB-0BE48345AE55}" type="parTrans" cxnId="{303D62BB-6788-40AC-95C3-6083836C65D0}">
      <dgm:prSet/>
      <dgm:spPr/>
      <dgm:t>
        <a:bodyPr/>
        <a:lstStyle/>
        <a:p>
          <a:endParaRPr lang="en-US"/>
        </a:p>
      </dgm:t>
    </dgm:pt>
    <dgm:pt modelId="{6C300D50-753B-447D-BAE0-9454DD45E484}" type="sibTrans" cxnId="{303D62BB-6788-40AC-95C3-6083836C65D0}">
      <dgm:prSet/>
      <dgm:spPr/>
      <dgm:t>
        <a:bodyPr/>
        <a:lstStyle/>
        <a:p>
          <a:endParaRPr lang="en-US"/>
        </a:p>
      </dgm:t>
    </dgm:pt>
    <dgm:pt modelId="{10F760D1-2E6D-45CC-903B-2C705D9EFCB7}">
      <dgm:prSet/>
      <dgm:spPr/>
      <dgm:t>
        <a:bodyPr/>
        <a:lstStyle/>
        <a:p>
          <a:r>
            <a:rPr lang="nl-BE" b="1" dirty="0">
              <a:solidFill>
                <a:schemeClr val="tx1"/>
              </a:solidFill>
              <a:highlight>
                <a:srgbClr val="FFFF00"/>
              </a:highlight>
            </a:rPr>
            <a:t>Mexem </a:t>
          </a:r>
          <a:r>
            <a:rPr lang="nl-BE" b="1" dirty="0" err="1">
              <a:solidFill>
                <a:schemeClr val="tx1"/>
              </a:solidFill>
              <a:highlight>
                <a:srgbClr val="FFFF00"/>
              </a:highlight>
            </a:rPr>
            <a:t>ltd</a:t>
          </a:r>
          <a:r>
            <a:rPr lang="nl-BE" b="1" dirty="0">
              <a:solidFill>
                <a:schemeClr val="tx1"/>
              </a:solidFill>
              <a:highlight>
                <a:srgbClr val="FFFF00"/>
              </a:highlight>
            </a:rPr>
            <a:t>  </a:t>
          </a:r>
          <a:r>
            <a:rPr lang="nl-BE" dirty="0"/>
            <a:t>zorgt voor je lage tarieven/kosten en financiële hulpmiddelen</a:t>
          </a:r>
          <a:endParaRPr lang="en-US" dirty="0"/>
        </a:p>
      </dgm:t>
    </dgm:pt>
    <dgm:pt modelId="{3891D0B5-6B4F-4651-B25D-623C5CE52D2C}" type="parTrans" cxnId="{94FF60B3-8188-4264-9CBA-5083C9E88409}">
      <dgm:prSet/>
      <dgm:spPr/>
      <dgm:t>
        <a:bodyPr/>
        <a:lstStyle/>
        <a:p>
          <a:endParaRPr lang="en-US"/>
        </a:p>
      </dgm:t>
    </dgm:pt>
    <dgm:pt modelId="{84CAA44F-493C-464F-BAD8-1B2B4D4F56C5}" type="sibTrans" cxnId="{94FF60B3-8188-4264-9CBA-5083C9E88409}">
      <dgm:prSet/>
      <dgm:spPr/>
      <dgm:t>
        <a:bodyPr/>
        <a:lstStyle/>
        <a:p>
          <a:endParaRPr lang="en-US"/>
        </a:p>
      </dgm:t>
    </dgm:pt>
    <dgm:pt modelId="{83D387B0-D507-41A8-90DC-C35BCD65F846}">
      <dgm:prSet/>
      <dgm:spPr/>
      <dgm:t>
        <a:bodyPr/>
        <a:lstStyle/>
        <a:p>
          <a:r>
            <a:rPr lang="nl-BE"/>
            <a:t>Administratieve introducing broker die over heel de wereld klanten groepeert en introduceert  om de goedkoopste kosten te krijgen bij de hoofd broker= </a:t>
          </a:r>
          <a:endParaRPr lang="en-US"/>
        </a:p>
      </dgm:t>
    </dgm:pt>
    <dgm:pt modelId="{03183792-D305-4B0B-8C38-AAB20C379913}" type="parTrans" cxnId="{5D4F5CCB-AB1F-48F2-B3EC-EED7DA8C14EB}">
      <dgm:prSet/>
      <dgm:spPr/>
      <dgm:t>
        <a:bodyPr/>
        <a:lstStyle/>
        <a:p>
          <a:endParaRPr lang="en-US"/>
        </a:p>
      </dgm:t>
    </dgm:pt>
    <dgm:pt modelId="{C8AD9F01-FFDD-4FB4-B414-9CCFFE7F20AE}" type="sibTrans" cxnId="{5D4F5CCB-AB1F-48F2-B3EC-EED7DA8C14EB}">
      <dgm:prSet/>
      <dgm:spPr/>
      <dgm:t>
        <a:bodyPr/>
        <a:lstStyle/>
        <a:p>
          <a:endParaRPr lang="en-US"/>
        </a:p>
      </dgm:t>
    </dgm:pt>
    <dgm:pt modelId="{EC0DD773-0880-4963-A1A0-990AA84B88B8}">
      <dgm:prSet custT="1"/>
      <dgm:spPr/>
      <dgm:t>
        <a:bodyPr/>
        <a:lstStyle/>
        <a:p>
          <a:r>
            <a:rPr lang="nl-BE" sz="2000" b="1" dirty="0" err="1">
              <a:solidFill>
                <a:srgbClr val="FFFF00"/>
              </a:solidFill>
            </a:rPr>
            <a:t>Inter</a:t>
          </a:r>
          <a:r>
            <a:rPr lang="nl-BE" sz="2000" b="1" dirty="0">
              <a:solidFill>
                <a:srgbClr val="FFFF00"/>
              </a:solidFill>
            </a:rPr>
            <a:t> </a:t>
          </a:r>
          <a:r>
            <a:rPr lang="nl-BE" sz="2000" b="1" dirty="0" err="1">
              <a:solidFill>
                <a:srgbClr val="FFFF00"/>
              </a:solidFill>
            </a:rPr>
            <a:t>active</a:t>
          </a:r>
          <a:r>
            <a:rPr lang="nl-BE" sz="2000" b="1" dirty="0">
              <a:solidFill>
                <a:srgbClr val="FFFF00"/>
              </a:solidFill>
            </a:rPr>
            <a:t> brokers </a:t>
          </a:r>
          <a:r>
            <a:rPr lang="nl-BE" sz="2000" b="1" dirty="0" err="1">
              <a:solidFill>
                <a:srgbClr val="FFFF00"/>
              </a:solidFill>
            </a:rPr>
            <a:t>usa</a:t>
          </a:r>
          <a:endParaRPr lang="nl-BE" sz="2000" b="1" dirty="0">
            <a:solidFill>
              <a:srgbClr val="FFFF00"/>
            </a:solidFill>
          </a:endParaRPr>
        </a:p>
        <a:p>
          <a:r>
            <a:rPr lang="nl-BE" sz="2000" b="1" dirty="0">
              <a:solidFill>
                <a:srgbClr val="FFFF00"/>
              </a:solidFill>
            </a:rPr>
            <a:t>50miljard beurswaarde</a:t>
          </a:r>
          <a:endParaRPr lang="en-US" sz="2000" b="1" dirty="0">
            <a:solidFill>
              <a:srgbClr val="FFFF00"/>
            </a:solidFill>
          </a:endParaRPr>
        </a:p>
      </dgm:t>
    </dgm:pt>
    <dgm:pt modelId="{012ABD82-113E-4A0D-9FFD-BD8E15932E3F}" type="parTrans" cxnId="{1A1178EB-21FA-495E-B982-4ABBC59AF2DA}">
      <dgm:prSet/>
      <dgm:spPr/>
      <dgm:t>
        <a:bodyPr/>
        <a:lstStyle/>
        <a:p>
          <a:endParaRPr lang="en-US"/>
        </a:p>
      </dgm:t>
    </dgm:pt>
    <dgm:pt modelId="{85F189D1-11EB-4CDC-A7F4-141A78F20544}" type="sibTrans" cxnId="{1A1178EB-21FA-495E-B982-4ABBC59AF2DA}">
      <dgm:prSet/>
      <dgm:spPr/>
      <dgm:t>
        <a:bodyPr/>
        <a:lstStyle/>
        <a:p>
          <a:endParaRPr lang="en-US"/>
        </a:p>
      </dgm:t>
    </dgm:pt>
    <dgm:pt modelId="{74C2B981-1258-4BC7-A9C5-FA1CF743B5BF}">
      <dgm:prSet/>
      <dgm:spPr/>
      <dgm:t>
        <a:bodyPr/>
        <a:lstStyle/>
        <a:p>
          <a:r>
            <a:rPr lang="nl-BE" b="1" u="sng" dirty="0">
              <a:solidFill>
                <a:srgbClr val="FFFF00"/>
              </a:solidFill>
            </a:rPr>
            <a:t>BEURSEXPERT B BUSSCHAERT </a:t>
          </a:r>
          <a:r>
            <a:rPr lang="nl-BE" b="1" dirty="0"/>
            <a:t>verzorgt je adviezen voor vermogen</a:t>
          </a:r>
          <a:endParaRPr lang="en-US" dirty="0"/>
        </a:p>
      </dgm:t>
    </dgm:pt>
    <dgm:pt modelId="{6C00738F-F1AF-45A3-A721-B6C9A926FB43}" type="parTrans" cxnId="{C974D8DF-1B1C-4CB8-BDD1-72EF24B66DA9}">
      <dgm:prSet/>
      <dgm:spPr/>
      <dgm:t>
        <a:bodyPr/>
        <a:lstStyle/>
        <a:p>
          <a:endParaRPr lang="en-US"/>
        </a:p>
      </dgm:t>
    </dgm:pt>
    <dgm:pt modelId="{1435D186-9613-41C4-8346-303D03532B7C}" type="sibTrans" cxnId="{C974D8DF-1B1C-4CB8-BDD1-72EF24B66DA9}">
      <dgm:prSet/>
      <dgm:spPr/>
      <dgm:t>
        <a:bodyPr/>
        <a:lstStyle/>
        <a:p>
          <a:endParaRPr lang="en-US"/>
        </a:p>
      </dgm:t>
    </dgm:pt>
    <dgm:pt modelId="{B1B584EC-D5AC-4E47-BA63-9D31AB59149B}">
      <dgm:prSet/>
      <dgm:spPr/>
      <dgm:t>
        <a:bodyPr/>
        <a:lstStyle/>
        <a:p>
          <a:r>
            <a:rPr lang="nl-BE" b="1"/>
            <a:t>Heeft al meer dan 50 jaar ervaring in private portfolio&amp;banking service</a:t>
          </a:r>
          <a:endParaRPr lang="en-US"/>
        </a:p>
      </dgm:t>
    </dgm:pt>
    <dgm:pt modelId="{983D358B-4991-4365-B2A6-83308A253404}" type="parTrans" cxnId="{75C5CDF0-D2A8-40E2-824A-89CE42795AD9}">
      <dgm:prSet/>
      <dgm:spPr/>
      <dgm:t>
        <a:bodyPr/>
        <a:lstStyle/>
        <a:p>
          <a:endParaRPr lang="en-US"/>
        </a:p>
      </dgm:t>
    </dgm:pt>
    <dgm:pt modelId="{8AE7FF57-E68E-4057-91D3-2BD044019F69}" type="sibTrans" cxnId="{75C5CDF0-D2A8-40E2-824A-89CE42795AD9}">
      <dgm:prSet/>
      <dgm:spPr/>
      <dgm:t>
        <a:bodyPr/>
        <a:lstStyle/>
        <a:p>
          <a:endParaRPr lang="en-US"/>
        </a:p>
      </dgm:t>
    </dgm:pt>
    <dgm:pt modelId="{9CAABE46-6CEB-4954-9BDF-95ED7EF5AB05}">
      <dgm:prSet custT="1"/>
      <dgm:spPr/>
      <dgm:t>
        <a:bodyPr/>
        <a:lstStyle/>
        <a:p>
          <a:r>
            <a:rPr lang="nl-BE" sz="1600" b="1" dirty="0">
              <a:solidFill>
                <a:srgbClr val="002060"/>
              </a:solidFill>
              <a:highlight>
                <a:srgbClr val="FFFF00"/>
              </a:highlight>
            </a:rPr>
            <a:t>Heeft meer de 15 nominaties behaald en 10 </a:t>
          </a:r>
          <a:r>
            <a:rPr lang="nl-BE" sz="1600" b="1" dirty="0" err="1">
              <a:solidFill>
                <a:srgbClr val="002060"/>
              </a:solidFill>
              <a:highlight>
                <a:srgbClr val="FFFF00"/>
              </a:highlight>
            </a:rPr>
            <a:t>awards</a:t>
          </a:r>
          <a:r>
            <a:rPr lang="nl-BE" sz="1600" b="1" dirty="0">
              <a:solidFill>
                <a:srgbClr val="002060"/>
              </a:solidFill>
              <a:highlight>
                <a:srgbClr val="FFFF00"/>
              </a:highlight>
            </a:rPr>
            <a:t> in vermogensbeheer</a:t>
          </a:r>
          <a:endParaRPr lang="en-US" sz="1600" dirty="0">
            <a:solidFill>
              <a:srgbClr val="002060"/>
            </a:solidFill>
            <a:highlight>
              <a:srgbClr val="FFFF00"/>
            </a:highlight>
          </a:endParaRPr>
        </a:p>
      </dgm:t>
    </dgm:pt>
    <dgm:pt modelId="{0854F86E-5C58-4732-8165-C679F4A1C264}" type="parTrans" cxnId="{9A0E56DE-B1D9-40A1-8128-0AB582654809}">
      <dgm:prSet/>
      <dgm:spPr/>
      <dgm:t>
        <a:bodyPr/>
        <a:lstStyle/>
        <a:p>
          <a:endParaRPr lang="en-US"/>
        </a:p>
      </dgm:t>
    </dgm:pt>
    <dgm:pt modelId="{42A24422-7B49-42BD-9995-F6461C027D89}" type="sibTrans" cxnId="{9A0E56DE-B1D9-40A1-8128-0AB582654809}">
      <dgm:prSet/>
      <dgm:spPr/>
      <dgm:t>
        <a:bodyPr/>
        <a:lstStyle/>
        <a:p>
          <a:endParaRPr lang="en-US"/>
        </a:p>
      </dgm:t>
    </dgm:pt>
    <dgm:pt modelId="{297B8069-4D84-4C6F-81BA-3891FCEB3760}" type="pres">
      <dgm:prSet presAssocID="{7208B0D1-0B89-44FD-8D88-1DDD8275075C}" presName="Name0" presStyleCnt="0">
        <dgm:presLayoutVars>
          <dgm:dir/>
          <dgm:resizeHandles val="exact"/>
        </dgm:presLayoutVars>
      </dgm:prSet>
      <dgm:spPr/>
    </dgm:pt>
    <dgm:pt modelId="{F28B911C-2035-4E04-BEED-22B2132DA938}" type="pres">
      <dgm:prSet presAssocID="{99D262D5-83AD-4D24-9034-5CF7ECD523D9}" presName="node" presStyleLbl="node1" presStyleIdx="0" presStyleCnt="9">
        <dgm:presLayoutVars>
          <dgm:bulletEnabled val="1"/>
        </dgm:presLayoutVars>
      </dgm:prSet>
      <dgm:spPr/>
    </dgm:pt>
    <dgm:pt modelId="{9AB6B0AB-87E4-45F3-86AD-56A044176A57}" type="pres">
      <dgm:prSet presAssocID="{694F2FE9-6218-4B6E-8095-6C2D26F34170}" presName="sibTrans" presStyleLbl="sibTrans1D1" presStyleIdx="0" presStyleCnt="8"/>
      <dgm:spPr/>
    </dgm:pt>
    <dgm:pt modelId="{74858F52-D0DA-4B8A-BF8A-D75ECBA977BF}" type="pres">
      <dgm:prSet presAssocID="{694F2FE9-6218-4B6E-8095-6C2D26F34170}" presName="connectorText" presStyleLbl="sibTrans1D1" presStyleIdx="0" presStyleCnt="8"/>
      <dgm:spPr/>
    </dgm:pt>
    <dgm:pt modelId="{57B33ED1-F446-42AD-AA10-9A39CB29118D}" type="pres">
      <dgm:prSet presAssocID="{6DA5F2E1-C651-44BF-8DF7-9AC5E71A4BB0}" presName="node" presStyleLbl="node1" presStyleIdx="1" presStyleCnt="9">
        <dgm:presLayoutVars>
          <dgm:bulletEnabled val="1"/>
        </dgm:presLayoutVars>
      </dgm:prSet>
      <dgm:spPr/>
    </dgm:pt>
    <dgm:pt modelId="{E999270F-C09D-4C77-A675-15683C9D4E27}" type="pres">
      <dgm:prSet presAssocID="{508F1CB9-B6D8-498A-A77C-F4685D9AB5AC}" presName="sibTrans" presStyleLbl="sibTrans1D1" presStyleIdx="1" presStyleCnt="8"/>
      <dgm:spPr/>
    </dgm:pt>
    <dgm:pt modelId="{22836641-EFBC-40BF-873A-AAFBAF139569}" type="pres">
      <dgm:prSet presAssocID="{508F1CB9-B6D8-498A-A77C-F4685D9AB5AC}" presName="connectorText" presStyleLbl="sibTrans1D1" presStyleIdx="1" presStyleCnt="8"/>
      <dgm:spPr/>
    </dgm:pt>
    <dgm:pt modelId="{94D2FD9C-D1A0-446A-93CA-703B9DBCCA6B}" type="pres">
      <dgm:prSet presAssocID="{DF8A10F2-9EBB-45F9-B0F6-ED68DB7B1422}" presName="node" presStyleLbl="node1" presStyleIdx="2" presStyleCnt="9">
        <dgm:presLayoutVars>
          <dgm:bulletEnabled val="1"/>
        </dgm:presLayoutVars>
      </dgm:prSet>
      <dgm:spPr/>
    </dgm:pt>
    <dgm:pt modelId="{2081C47C-6705-4FDF-B2C8-AC206A136B6E}" type="pres">
      <dgm:prSet presAssocID="{6C300D50-753B-447D-BAE0-9454DD45E484}" presName="sibTrans" presStyleLbl="sibTrans1D1" presStyleIdx="2" presStyleCnt="8"/>
      <dgm:spPr/>
    </dgm:pt>
    <dgm:pt modelId="{E76EEB49-7E4D-4679-9422-461733AB0864}" type="pres">
      <dgm:prSet presAssocID="{6C300D50-753B-447D-BAE0-9454DD45E484}" presName="connectorText" presStyleLbl="sibTrans1D1" presStyleIdx="2" presStyleCnt="8"/>
      <dgm:spPr/>
    </dgm:pt>
    <dgm:pt modelId="{2229F88A-97CB-4F3B-9BEC-AFE1DAD4F4C1}" type="pres">
      <dgm:prSet presAssocID="{10F760D1-2E6D-45CC-903B-2C705D9EFCB7}" presName="node" presStyleLbl="node1" presStyleIdx="3" presStyleCnt="9">
        <dgm:presLayoutVars>
          <dgm:bulletEnabled val="1"/>
        </dgm:presLayoutVars>
      </dgm:prSet>
      <dgm:spPr/>
    </dgm:pt>
    <dgm:pt modelId="{9E1E1F91-CC5E-4241-8006-2CDA8288A02C}" type="pres">
      <dgm:prSet presAssocID="{84CAA44F-493C-464F-BAD8-1B2B4D4F56C5}" presName="sibTrans" presStyleLbl="sibTrans1D1" presStyleIdx="3" presStyleCnt="8"/>
      <dgm:spPr/>
    </dgm:pt>
    <dgm:pt modelId="{371D8649-3E4F-4E83-A416-C611C3E60B45}" type="pres">
      <dgm:prSet presAssocID="{84CAA44F-493C-464F-BAD8-1B2B4D4F56C5}" presName="connectorText" presStyleLbl="sibTrans1D1" presStyleIdx="3" presStyleCnt="8"/>
      <dgm:spPr/>
    </dgm:pt>
    <dgm:pt modelId="{ADE379CE-F930-4A93-89E2-095D530E0142}" type="pres">
      <dgm:prSet presAssocID="{83D387B0-D507-41A8-90DC-C35BCD65F846}" presName="node" presStyleLbl="node1" presStyleIdx="4" presStyleCnt="9">
        <dgm:presLayoutVars>
          <dgm:bulletEnabled val="1"/>
        </dgm:presLayoutVars>
      </dgm:prSet>
      <dgm:spPr/>
    </dgm:pt>
    <dgm:pt modelId="{887132A3-8140-476F-824A-63BF892F386C}" type="pres">
      <dgm:prSet presAssocID="{C8AD9F01-FFDD-4FB4-B414-9CCFFE7F20AE}" presName="sibTrans" presStyleLbl="sibTrans1D1" presStyleIdx="4" presStyleCnt="8"/>
      <dgm:spPr/>
    </dgm:pt>
    <dgm:pt modelId="{8D74F56F-9945-4D8B-B68C-ECAC4019E24E}" type="pres">
      <dgm:prSet presAssocID="{C8AD9F01-FFDD-4FB4-B414-9CCFFE7F20AE}" presName="connectorText" presStyleLbl="sibTrans1D1" presStyleIdx="4" presStyleCnt="8"/>
      <dgm:spPr/>
    </dgm:pt>
    <dgm:pt modelId="{C64FCF27-2843-4324-A504-D5684EF4EEE4}" type="pres">
      <dgm:prSet presAssocID="{EC0DD773-0880-4963-A1A0-990AA84B88B8}" presName="node" presStyleLbl="node1" presStyleIdx="5" presStyleCnt="9">
        <dgm:presLayoutVars>
          <dgm:bulletEnabled val="1"/>
        </dgm:presLayoutVars>
      </dgm:prSet>
      <dgm:spPr/>
    </dgm:pt>
    <dgm:pt modelId="{D06899DB-BEE0-4A5A-A0A2-3B47A6F667B5}" type="pres">
      <dgm:prSet presAssocID="{85F189D1-11EB-4CDC-A7F4-141A78F20544}" presName="sibTrans" presStyleLbl="sibTrans1D1" presStyleIdx="5" presStyleCnt="8"/>
      <dgm:spPr/>
    </dgm:pt>
    <dgm:pt modelId="{039657BF-C964-4507-AEE2-2C6201C665DC}" type="pres">
      <dgm:prSet presAssocID="{85F189D1-11EB-4CDC-A7F4-141A78F20544}" presName="connectorText" presStyleLbl="sibTrans1D1" presStyleIdx="5" presStyleCnt="8"/>
      <dgm:spPr/>
    </dgm:pt>
    <dgm:pt modelId="{8A2D2775-80C8-46E9-96F9-EF26FE929B35}" type="pres">
      <dgm:prSet presAssocID="{74C2B981-1258-4BC7-A9C5-FA1CF743B5BF}" presName="node" presStyleLbl="node1" presStyleIdx="6" presStyleCnt="9">
        <dgm:presLayoutVars>
          <dgm:bulletEnabled val="1"/>
        </dgm:presLayoutVars>
      </dgm:prSet>
      <dgm:spPr/>
    </dgm:pt>
    <dgm:pt modelId="{31A13FA8-E89E-49E7-8D63-ECDF0F05D211}" type="pres">
      <dgm:prSet presAssocID="{1435D186-9613-41C4-8346-303D03532B7C}" presName="sibTrans" presStyleLbl="sibTrans1D1" presStyleIdx="6" presStyleCnt="8"/>
      <dgm:spPr/>
    </dgm:pt>
    <dgm:pt modelId="{20CFEF4A-46F6-4A40-88DD-D64BA653355B}" type="pres">
      <dgm:prSet presAssocID="{1435D186-9613-41C4-8346-303D03532B7C}" presName="connectorText" presStyleLbl="sibTrans1D1" presStyleIdx="6" presStyleCnt="8"/>
      <dgm:spPr/>
    </dgm:pt>
    <dgm:pt modelId="{DB134B7B-044C-48E1-8591-1DFCF0C15731}" type="pres">
      <dgm:prSet presAssocID="{B1B584EC-D5AC-4E47-BA63-9D31AB59149B}" presName="node" presStyleLbl="node1" presStyleIdx="7" presStyleCnt="9">
        <dgm:presLayoutVars>
          <dgm:bulletEnabled val="1"/>
        </dgm:presLayoutVars>
      </dgm:prSet>
      <dgm:spPr/>
    </dgm:pt>
    <dgm:pt modelId="{66F02125-BCC0-4938-B40E-072167BF3EFD}" type="pres">
      <dgm:prSet presAssocID="{8AE7FF57-E68E-4057-91D3-2BD044019F69}" presName="sibTrans" presStyleLbl="sibTrans1D1" presStyleIdx="7" presStyleCnt="8"/>
      <dgm:spPr/>
    </dgm:pt>
    <dgm:pt modelId="{7B50B899-3109-4CDC-8540-D93BCBF3A0A0}" type="pres">
      <dgm:prSet presAssocID="{8AE7FF57-E68E-4057-91D3-2BD044019F69}" presName="connectorText" presStyleLbl="sibTrans1D1" presStyleIdx="7" presStyleCnt="8"/>
      <dgm:spPr/>
    </dgm:pt>
    <dgm:pt modelId="{187F1AF7-1604-4288-A2BB-2AA421105C17}" type="pres">
      <dgm:prSet presAssocID="{9CAABE46-6CEB-4954-9BDF-95ED7EF5AB05}" presName="node" presStyleLbl="node1" presStyleIdx="8" presStyleCnt="9">
        <dgm:presLayoutVars>
          <dgm:bulletEnabled val="1"/>
        </dgm:presLayoutVars>
      </dgm:prSet>
      <dgm:spPr/>
    </dgm:pt>
  </dgm:ptLst>
  <dgm:cxnLst>
    <dgm:cxn modelId="{F963BB0C-E697-43A7-9247-B3CEC14C3A13}" type="presOf" srcId="{85F189D1-11EB-4CDC-A7F4-141A78F20544}" destId="{D06899DB-BEE0-4A5A-A0A2-3B47A6F667B5}" srcOrd="0" destOrd="0" presId="urn:microsoft.com/office/officeart/2016/7/layout/RepeatingBendingProcessNew"/>
    <dgm:cxn modelId="{22C4140D-6FFA-4DDE-8518-F8871A9B6F53}" type="presOf" srcId="{6DA5F2E1-C651-44BF-8DF7-9AC5E71A4BB0}" destId="{57B33ED1-F446-42AD-AA10-9A39CB29118D}" srcOrd="0" destOrd="0" presId="urn:microsoft.com/office/officeart/2016/7/layout/RepeatingBendingProcessNew"/>
    <dgm:cxn modelId="{304FFC19-0FB5-4BFA-9FC2-45001B7E9B69}" type="presOf" srcId="{8AE7FF57-E68E-4057-91D3-2BD044019F69}" destId="{66F02125-BCC0-4938-B40E-072167BF3EFD}" srcOrd="0" destOrd="0" presId="urn:microsoft.com/office/officeart/2016/7/layout/RepeatingBendingProcessNew"/>
    <dgm:cxn modelId="{AA140E2D-0C20-4D4B-9610-20A7997C492B}" type="presOf" srcId="{99D262D5-83AD-4D24-9034-5CF7ECD523D9}" destId="{F28B911C-2035-4E04-BEED-22B2132DA938}" srcOrd="0" destOrd="0" presId="urn:microsoft.com/office/officeart/2016/7/layout/RepeatingBendingProcessNew"/>
    <dgm:cxn modelId="{F7A7243A-BA1E-4212-962E-6F86600EBDD5}" type="presOf" srcId="{1435D186-9613-41C4-8346-303D03532B7C}" destId="{31A13FA8-E89E-49E7-8D63-ECDF0F05D211}" srcOrd="0" destOrd="0" presId="urn:microsoft.com/office/officeart/2016/7/layout/RepeatingBendingProcessNew"/>
    <dgm:cxn modelId="{EFE8993A-7BA0-4A0B-8EDD-F11DB6F38B21}" type="presOf" srcId="{7208B0D1-0B89-44FD-8D88-1DDD8275075C}" destId="{297B8069-4D84-4C6F-81BA-3891FCEB3760}" srcOrd="0" destOrd="0" presId="urn:microsoft.com/office/officeart/2016/7/layout/RepeatingBendingProcessNew"/>
    <dgm:cxn modelId="{6772B23E-D858-47EA-8ACE-CF5786D6EAF0}" type="presOf" srcId="{6C300D50-753B-447D-BAE0-9454DD45E484}" destId="{2081C47C-6705-4FDF-B2C8-AC206A136B6E}" srcOrd="0" destOrd="0" presId="urn:microsoft.com/office/officeart/2016/7/layout/RepeatingBendingProcessNew"/>
    <dgm:cxn modelId="{48701B3F-58A8-42DD-B7F9-D6319427126E}" type="presOf" srcId="{83D387B0-D507-41A8-90DC-C35BCD65F846}" destId="{ADE379CE-F930-4A93-89E2-095D530E0142}" srcOrd="0" destOrd="0" presId="urn:microsoft.com/office/officeart/2016/7/layout/RepeatingBendingProcessNew"/>
    <dgm:cxn modelId="{9DC3393F-5EE1-4E3C-BC34-0CE7145E399F}" type="presOf" srcId="{DF8A10F2-9EBB-45F9-B0F6-ED68DB7B1422}" destId="{94D2FD9C-D1A0-446A-93CA-703B9DBCCA6B}" srcOrd="0" destOrd="0" presId="urn:microsoft.com/office/officeart/2016/7/layout/RepeatingBendingProcessNew"/>
    <dgm:cxn modelId="{9764185C-0869-46AB-8EDA-0D56D57BE28D}" type="presOf" srcId="{84CAA44F-493C-464F-BAD8-1B2B4D4F56C5}" destId="{9E1E1F91-CC5E-4241-8006-2CDA8288A02C}" srcOrd="0" destOrd="0" presId="urn:microsoft.com/office/officeart/2016/7/layout/RepeatingBendingProcessNew"/>
    <dgm:cxn modelId="{6596C060-4B82-4921-B95C-FE74CB9D7C5E}" type="presOf" srcId="{C8AD9F01-FFDD-4FB4-B414-9CCFFE7F20AE}" destId="{887132A3-8140-476F-824A-63BF892F386C}" srcOrd="0" destOrd="0" presId="urn:microsoft.com/office/officeart/2016/7/layout/RepeatingBendingProcessNew"/>
    <dgm:cxn modelId="{45009350-7810-4A33-9371-D451E520563D}" type="presOf" srcId="{74C2B981-1258-4BC7-A9C5-FA1CF743B5BF}" destId="{8A2D2775-80C8-46E9-96F9-EF26FE929B35}" srcOrd="0" destOrd="0" presId="urn:microsoft.com/office/officeart/2016/7/layout/RepeatingBendingProcessNew"/>
    <dgm:cxn modelId="{CD86F051-CE24-4CFA-92B8-46BE3FF83BA7}" type="presOf" srcId="{10F760D1-2E6D-45CC-903B-2C705D9EFCB7}" destId="{2229F88A-97CB-4F3B-9BEC-AFE1DAD4F4C1}" srcOrd="0" destOrd="0" presId="urn:microsoft.com/office/officeart/2016/7/layout/RepeatingBendingProcessNew"/>
    <dgm:cxn modelId="{12174B53-16DC-4AEE-B7D3-095901703929}" srcId="{7208B0D1-0B89-44FD-8D88-1DDD8275075C}" destId="{6DA5F2E1-C651-44BF-8DF7-9AC5E71A4BB0}" srcOrd="1" destOrd="0" parTransId="{C406D42B-D4A6-491C-8B61-561807525967}" sibTransId="{508F1CB9-B6D8-498A-A77C-F4685D9AB5AC}"/>
    <dgm:cxn modelId="{B577D376-FF8D-4B68-9558-F83059CA3569}" type="presOf" srcId="{85F189D1-11EB-4CDC-A7F4-141A78F20544}" destId="{039657BF-C964-4507-AEE2-2C6201C665DC}" srcOrd="1" destOrd="0" presId="urn:microsoft.com/office/officeart/2016/7/layout/RepeatingBendingProcessNew"/>
    <dgm:cxn modelId="{95CB277E-9A69-4237-9927-B79B923C6D8E}" type="presOf" srcId="{508F1CB9-B6D8-498A-A77C-F4685D9AB5AC}" destId="{E999270F-C09D-4C77-A675-15683C9D4E27}" srcOrd="0" destOrd="0" presId="urn:microsoft.com/office/officeart/2016/7/layout/RepeatingBendingProcessNew"/>
    <dgm:cxn modelId="{50921E86-3FD0-496C-870F-837A9A06F1CE}" type="presOf" srcId="{84CAA44F-493C-464F-BAD8-1B2B4D4F56C5}" destId="{371D8649-3E4F-4E83-A416-C611C3E60B45}" srcOrd="1" destOrd="0" presId="urn:microsoft.com/office/officeart/2016/7/layout/RepeatingBendingProcessNew"/>
    <dgm:cxn modelId="{BBB0AF88-41FE-4985-90F9-E6FEA72E2EB0}" type="presOf" srcId="{1435D186-9613-41C4-8346-303D03532B7C}" destId="{20CFEF4A-46F6-4A40-88DD-D64BA653355B}" srcOrd="1" destOrd="0" presId="urn:microsoft.com/office/officeart/2016/7/layout/RepeatingBendingProcessNew"/>
    <dgm:cxn modelId="{C71EF689-680B-48AC-87EB-69FEFC84AAE7}" srcId="{7208B0D1-0B89-44FD-8D88-1DDD8275075C}" destId="{99D262D5-83AD-4D24-9034-5CF7ECD523D9}" srcOrd="0" destOrd="0" parTransId="{1064BF61-CA4D-4D64-95D3-EF4C236977EE}" sibTransId="{694F2FE9-6218-4B6E-8095-6C2D26F34170}"/>
    <dgm:cxn modelId="{4B98E98E-6D44-470D-BA18-588D8D4C2244}" type="presOf" srcId="{8AE7FF57-E68E-4057-91D3-2BD044019F69}" destId="{7B50B899-3109-4CDC-8540-D93BCBF3A0A0}" srcOrd="1" destOrd="0" presId="urn:microsoft.com/office/officeart/2016/7/layout/RepeatingBendingProcessNew"/>
    <dgm:cxn modelId="{CDA5309D-40E7-4289-8E9C-28B043718053}" type="presOf" srcId="{B1B584EC-D5AC-4E47-BA63-9D31AB59149B}" destId="{DB134B7B-044C-48E1-8591-1DFCF0C15731}" srcOrd="0" destOrd="0" presId="urn:microsoft.com/office/officeart/2016/7/layout/RepeatingBendingProcessNew"/>
    <dgm:cxn modelId="{C5B9D2A6-79CF-4539-B6DB-BDAC895AC3E0}" type="presOf" srcId="{508F1CB9-B6D8-498A-A77C-F4685D9AB5AC}" destId="{22836641-EFBC-40BF-873A-AAFBAF139569}" srcOrd="1" destOrd="0" presId="urn:microsoft.com/office/officeart/2016/7/layout/RepeatingBendingProcessNew"/>
    <dgm:cxn modelId="{B28826B3-7BC2-403E-8EA8-5387BFF72C13}" type="presOf" srcId="{9CAABE46-6CEB-4954-9BDF-95ED7EF5AB05}" destId="{187F1AF7-1604-4288-A2BB-2AA421105C17}" srcOrd="0" destOrd="0" presId="urn:microsoft.com/office/officeart/2016/7/layout/RepeatingBendingProcessNew"/>
    <dgm:cxn modelId="{94FF60B3-8188-4264-9CBA-5083C9E88409}" srcId="{7208B0D1-0B89-44FD-8D88-1DDD8275075C}" destId="{10F760D1-2E6D-45CC-903B-2C705D9EFCB7}" srcOrd="3" destOrd="0" parTransId="{3891D0B5-6B4F-4651-B25D-623C5CE52D2C}" sibTransId="{84CAA44F-493C-464F-BAD8-1B2B4D4F56C5}"/>
    <dgm:cxn modelId="{39B706B5-F29A-4C96-A6EA-04BE535BFB07}" type="presOf" srcId="{694F2FE9-6218-4B6E-8095-6C2D26F34170}" destId="{9AB6B0AB-87E4-45F3-86AD-56A044176A57}" srcOrd="0" destOrd="0" presId="urn:microsoft.com/office/officeart/2016/7/layout/RepeatingBendingProcessNew"/>
    <dgm:cxn modelId="{303D62BB-6788-40AC-95C3-6083836C65D0}" srcId="{7208B0D1-0B89-44FD-8D88-1DDD8275075C}" destId="{DF8A10F2-9EBB-45F9-B0F6-ED68DB7B1422}" srcOrd="2" destOrd="0" parTransId="{C6D411AD-62D9-4893-8AFB-0BE48345AE55}" sibTransId="{6C300D50-753B-447D-BAE0-9454DD45E484}"/>
    <dgm:cxn modelId="{5D4F5CCB-AB1F-48F2-B3EC-EED7DA8C14EB}" srcId="{7208B0D1-0B89-44FD-8D88-1DDD8275075C}" destId="{83D387B0-D507-41A8-90DC-C35BCD65F846}" srcOrd="4" destOrd="0" parTransId="{03183792-D305-4B0B-8C38-AAB20C379913}" sibTransId="{C8AD9F01-FFDD-4FB4-B414-9CCFFE7F20AE}"/>
    <dgm:cxn modelId="{163F62D5-06BC-489F-ABCA-961C3C25A991}" type="presOf" srcId="{694F2FE9-6218-4B6E-8095-6C2D26F34170}" destId="{74858F52-D0DA-4B8A-BF8A-D75ECBA977BF}" srcOrd="1" destOrd="0" presId="urn:microsoft.com/office/officeart/2016/7/layout/RepeatingBendingProcessNew"/>
    <dgm:cxn modelId="{807FCBD9-3958-436D-B7CD-7F407D60197E}" type="presOf" srcId="{6C300D50-753B-447D-BAE0-9454DD45E484}" destId="{E76EEB49-7E4D-4679-9422-461733AB0864}" srcOrd="1" destOrd="0" presId="urn:microsoft.com/office/officeart/2016/7/layout/RepeatingBendingProcessNew"/>
    <dgm:cxn modelId="{9A0E56DE-B1D9-40A1-8128-0AB582654809}" srcId="{7208B0D1-0B89-44FD-8D88-1DDD8275075C}" destId="{9CAABE46-6CEB-4954-9BDF-95ED7EF5AB05}" srcOrd="8" destOrd="0" parTransId="{0854F86E-5C58-4732-8165-C679F4A1C264}" sibTransId="{42A24422-7B49-42BD-9995-F6461C027D89}"/>
    <dgm:cxn modelId="{C974D8DF-1B1C-4CB8-BDD1-72EF24B66DA9}" srcId="{7208B0D1-0B89-44FD-8D88-1DDD8275075C}" destId="{74C2B981-1258-4BC7-A9C5-FA1CF743B5BF}" srcOrd="6" destOrd="0" parTransId="{6C00738F-F1AF-45A3-A721-B6C9A926FB43}" sibTransId="{1435D186-9613-41C4-8346-303D03532B7C}"/>
    <dgm:cxn modelId="{856B65E6-F122-4B88-AB41-FEAEF1143FCF}" type="presOf" srcId="{EC0DD773-0880-4963-A1A0-990AA84B88B8}" destId="{C64FCF27-2843-4324-A504-D5684EF4EEE4}" srcOrd="0" destOrd="0" presId="urn:microsoft.com/office/officeart/2016/7/layout/RepeatingBendingProcessNew"/>
    <dgm:cxn modelId="{02C8A4E8-1E7C-4880-8074-12FBDDEDEB6F}" type="presOf" srcId="{C8AD9F01-FFDD-4FB4-B414-9CCFFE7F20AE}" destId="{8D74F56F-9945-4D8B-B68C-ECAC4019E24E}" srcOrd="1" destOrd="0" presId="urn:microsoft.com/office/officeart/2016/7/layout/RepeatingBendingProcessNew"/>
    <dgm:cxn modelId="{1A1178EB-21FA-495E-B982-4ABBC59AF2DA}" srcId="{7208B0D1-0B89-44FD-8D88-1DDD8275075C}" destId="{EC0DD773-0880-4963-A1A0-990AA84B88B8}" srcOrd="5" destOrd="0" parTransId="{012ABD82-113E-4A0D-9FFD-BD8E15932E3F}" sibTransId="{85F189D1-11EB-4CDC-A7F4-141A78F20544}"/>
    <dgm:cxn modelId="{75C5CDF0-D2A8-40E2-824A-89CE42795AD9}" srcId="{7208B0D1-0B89-44FD-8D88-1DDD8275075C}" destId="{B1B584EC-D5AC-4E47-BA63-9D31AB59149B}" srcOrd="7" destOrd="0" parTransId="{983D358B-4991-4365-B2A6-83308A253404}" sibTransId="{8AE7FF57-E68E-4057-91D3-2BD044019F69}"/>
    <dgm:cxn modelId="{96B7200D-0427-435C-BD38-EEDD08FE1D9D}" type="presParOf" srcId="{297B8069-4D84-4C6F-81BA-3891FCEB3760}" destId="{F28B911C-2035-4E04-BEED-22B2132DA938}" srcOrd="0" destOrd="0" presId="urn:microsoft.com/office/officeart/2016/7/layout/RepeatingBendingProcessNew"/>
    <dgm:cxn modelId="{B77E1B04-1D96-4BAF-BFC2-568138F6DB6B}" type="presParOf" srcId="{297B8069-4D84-4C6F-81BA-3891FCEB3760}" destId="{9AB6B0AB-87E4-45F3-86AD-56A044176A57}" srcOrd="1" destOrd="0" presId="urn:microsoft.com/office/officeart/2016/7/layout/RepeatingBendingProcessNew"/>
    <dgm:cxn modelId="{39D0B672-A27C-4807-A0C7-937D143254A9}" type="presParOf" srcId="{9AB6B0AB-87E4-45F3-86AD-56A044176A57}" destId="{74858F52-D0DA-4B8A-BF8A-D75ECBA977BF}" srcOrd="0" destOrd="0" presId="urn:microsoft.com/office/officeart/2016/7/layout/RepeatingBendingProcessNew"/>
    <dgm:cxn modelId="{28880902-6C7B-4E16-97A9-75A0C48C42FD}" type="presParOf" srcId="{297B8069-4D84-4C6F-81BA-3891FCEB3760}" destId="{57B33ED1-F446-42AD-AA10-9A39CB29118D}" srcOrd="2" destOrd="0" presId="urn:microsoft.com/office/officeart/2016/7/layout/RepeatingBendingProcessNew"/>
    <dgm:cxn modelId="{03A007DA-5307-48AB-85DA-8DCF49BB11D7}" type="presParOf" srcId="{297B8069-4D84-4C6F-81BA-3891FCEB3760}" destId="{E999270F-C09D-4C77-A675-15683C9D4E27}" srcOrd="3" destOrd="0" presId="urn:microsoft.com/office/officeart/2016/7/layout/RepeatingBendingProcessNew"/>
    <dgm:cxn modelId="{8DFBE564-CCAD-456F-A642-D59FABA30469}" type="presParOf" srcId="{E999270F-C09D-4C77-A675-15683C9D4E27}" destId="{22836641-EFBC-40BF-873A-AAFBAF139569}" srcOrd="0" destOrd="0" presId="urn:microsoft.com/office/officeart/2016/7/layout/RepeatingBendingProcessNew"/>
    <dgm:cxn modelId="{49B40EA6-7D0C-4A02-9CB2-04EC967A7C73}" type="presParOf" srcId="{297B8069-4D84-4C6F-81BA-3891FCEB3760}" destId="{94D2FD9C-D1A0-446A-93CA-703B9DBCCA6B}" srcOrd="4" destOrd="0" presId="urn:microsoft.com/office/officeart/2016/7/layout/RepeatingBendingProcessNew"/>
    <dgm:cxn modelId="{7DF4EA6E-213F-45B6-A63D-3D05F5C49C1A}" type="presParOf" srcId="{297B8069-4D84-4C6F-81BA-3891FCEB3760}" destId="{2081C47C-6705-4FDF-B2C8-AC206A136B6E}" srcOrd="5" destOrd="0" presId="urn:microsoft.com/office/officeart/2016/7/layout/RepeatingBendingProcessNew"/>
    <dgm:cxn modelId="{702A20DA-CEFF-4DF2-8A1D-A32AA8B642EB}" type="presParOf" srcId="{2081C47C-6705-4FDF-B2C8-AC206A136B6E}" destId="{E76EEB49-7E4D-4679-9422-461733AB0864}" srcOrd="0" destOrd="0" presId="urn:microsoft.com/office/officeart/2016/7/layout/RepeatingBendingProcessNew"/>
    <dgm:cxn modelId="{CDD35B5B-9209-4450-8DFD-C88392E57B25}" type="presParOf" srcId="{297B8069-4D84-4C6F-81BA-3891FCEB3760}" destId="{2229F88A-97CB-4F3B-9BEC-AFE1DAD4F4C1}" srcOrd="6" destOrd="0" presId="urn:microsoft.com/office/officeart/2016/7/layout/RepeatingBendingProcessNew"/>
    <dgm:cxn modelId="{03589459-75F8-4FB2-B4CB-1AFAA162EB06}" type="presParOf" srcId="{297B8069-4D84-4C6F-81BA-3891FCEB3760}" destId="{9E1E1F91-CC5E-4241-8006-2CDA8288A02C}" srcOrd="7" destOrd="0" presId="urn:microsoft.com/office/officeart/2016/7/layout/RepeatingBendingProcessNew"/>
    <dgm:cxn modelId="{4CCFD1E5-37E2-4CF6-9B5D-570B3FD1196E}" type="presParOf" srcId="{9E1E1F91-CC5E-4241-8006-2CDA8288A02C}" destId="{371D8649-3E4F-4E83-A416-C611C3E60B45}" srcOrd="0" destOrd="0" presId="urn:microsoft.com/office/officeart/2016/7/layout/RepeatingBendingProcessNew"/>
    <dgm:cxn modelId="{242FAD00-1F74-4018-AED9-5C01ABA7DFB5}" type="presParOf" srcId="{297B8069-4D84-4C6F-81BA-3891FCEB3760}" destId="{ADE379CE-F930-4A93-89E2-095D530E0142}" srcOrd="8" destOrd="0" presId="urn:microsoft.com/office/officeart/2016/7/layout/RepeatingBendingProcessNew"/>
    <dgm:cxn modelId="{815F1CA5-1D3E-40E9-AEC2-DB8B6B788449}" type="presParOf" srcId="{297B8069-4D84-4C6F-81BA-3891FCEB3760}" destId="{887132A3-8140-476F-824A-63BF892F386C}" srcOrd="9" destOrd="0" presId="urn:microsoft.com/office/officeart/2016/7/layout/RepeatingBendingProcessNew"/>
    <dgm:cxn modelId="{F640A04E-FCF1-4EF7-B1AA-F7A8DC4CCA91}" type="presParOf" srcId="{887132A3-8140-476F-824A-63BF892F386C}" destId="{8D74F56F-9945-4D8B-B68C-ECAC4019E24E}" srcOrd="0" destOrd="0" presId="urn:microsoft.com/office/officeart/2016/7/layout/RepeatingBendingProcessNew"/>
    <dgm:cxn modelId="{BC2DE83F-1363-46B2-9F13-B471724C683A}" type="presParOf" srcId="{297B8069-4D84-4C6F-81BA-3891FCEB3760}" destId="{C64FCF27-2843-4324-A504-D5684EF4EEE4}" srcOrd="10" destOrd="0" presId="urn:microsoft.com/office/officeart/2016/7/layout/RepeatingBendingProcessNew"/>
    <dgm:cxn modelId="{C818B500-84F0-4A46-9D5F-DB09D9B1C6A9}" type="presParOf" srcId="{297B8069-4D84-4C6F-81BA-3891FCEB3760}" destId="{D06899DB-BEE0-4A5A-A0A2-3B47A6F667B5}" srcOrd="11" destOrd="0" presId="urn:microsoft.com/office/officeart/2016/7/layout/RepeatingBendingProcessNew"/>
    <dgm:cxn modelId="{AFE79FF3-3021-4349-A6AA-791D0FEDFE5B}" type="presParOf" srcId="{D06899DB-BEE0-4A5A-A0A2-3B47A6F667B5}" destId="{039657BF-C964-4507-AEE2-2C6201C665DC}" srcOrd="0" destOrd="0" presId="urn:microsoft.com/office/officeart/2016/7/layout/RepeatingBendingProcessNew"/>
    <dgm:cxn modelId="{4EB69FEB-62B2-43A7-AC8A-CCF3E928A7DA}" type="presParOf" srcId="{297B8069-4D84-4C6F-81BA-3891FCEB3760}" destId="{8A2D2775-80C8-46E9-96F9-EF26FE929B35}" srcOrd="12" destOrd="0" presId="urn:microsoft.com/office/officeart/2016/7/layout/RepeatingBendingProcessNew"/>
    <dgm:cxn modelId="{2B6069B3-B777-4354-859A-7C52C8368ED9}" type="presParOf" srcId="{297B8069-4D84-4C6F-81BA-3891FCEB3760}" destId="{31A13FA8-E89E-49E7-8D63-ECDF0F05D211}" srcOrd="13" destOrd="0" presId="urn:microsoft.com/office/officeart/2016/7/layout/RepeatingBendingProcessNew"/>
    <dgm:cxn modelId="{3EB7DD41-25DE-42E0-8EEE-DD18C4F6D46F}" type="presParOf" srcId="{31A13FA8-E89E-49E7-8D63-ECDF0F05D211}" destId="{20CFEF4A-46F6-4A40-88DD-D64BA653355B}" srcOrd="0" destOrd="0" presId="urn:microsoft.com/office/officeart/2016/7/layout/RepeatingBendingProcessNew"/>
    <dgm:cxn modelId="{89006732-7DFE-4B81-AB6E-BD75BD1D91BA}" type="presParOf" srcId="{297B8069-4D84-4C6F-81BA-3891FCEB3760}" destId="{DB134B7B-044C-48E1-8591-1DFCF0C15731}" srcOrd="14" destOrd="0" presId="urn:microsoft.com/office/officeart/2016/7/layout/RepeatingBendingProcessNew"/>
    <dgm:cxn modelId="{F6F7465E-CD4E-4A53-B54E-3BC2AD9FB690}" type="presParOf" srcId="{297B8069-4D84-4C6F-81BA-3891FCEB3760}" destId="{66F02125-BCC0-4938-B40E-072167BF3EFD}" srcOrd="15" destOrd="0" presId="urn:microsoft.com/office/officeart/2016/7/layout/RepeatingBendingProcessNew"/>
    <dgm:cxn modelId="{FDE89DC6-8D90-4E3A-9719-B991DD42F498}" type="presParOf" srcId="{66F02125-BCC0-4938-B40E-072167BF3EFD}" destId="{7B50B899-3109-4CDC-8540-D93BCBF3A0A0}" srcOrd="0" destOrd="0" presId="urn:microsoft.com/office/officeart/2016/7/layout/RepeatingBendingProcessNew"/>
    <dgm:cxn modelId="{76B53863-93E0-42D3-81BA-9B30BFE8C5D2}" type="presParOf" srcId="{297B8069-4D84-4C6F-81BA-3891FCEB3760}" destId="{187F1AF7-1604-4288-A2BB-2AA421105C17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227046-81ED-4698-8BB9-97888D9AD2A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63A659-2E54-401E-A811-500CCA00B7C3}">
      <dgm:prSet/>
      <dgm:spPr/>
      <dgm:t>
        <a:bodyPr/>
        <a:lstStyle/>
        <a:p>
          <a:r>
            <a:rPr lang="nl-BE" b="1"/>
            <a:t>Uitsluitend via deze site</a:t>
          </a:r>
          <a:endParaRPr lang="en-US" b="1"/>
        </a:p>
      </dgm:t>
    </dgm:pt>
    <dgm:pt modelId="{FD472B03-C944-47A0-8A57-6758F6D4E77C}" type="parTrans" cxnId="{8BB3280B-8A0D-41F4-A44C-C86F2CDECE8B}">
      <dgm:prSet/>
      <dgm:spPr/>
      <dgm:t>
        <a:bodyPr/>
        <a:lstStyle/>
        <a:p>
          <a:endParaRPr lang="en-US"/>
        </a:p>
      </dgm:t>
    </dgm:pt>
    <dgm:pt modelId="{E5AF3108-98BC-4714-95B9-073FE2B743DE}" type="sibTrans" cxnId="{8BB3280B-8A0D-41F4-A44C-C86F2CDECE8B}">
      <dgm:prSet/>
      <dgm:spPr/>
      <dgm:t>
        <a:bodyPr/>
        <a:lstStyle/>
        <a:p>
          <a:endParaRPr lang="en-US"/>
        </a:p>
      </dgm:t>
    </dgm:pt>
    <dgm:pt modelId="{912B1C6C-E3D4-4785-9B1F-506F30EF0CE0}">
      <dgm:prSet custT="1"/>
      <dgm:spPr/>
      <dgm:t>
        <a:bodyPr/>
        <a:lstStyle/>
        <a:p>
          <a:r>
            <a:rPr lang="nl-BE" sz="2400" b="1" dirty="0">
              <a:highlight>
                <a:srgbClr val="000000"/>
              </a:highlight>
              <a:hlinkClick xmlns:r="http://schemas.openxmlformats.org/officeDocument/2006/relationships" r:id="rId1"/>
            </a:rPr>
            <a:t>Mexem</a:t>
          </a:r>
          <a:r>
            <a:rPr lang="nl-BE" sz="2400" b="1" dirty="0">
              <a:highlight>
                <a:srgbClr val="000000"/>
              </a:highlight>
            </a:rPr>
            <a:t>=</a:t>
          </a:r>
          <a:r>
            <a:rPr lang="nl-BE" sz="2400" b="1" dirty="0">
              <a:solidFill>
                <a:schemeClr val="bg1"/>
              </a:solidFill>
              <a:highlight>
                <a:srgbClr val="000000"/>
              </a:highlight>
            </a:rPr>
            <a:t>https://advisor.mexem.com/login</a:t>
          </a:r>
          <a:endParaRPr lang="en-US" sz="2400" dirty="0">
            <a:solidFill>
              <a:schemeClr val="bg1"/>
            </a:solidFill>
            <a:highlight>
              <a:srgbClr val="000000"/>
            </a:highlight>
          </a:endParaRPr>
        </a:p>
      </dgm:t>
    </dgm:pt>
    <dgm:pt modelId="{007D054D-BE07-4DA0-9EB4-9D71483FC6A4}" type="parTrans" cxnId="{7A628947-2CF7-4422-84B9-3229485804C8}">
      <dgm:prSet/>
      <dgm:spPr/>
      <dgm:t>
        <a:bodyPr/>
        <a:lstStyle/>
        <a:p>
          <a:endParaRPr lang="en-US"/>
        </a:p>
      </dgm:t>
    </dgm:pt>
    <dgm:pt modelId="{EAD17EC1-F0ED-4A3C-999D-820B8DAF7508}" type="sibTrans" cxnId="{7A628947-2CF7-4422-84B9-3229485804C8}">
      <dgm:prSet/>
      <dgm:spPr/>
      <dgm:t>
        <a:bodyPr/>
        <a:lstStyle/>
        <a:p>
          <a:endParaRPr lang="en-US"/>
        </a:p>
      </dgm:t>
    </dgm:pt>
    <dgm:pt modelId="{0F5BE36E-F606-4039-8D69-E29340D8DDE1}" type="pres">
      <dgm:prSet presAssocID="{57227046-81ED-4698-8BB9-97888D9AD2A5}" presName="Name0" presStyleCnt="0">
        <dgm:presLayoutVars>
          <dgm:dir/>
          <dgm:animLvl val="lvl"/>
          <dgm:resizeHandles val="exact"/>
        </dgm:presLayoutVars>
      </dgm:prSet>
      <dgm:spPr/>
    </dgm:pt>
    <dgm:pt modelId="{6573518C-B8CF-4284-AE99-9189C4DDAC9C}" type="pres">
      <dgm:prSet presAssocID="{AF63A659-2E54-401E-A811-500CCA00B7C3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082450E-853D-4B3B-BD07-2DCC4F368381}" type="pres">
      <dgm:prSet presAssocID="{E5AF3108-98BC-4714-95B9-073FE2B743DE}" presName="parTxOnlySpace" presStyleCnt="0"/>
      <dgm:spPr/>
    </dgm:pt>
    <dgm:pt modelId="{5E145748-B2A5-411B-A085-7D55BF22D8AA}" type="pres">
      <dgm:prSet presAssocID="{912B1C6C-E3D4-4785-9B1F-506F30EF0CE0}" presName="parTxOnly" presStyleLbl="node1" presStyleIdx="1" presStyleCnt="2" custScaleX="362588">
        <dgm:presLayoutVars>
          <dgm:chMax val="0"/>
          <dgm:chPref val="0"/>
          <dgm:bulletEnabled val="1"/>
        </dgm:presLayoutVars>
      </dgm:prSet>
      <dgm:spPr/>
    </dgm:pt>
  </dgm:ptLst>
  <dgm:cxnLst>
    <dgm:cxn modelId="{8BB3280B-8A0D-41F4-A44C-C86F2CDECE8B}" srcId="{57227046-81ED-4698-8BB9-97888D9AD2A5}" destId="{AF63A659-2E54-401E-A811-500CCA00B7C3}" srcOrd="0" destOrd="0" parTransId="{FD472B03-C944-47A0-8A57-6758F6D4E77C}" sibTransId="{E5AF3108-98BC-4714-95B9-073FE2B743DE}"/>
    <dgm:cxn modelId="{EF459F21-6AA0-4930-9188-0B31B83A0851}" type="presOf" srcId="{912B1C6C-E3D4-4785-9B1F-506F30EF0CE0}" destId="{5E145748-B2A5-411B-A085-7D55BF22D8AA}" srcOrd="0" destOrd="0" presId="urn:microsoft.com/office/officeart/2005/8/layout/chevron1"/>
    <dgm:cxn modelId="{7A628947-2CF7-4422-84B9-3229485804C8}" srcId="{57227046-81ED-4698-8BB9-97888D9AD2A5}" destId="{912B1C6C-E3D4-4785-9B1F-506F30EF0CE0}" srcOrd="1" destOrd="0" parTransId="{007D054D-BE07-4DA0-9EB4-9D71483FC6A4}" sibTransId="{EAD17EC1-F0ED-4A3C-999D-820B8DAF7508}"/>
    <dgm:cxn modelId="{9D1CC171-43A2-4ABA-8473-117D2AE286F7}" type="presOf" srcId="{AF63A659-2E54-401E-A811-500CCA00B7C3}" destId="{6573518C-B8CF-4284-AE99-9189C4DDAC9C}" srcOrd="0" destOrd="0" presId="urn:microsoft.com/office/officeart/2005/8/layout/chevron1"/>
    <dgm:cxn modelId="{83C186AD-E79F-4EEB-88DD-EC56408C7011}" type="presOf" srcId="{57227046-81ED-4698-8BB9-97888D9AD2A5}" destId="{0F5BE36E-F606-4039-8D69-E29340D8DDE1}" srcOrd="0" destOrd="0" presId="urn:microsoft.com/office/officeart/2005/8/layout/chevron1"/>
    <dgm:cxn modelId="{E7D2A14C-5968-41B1-AB39-0FC965F37AEF}" type="presParOf" srcId="{0F5BE36E-F606-4039-8D69-E29340D8DDE1}" destId="{6573518C-B8CF-4284-AE99-9189C4DDAC9C}" srcOrd="0" destOrd="0" presId="urn:microsoft.com/office/officeart/2005/8/layout/chevron1"/>
    <dgm:cxn modelId="{DEA6AACE-4F59-4EE7-8A18-865DDE3BBF21}" type="presParOf" srcId="{0F5BE36E-F606-4039-8D69-E29340D8DDE1}" destId="{F082450E-853D-4B3B-BD07-2DCC4F368381}" srcOrd="1" destOrd="0" presId="urn:microsoft.com/office/officeart/2005/8/layout/chevron1"/>
    <dgm:cxn modelId="{836C5D77-1F0B-4AFB-A43F-73747D177159}" type="presParOf" srcId="{0F5BE36E-F606-4039-8D69-E29340D8DDE1}" destId="{5E145748-B2A5-411B-A085-7D55BF22D8A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698B362-4E52-4CA8-B568-B31D02ED3086}" type="presOf" srcId="{53A3BC40-D848-42E8-B02C-D3435AFDD15F}" destId="{295320C5-78FA-4109-9C97-D900B70013E4}" srcOrd="0" destOrd="0" presId="urn:microsoft.com/office/officeart/2005/8/layout/vList2"/>
    <dgm:cxn modelId="{E16C9964-9EF1-4D33-B9C8-EC4DAAB672DC}" type="presOf" srcId="{978A7F72-9446-4607-B7F4-6767861DBBAB}" destId="{25FFA75A-14B9-4430-BF3A-8547943A3082}" srcOrd="0" destOrd="0" presId="urn:microsoft.com/office/officeart/2005/8/layout/vList2"/>
    <dgm:cxn modelId="{AE757B55-6A16-4F1D-9787-880B1D4D9563}" type="presOf" srcId="{80A314BF-352E-4944-A88C-7AB0CBF31700}" destId="{73DA6E23-222E-4423-8948-6E9F4617F3DD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1CFD3DA7-16A8-4B9A-89AA-65D502B31945}" type="presOf" srcId="{7B162C0D-8231-49A0-8533-B5A9CBD00339}" destId="{E096775B-7B39-4BF8-99D3-60B2B4E8F1F1}" srcOrd="0" destOrd="0" presId="urn:microsoft.com/office/officeart/2005/8/layout/vList2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272D3FD1-9DC7-49A3-B238-C27A809CB6D3}" type="presOf" srcId="{56448D94-16A9-4895-8FAA-122E436DE52B}" destId="{7E41B242-1C41-4C10-8D84-36987FB16C55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6C5244F7-4992-44EE-B94B-04F21B8362FE}" type="presOf" srcId="{0EE3F159-F1D6-4FE3-B33A-A6B592245C74}" destId="{07112140-1C35-4468-BBEE-3F86CCBB94A1}" srcOrd="0" destOrd="0" presId="urn:microsoft.com/office/officeart/2005/8/layout/vList2"/>
    <dgm:cxn modelId="{B3375DA0-D145-4774-8510-AF907B8B7EAF}" type="presParOf" srcId="{07112140-1C35-4468-BBEE-3F86CCBB94A1}" destId="{7E41B242-1C41-4C10-8D84-36987FB16C55}" srcOrd="0" destOrd="0" presId="urn:microsoft.com/office/officeart/2005/8/layout/vList2"/>
    <dgm:cxn modelId="{D9309F71-592C-4C21-BDB7-71B22FC99721}" type="presParOf" srcId="{07112140-1C35-4468-BBEE-3F86CCBB94A1}" destId="{44BD79E6-D2EB-4041-9CF8-920DC0D6B14D}" srcOrd="1" destOrd="0" presId="urn:microsoft.com/office/officeart/2005/8/layout/vList2"/>
    <dgm:cxn modelId="{67381084-0C14-476C-A3CD-D6022B672F1E}" type="presParOf" srcId="{07112140-1C35-4468-BBEE-3F86CCBB94A1}" destId="{73DA6E23-222E-4423-8948-6E9F4617F3DD}" srcOrd="2" destOrd="0" presId="urn:microsoft.com/office/officeart/2005/8/layout/vList2"/>
    <dgm:cxn modelId="{8047C079-6ACF-4A49-A827-B823528D597E}" type="presParOf" srcId="{07112140-1C35-4468-BBEE-3F86CCBB94A1}" destId="{B61176B5-E0F4-45E2-B9CC-EFD3B789FC6D}" srcOrd="3" destOrd="0" presId="urn:microsoft.com/office/officeart/2005/8/layout/vList2"/>
    <dgm:cxn modelId="{099FC227-9C12-44C5-8C4D-F6C96A848FE3}" type="presParOf" srcId="{07112140-1C35-4468-BBEE-3F86CCBB94A1}" destId="{25FFA75A-14B9-4430-BF3A-8547943A3082}" srcOrd="4" destOrd="0" presId="urn:microsoft.com/office/officeart/2005/8/layout/vList2"/>
    <dgm:cxn modelId="{ED039FF0-32C5-4A5C-ABE1-8DD48946BB7D}" type="presParOf" srcId="{07112140-1C35-4468-BBEE-3F86CCBB94A1}" destId="{50C23378-6BE4-4B61-AF28-AEC502787224}" srcOrd="5" destOrd="0" presId="urn:microsoft.com/office/officeart/2005/8/layout/vList2"/>
    <dgm:cxn modelId="{5A321DFE-7B0D-4A22-8AC5-04806C33E246}" type="presParOf" srcId="{07112140-1C35-4468-BBEE-3F86CCBB94A1}" destId="{295320C5-78FA-4109-9C97-D900B70013E4}" srcOrd="6" destOrd="0" presId="urn:microsoft.com/office/officeart/2005/8/layout/vList2"/>
    <dgm:cxn modelId="{ECF81F4E-406C-45D2-B319-DD4E8E96CA1B}" type="presParOf" srcId="{07112140-1C35-4468-BBEE-3F86CCBB94A1}" destId="{2426C956-4A97-4626-8865-3FBFAFE1EF2A}" srcOrd="7" destOrd="0" presId="urn:microsoft.com/office/officeart/2005/8/layout/vList2"/>
    <dgm:cxn modelId="{E649782D-A72C-4C34-8D74-8A9ACA95AF6E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BFEBC-1147-4AA9-ACDD-984503DBD2BA}">
      <dsp:nvSpPr>
        <dsp:cNvPr id="0" name=""/>
        <dsp:cNvSpPr/>
      </dsp:nvSpPr>
      <dsp:spPr>
        <a:xfrm>
          <a:off x="0" y="3844033"/>
          <a:ext cx="4858035" cy="12616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/>
            <a:t>Spijtig dat onze collegas dit niet steeds doen maar juist hoge kosten aanrekenen</a:t>
          </a:r>
          <a:endParaRPr lang="en-US" sz="1800" kern="1200"/>
        </a:p>
      </dsp:txBody>
      <dsp:txXfrm>
        <a:off x="0" y="3844033"/>
        <a:ext cx="4858035" cy="1261697"/>
      </dsp:txXfrm>
    </dsp:sp>
    <dsp:sp modelId="{12BA45F6-6B2B-4D12-8AFD-8FF99E34E24B}">
      <dsp:nvSpPr>
        <dsp:cNvPr id="0" name=""/>
        <dsp:cNvSpPr/>
      </dsp:nvSpPr>
      <dsp:spPr>
        <a:xfrm rot="10800000">
          <a:off x="0" y="1922468"/>
          <a:ext cx="4858035" cy="1940490"/>
        </a:xfrm>
        <a:prstGeom prst="upArrowCallou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/>
            <a:t>Wij rekenen nooit kosten zowel bij in of out transferten van titels</a:t>
          </a:r>
          <a:endParaRPr lang="en-US" sz="1800" kern="1200"/>
        </a:p>
      </dsp:txBody>
      <dsp:txXfrm rot="10800000">
        <a:off x="0" y="1922468"/>
        <a:ext cx="4858035" cy="1260872"/>
      </dsp:txXfrm>
    </dsp:sp>
    <dsp:sp modelId="{D172DC4F-FBFE-4199-98CB-278514B327F6}">
      <dsp:nvSpPr>
        <dsp:cNvPr id="0" name=""/>
        <dsp:cNvSpPr/>
      </dsp:nvSpPr>
      <dsp:spPr>
        <a:xfrm rot="10800000">
          <a:off x="0" y="902"/>
          <a:ext cx="4858035" cy="1940490"/>
        </a:xfrm>
        <a:prstGeom prst="upArrowCallou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/>
            <a:t>Wij betalen tot een maxima van 4 per duizend  terug van je portefeuille waarde  op de kosten van je huidige bank bij transferten</a:t>
          </a:r>
          <a:endParaRPr lang="en-US" sz="1800" kern="1200"/>
        </a:p>
      </dsp:txBody>
      <dsp:txXfrm rot="10800000">
        <a:off x="0" y="902"/>
        <a:ext cx="4858035" cy="1260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6B0AB-87E4-45F3-86AD-56A044176A57}">
      <dsp:nvSpPr>
        <dsp:cNvPr id="0" name=""/>
        <dsp:cNvSpPr/>
      </dsp:nvSpPr>
      <dsp:spPr>
        <a:xfrm>
          <a:off x="2690437" y="742074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0850" y="784787"/>
        <a:ext cx="30075" cy="6015"/>
      </dsp:txXfrm>
    </dsp:sp>
    <dsp:sp modelId="{F28B911C-2035-4E04-BEED-22B2132DA938}">
      <dsp:nvSpPr>
        <dsp:cNvPr id="0" name=""/>
        <dsp:cNvSpPr/>
      </dsp:nvSpPr>
      <dsp:spPr>
        <a:xfrm>
          <a:off x="77018" y="3228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FFFF00"/>
              </a:solidFill>
            </a:rPr>
            <a:t>Drie TOP bedrijven die samenwerken  en één  BALIE ONTVANGST KANTOOR </a:t>
          </a:r>
          <a:r>
            <a:rPr lang="nl-BE" sz="1300" b="1" kern="1200" dirty="0"/>
            <a:t>vormen voor </a:t>
          </a:r>
          <a:r>
            <a:rPr lang="nl-BE" sz="1300" b="1" kern="1200" dirty="0" err="1"/>
            <a:t>u</a:t>
          </a:r>
          <a:r>
            <a:rPr lang="nl-BE" sz="1300" b="1" kern="1200" dirty="0" err="1">
              <a:solidFill>
                <a:srgbClr val="FFFF00"/>
              </a:solidFill>
            </a:rPr>
            <a:t>EN</a:t>
          </a:r>
          <a:endParaRPr lang="en-US" sz="1300" kern="1200" dirty="0"/>
        </a:p>
      </dsp:txBody>
      <dsp:txXfrm>
        <a:off x="77018" y="3228"/>
        <a:ext cx="2615219" cy="1569131"/>
      </dsp:txXfrm>
    </dsp:sp>
    <dsp:sp modelId="{E999270F-C09D-4C77-A675-15683C9D4E27}">
      <dsp:nvSpPr>
        <dsp:cNvPr id="0" name=""/>
        <dsp:cNvSpPr/>
      </dsp:nvSpPr>
      <dsp:spPr>
        <a:xfrm>
          <a:off x="5907157" y="742074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77570" y="784787"/>
        <a:ext cx="30075" cy="6015"/>
      </dsp:txXfrm>
    </dsp:sp>
    <dsp:sp modelId="{57B33ED1-F446-42AD-AA10-9A39CB29118D}">
      <dsp:nvSpPr>
        <dsp:cNvPr id="0" name=""/>
        <dsp:cNvSpPr/>
      </dsp:nvSpPr>
      <dsp:spPr>
        <a:xfrm>
          <a:off x="3293738" y="3228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Interactive broker  40 miljard  beurswaarde  wereldspeler 125 beurzen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/>
            <a:t>Jaarlijkse omzet 3,5 miljard$</a:t>
          </a:r>
          <a:endParaRPr lang="en-US" sz="1300" kern="1200" dirty="0"/>
        </a:p>
      </dsp:txBody>
      <dsp:txXfrm>
        <a:off x="3293738" y="3228"/>
        <a:ext cx="2615219" cy="1569131"/>
      </dsp:txXfrm>
    </dsp:sp>
    <dsp:sp modelId="{2081C47C-6705-4FDF-B2C8-AC206A136B6E}">
      <dsp:nvSpPr>
        <dsp:cNvPr id="0" name=""/>
        <dsp:cNvSpPr/>
      </dsp:nvSpPr>
      <dsp:spPr>
        <a:xfrm>
          <a:off x="1384628" y="1570560"/>
          <a:ext cx="6433439" cy="570900"/>
        </a:xfrm>
        <a:custGeom>
          <a:avLst/>
          <a:gdLst/>
          <a:ahLst/>
          <a:cxnLst/>
          <a:rect l="0" t="0" r="0" b="0"/>
          <a:pathLst>
            <a:path>
              <a:moveTo>
                <a:pt x="6433439" y="0"/>
              </a:moveTo>
              <a:lnTo>
                <a:pt x="6433439" y="302550"/>
              </a:lnTo>
              <a:lnTo>
                <a:pt x="0" y="302550"/>
              </a:lnTo>
              <a:lnTo>
                <a:pt x="0" y="57090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39810" y="1853002"/>
        <a:ext cx="323074" cy="6015"/>
      </dsp:txXfrm>
    </dsp:sp>
    <dsp:sp modelId="{94D2FD9C-D1A0-446A-93CA-703B9DBCCA6B}">
      <dsp:nvSpPr>
        <dsp:cNvPr id="0" name=""/>
        <dsp:cNvSpPr/>
      </dsp:nvSpPr>
      <dsp:spPr>
        <a:xfrm>
          <a:off x="6510458" y="3228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rgbClr val="FFFF00"/>
              </a:solidFill>
            </a:rPr>
            <a:t>Verzorgt uw rekening (beste beurssite sinds 2018!! </a:t>
          </a:r>
          <a:r>
            <a:rPr lang="nl-BE" sz="1300" kern="1200" dirty="0">
              <a:solidFill>
                <a:srgbClr val="FFFF00"/>
              </a:solidFill>
            </a:rPr>
            <a:t>)6x </a:t>
          </a:r>
          <a:r>
            <a:rPr lang="nl-BE" sz="1300" kern="1200" dirty="0"/>
            <a:t>groter dan de grootste </a:t>
          </a:r>
          <a:r>
            <a:rPr lang="nl-BE" sz="1300" kern="1200" dirty="0" err="1"/>
            <a:t>belgische</a:t>
          </a:r>
          <a:r>
            <a:rPr lang="nl-BE" sz="1300" kern="1200" dirty="0"/>
            <a:t> brokers/bank of 15 x groter dan  private banking </a:t>
          </a:r>
          <a:r>
            <a:rPr lang="nl-BE" sz="1300" kern="1200" dirty="0" err="1"/>
            <a:t>uitAntwerpen</a:t>
          </a:r>
          <a:endParaRPr lang="en-US" sz="1300" kern="1200" dirty="0"/>
        </a:p>
      </dsp:txBody>
      <dsp:txXfrm>
        <a:off x="6510458" y="3228"/>
        <a:ext cx="2615219" cy="1569131"/>
      </dsp:txXfrm>
    </dsp:sp>
    <dsp:sp modelId="{9E1E1F91-CC5E-4241-8006-2CDA8288A02C}">
      <dsp:nvSpPr>
        <dsp:cNvPr id="0" name=""/>
        <dsp:cNvSpPr/>
      </dsp:nvSpPr>
      <dsp:spPr>
        <a:xfrm>
          <a:off x="2690437" y="2912706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0850" y="2955418"/>
        <a:ext cx="30075" cy="6015"/>
      </dsp:txXfrm>
    </dsp:sp>
    <dsp:sp modelId="{2229F88A-97CB-4F3B-9BEC-AFE1DAD4F4C1}">
      <dsp:nvSpPr>
        <dsp:cNvPr id="0" name=""/>
        <dsp:cNvSpPr/>
      </dsp:nvSpPr>
      <dsp:spPr>
        <a:xfrm>
          <a:off x="77018" y="2173860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 dirty="0">
              <a:solidFill>
                <a:schemeClr val="tx1"/>
              </a:solidFill>
              <a:highlight>
                <a:srgbClr val="FFFF00"/>
              </a:highlight>
            </a:rPr>
            <a:t>Mexem </a:t>
          </a:r>
          <a:r>
            <a:rPr lang="nl-BE" sz="1300" b="1" kern="1200" dirty="0" err="1">
              <a:solidFill>
                <a:schemeClr val="tx1"/>
              </a:solidFill>
              <a:highlight>
                <a:srgbClr val="FFFF00"/>
              </a:highlight>
            </a:rPr>
            <a:t>ltd</a:t>
          </a:r>
          <a:r>
            <a:rPr lang="nl-BE" sz="1300" b="1" kern="1200" dirty="0">
              <a:solidFill>
                <a:schemeClr val="tx1"/>
              </a:solidFill>
              <a:highlight>
                <a:srgbClr val="FFFF00"/>
              </a:highlight>
            </a:rPr>
            <a:t>  </a:t>
          </a:r>
          <a:r>
            <a:rPr lang="nl-BE" sz="1300" kern="1200" dirty="0"/>
            <a:t>zorgt voor je lage tarieven/kosten en financiële hulpmiddelen</a:t>
          </a:r>
          <a:endParaRPr lang="en-US" sz="1300" kern="1200" dirty="0"/>
        </a:p>
      </dsp:txBody>
      <dsp:txXfrm>
        <a:off x="77018" y="2173860"/>
        <a:ext cx="2615219" cy="1569131"/>
      </dsp:txXfrm>
    </dsp:sp>
    <dsp:sp modelId="{887132A3-8140-476F-824A-63BF892F386C}">
      <dsp:nvSpPr>
        <dsp:cNvPr id="0" name=""/>
        <dsp:cNvSpPr/>
      </dsp:nvSpPr>
      <dsp:spPr>
        <a:xfrm>
          <a:off x="5907157" y="2912706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77570" y="2955418"/>
        <a:ext cx="30075" cy="6015"/>
      </dsp:txXfrm>
    </dsp:sp>
    <dsp:sp modelId="{ADE379CE-F930-4A93-89E2-095D530E0142}">
      <dsp:nvSpPr>
        <dsp:cNvPr id="0" name=""/>
        <dsp:cNvSpPr/>
      </dsp:nvSpPr>
      <dsp:spPr>
        <a:xfrm>
          <a:off x="3293738" y="2173860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/>
            <a:t>Administratieve introducing broker die over heel de wereld klanten groepeert en introduceert  om de goedkoopste kosten te krijgen bij de hoofd broker= </a:t>
          </a:r>
          <a:endParaRPr lang="en-US" sz="1300" kern="1200"/>
        </a:p>
      </dsp:txBody>
      <dsp:txXfrm>
        <a:off x="3293738" y="2173860"/>
        <a:ext cx="2615219" cy="1569131"/>
      </dsp:txXfrm>
    </dsp:sp>
    <dsp:sp modelId="{D06899DB-BEE0-4A5A-A0A2-3B47A6F667B5}">
      <dsp:nvSpPr>
        <dsp:cNvPr id="0" name=""/>
        <dsp:cNvSpPr/>
      </dsp:nvSpPr>
      <dsp:spPr>
        <a:xfrm>
          <a:off x="1384628" y="3741192"/>
          <a:ext cx="6433439" cy="570900"/>
        </a:xfrm>
        <a:custGeom>
          <a:avLst/>
          <a:gdLst/>
          <a:ahLst/>
          <a:cxnLst/>
          <a:rect l="0" t="0" r="0" b="0"/>
          <a:pathLst>
            <a:path>
              <a:moveTo>
                <a:pt x="6433439" y="0"/>
              </a:moveTo>
              <a:lnTo>
                <a:pt x="6433439" y="302550"/>
              </a:lnTo>
              <a:lnTo>
                <a:pt x="0" y="302550"/>
              </a:lnTo>
              <a:lnTo>
                <a:pt x="0" y="57090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39810" y="4023634"/>
        <a:ext cx="323074" cy="6015"/>
      </dsp:txXfrm>
    </dsp:sp>
    <dsp:sp modelId="{C64FCF27-2843-4324-A504-D5684EF4EEE4}">
      <dsp:nvSpPr>
        <dsp:cNvPr id="0" name=""/>
        <dsp:cNvSpPr/>
      </dsp:nvSpPr>
      <dsp:spPr>
        <a:xfrm>
          <a:off x="6510458" y="2173860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b="1" kern="1200" dirty="0" err="1">
              <a:solidFill>
                <a:srgbClr val="FFFF00"/>
              </a:solidFill>
            </a:rPr>
            <a:t>Inter</a:t>
          </a:r>
          <a:r>
            <a:rPr lang="nl-BE" sz="2000" b="1" kern="1200" dirty="0">
              <a:solidFill>
                <a:srgbClr val="FFFF00"/>
              </a:solidFill>
            </a:rPr>
            <a:t> </a:t>
          </a:r>
          <a:r>
            <a:rPr lang="nl-BE" sz="2000" b="1" kern="1200" dirty="0" err="1">
              <a:solidFill>
                <a:srgbClr val="FFFF00"/>
              </a:solidFill>
            </a:rPr>
            <a:t>active</a:t>
          </a:r>
          <a:r>
            <a:rPr lang="nl-BE" sz="2000" b="1" kern="1200" dirty="0">
              <a:solidFill>
                <a:srgbClr val="FFFF00"/>
              </a:solidFill>
            </a:rPr>
            <a:t> brokers </a:t>
          </a:r>
          <a:r>
            <a:rPr lang="nl-BE" sz="2000" b="1" kern="1200" dirty="0" err="1">
              <a:solidFill>
                <a:srgbClr val="FFFF00"/>
              </a:solidFill>
            </a:rPr>
            <a:t>usa</a:t>
          </a:r>
          <a:endParaRPr lang="nl-BE" sz="2000" b="1" kern="1200" dirty="0">
            <a:solidFill>
              <a:srgbClr val="FFFF0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b="1" kern="1200" dirty="0">
              <a:solidFill>
                <a:srgbClr val="FFFF00"/>
              </a:solidFill>
            </a:rPr>
            <a:t>50miljard beurswaarde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6510458" y="2173860"/>
        <a:ext cx="2615219" cy="1569131"/>
      </dsp:txXfrm>
    </dsp:sp>
    <dsp:sp modelId="{31A13FA8-E89E-49E7-8D63-ECDF0F05D211}">
      <dsp:nvSpPr>
        <dsp:cNvPr id="0" name=""/>
        <dsp:cNvSpPr/>
      </dsp:nvSpPr>
      <dsp:spPr>
        <a:xfrm>
          <a:off x="2690437" y="5083338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60850" y="5126050"/>
        <a:ext cx="30075" cy="6015"/>
      </dsp:txXfrm>
    </dsp:sp>
    <dsp:sp modelId="{8A2D2775-80C8-46E9-96F9-EF26FE929B35}">
      <dsp:nvSpPr>
        <dsp:cNvPr id="0" name=""/>
        <dsp:cNvSpPr/>
      </dsp:nvSpPr>
      <dsp:spPr>
        <a:xfrm>
          <a:off x="77018" y="4344492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u="sng" kern="1200" dirty="0">
              <a:solidFill>
                <a:srgbClr val="FFFF00"/>
              </a:solidFill>
            </a:rPr>
            <a:t>BEURSEXPERT B BUSSCHAERT </a:t>
          </a:r>
          <a:r>
            <a:rPr lang="nl-BE" sz="1300" b="1" kern="1200" dirty="0"/>
            <a:t>verzorgt je adviezen voor vermogen</a:t>
          </a:r>
          <a:endParaRPr lang="en-US" sz="1300" kern="1200" dirty="0"/>
        </a:p>
      </dsp:txBody>
      <dsp:txXfrm>
        <a:off x="77018" y="4344492"/>
        <a:ext cx="2615219" cy="1569131"/>
      </dsp:txXfrm>
    </dsp:sp>
    <dsp:sp modelId="{66F02125-BCC0-4938-B40E-072167BF3EFD}">
      <dsp:nvSpPr>
        <dsp:cNvPr id="0" name=""/>
        <dsp:cNvSpPr/>
      </dsp:nvSpPr>
      <dsp:spPr>
        <a:xfrm>
          <a:off x="5907157" y="5083338"/>
          <a:ext cx="570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900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77570" y="5126050"/>
        <a:ext cx="30075" cy="6015"/>
      </dsp:txXfrm>
    </dsp:sp>
    <dsp:sp modelId="{DB134B7B-044C-48E1-8591-1DFCF0C15731}">
      <dsp:nvSpPr>
        <dsp:cNvPr id="0" name=""/>
        <dsp:cNvSpPr/>
      </dsp:nvSpPr>
      <dsp:spPr>
        <a:xfrm>
          <a:off x="3293738" y="4344492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b="1" kern="1200"/>
            <a:t>Heeft al meer dan 50 jaar ervaring in private portfolio&amp;banking service</a:t>
          </a:r>
          <a:endParaRPr lang="en-US" sz="1300" kern="1200"/>
        </a:p>
      </dsp:txBody>
      <dsp:txXfrm>
        <a:off x="3293738" y="4344492"/>
        <a:ext cx="2615219" cy="1569131"/>
      </dsp:txXfrm>
    </dsp:sp>
    <dsp:sp modelId="{187F1AF7-1604-4288-A2BB-2AA421105C17}">
      <dsp:nvSpPr>
        <dsp:cNvPr id="0" name=""/>
        <dsp:cNvSpPr/>
      </dsp:nvSpPr>
      <dsp:spPr>
        <a:xfrm>
          <a:off x="6510458" y="4344492"/>
          <a:ext cx="2615219" cy="156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148" tIns="134514" rIns="128148" bIns="13451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>
              <a:solidFill>
                <a:srgbClr val="002060"/>
              </a:solidFill>
              <a:highlight>
                <a:srgbClr val="FFFF00"/>
              </a:highlight>
            </a:rPr>
            <a:t>Heeft meer de 15 nominaties behaald en 10 </a:t>
          </a:r>
          <a:r>
            <a:rPr lang="nl-BE" sz="1600" b="1" kern="1200" dirty="0" err="1">
              <a:solidFill>
                <a:srgbClr val="002060"/>
              </a:solidFill>
              <a:highlight>
                <a:srgbClr val="FFFF00"/>
              </a:highlight>
            </a:rPr>
            <a:t>awards</a:t>
          </a:r>
          <a:r>
            <a:rPr lang="nl-BE" sz="1600" b="1" kern="1200" dirty="0">
              <a:solidFill>
                <a:srgbClr val="002060"/>
              </a:solidFill>
              <a:highlight>
                <a:srgbClr val="FFFF00"/>
              </a:highlight>
            </a:rPr>
            <a:t> in vermogensbeheer</a:t>
          </a:r>
          <a:endParaRPr lang="en-US" sz="1600" kern="1200" dirty="0">
            <a:solidFill>
              <a:srgbClr val="002060"/>
            </a:solidFill>
            <a:highlight>
              <a:srgbClr val="FFFF00"/>
            </a:highlight>
          </a:endParaRPr>
        </a:p>
      </dsp:txBody>
      <dsp:txXfrm>
        <a:off x="6510458" y="4344492"/>
        <a:ext cx="2615219" cy="1569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518C-B8CF-4284-AE99-9189C4DDAC9C}">
      <dsp:nvSpPr>
        <dsp:cNvPr id="0" name=""/>
        <dsp:cNvSpPr/>
      </dsp:nvSpPr>
      <dsp:spPr>
        <a:xfrm>
          <a:off x="100" y="1091913"/>
          <a:ext cx="2320057" cy="92802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/>
            <a:t>Uitsluitend via deze site</a:t>
          </a:r>
          <a:endParaRPr lang="en-US" sz="1800" b="1" kern="1200"/>
        </a:p>
      </dsp:txBody>
      <dsp:txXfrm>
        <a:off x="464111" y="1091913"/>
        <a:ext cx="1392035" cy="928022"/>
      </dsp:txXfrm>
    </dsp:sp>
    <dsp:sp modelId="{5E145748-B2A5-411B-A085-7D55BF22D8AA}">
      <dsp:nvSpPr>
        <dsp:cNvPr id="0" name=""/>
        <dsp:cNvSpPr/>
      </dsp:nvSpPr>
      <dsp:spPr>
        <a:xfrm>
          <a:off x="2088152" y="1091913"/>
          <a:ext cx="8412249" cy="928022"/>
        </a:xfrm>
        <a:prstGeom prst="chevron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b="1" kern="1200" dirty="0">
              <a:highlight>
                <a:srgbClr val="000000"/>
              </a:highlight>
              <a:hlinkClick xmlns:r="http://schemas.openxmlformats.org/officeDocument/2006/relationships" r:id="rId1"/>
            </a:rPr>
            <a:t>Mexem</a:t>
          </a:r>
          <a:r>
            <a:rPr lang="nl-BE" sz="2400" b="1" kern="1200" dirty="0">
              <a:highlight>
                <a:srgbClr val="000000"/>
              </a:highlight>
            </a:rPr>
            <a:t>=</a:t>
          </a:r>
          <a:r>
            <a:rPr lang="nl-BE" sz="2400" b="1" kern="1200" dirty="0">
              <a:solidFill>
                <a:schemeClr val="bg1"/>
              </a:solidFill>
              <a:highlight>
                <a:srgbClr val="000000"/>
              </a:highlight>
            </a:rPr>
            <a:t>https://advisor.mexem.com/login</a:t>
          </a:r>
          <a:endParaRPr lang="en-US" sz="2400" kern="1200" dirty="0">
            <a:solidFill>
              <a:schemeClr val="bg1"/>
            </a:solidFill>
            <a:highlight>
              <a:srgbClr val="000000"/>
            </a:highlight>
          </a:endParaRPr>
        </a:p>
      </dsp:txBody>
      <dsp:txXfrm>
        <a:off x="2552163" y="1091913"/>
        <a:ext cx="7484227" cy="9280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372102"/>
          <a:ext cx="3448752" cy="538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5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DE LAASTE 3000 JAAR IS ER MAAR WEINIG VERANDERD OP DEZE AARDE OM UW VERMOGEN AFTESCHERMEN  TEGEN KOOPKRACHTVERLIES</a:t>
          </a:r>
          <a:endParaRPr lang="en-US" sz="1000" kern="1200"/>
        </a:p>
      </dsp:txBody>
      <dsp:txXfrm>
        <a:off x="26273" y="398375"/>
        <a:ext cx="3396206" cy="485654"/>
      </dsp:txXfrm>
    </dsp:sp>
    <dsp:sp modelId="{73DA6E23-222E-4423-8948-6E9F4617F3DD}">
      <dsp:nvSpPr>
        <dsp:cNvPr id="0" name=""/>
        <dsp:cNvSpPr/>
      </dsp:nvSpPr>
      <dsp:spPr>
        <a:xfrm>
          <a:off x="0" y="939102"/>
          <a:ext cx="3448752" cy="538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5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BEURZEN.OBLIGATIES ALLES ZAL IN WAARDE VERMINDEREN</a:t>
          </a:r>
          <a:endParaRPr lang="en-US" sz="1000" kern="1200"/>
        </a:p>
      </dsp:txBody>
      <dsp:txXfrm>
        <a:off x="26273" y="965375"/>
        <a:ext cx="3396206" cy="485654"/>
      </dsp:txXfrm>
    </dsp:sp>
    <dsp:sp modelId="{25FFA75A-14B9-4430-BF3A-8547943A3082}">
      <dsp:nvSpPr>
        <dsp:cNvPr id="0" name=""/>
        <dsp:cNvSpPr/>
      </dsp:nvSpPr>
      <dsp:spPr>
        <a:xfrm>
          <a:off x="0" y="1506103"/>
          <a:ext cx="3448752" cy="538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5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UITSLUITEND FYSISCH GOUD KAN U BEHOEDEN VAN DIT VERLIES</a:t>
          </a:r>
          <a:endParaRPr lang="en-US" sz="1000" kern="1200"/>
        </a:p>
      </dsp:txBody>
      <dsp:txXfrm>
        <a:off x="26273" y="1532376"/>
        <a:ext cx="3396206" cy="485654"/>
      </dsp:txXfrm>
    </dsp:sp>
    <dsp:sp modelId="{295320C5-78FA-4109-9C97-D900B70013E4}">
      <dsp:nvSpPr>
        <dsp:cNvPr id="0" name=""/>
        <dsp:cNvSpPr/>
      </dsp:nvSpPr>
      <dsp:spPr>
        <a:xfrm>
          <a:off x="0" y="2073103"/>
          <a:ext cx="3448752" cy="538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5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GOUDSTAVEN BEHOUDEN AL SINDS 3000JAAR STEEDS HUN KOOPKRACHT</a:t>
          </a:r>
          <a:endParaRPr lang="en-US" sz="1000" kern="1200"/>
        </a:p>
      </dsp:txBody>
      <dsp:txXfrm>
        <a:off x="26273" y="2099376"/>
        <a:ext cx="3396206" cy="485654"/>
      </dsp:txXfrm>
    </dsp:sp>
    <dsp:sp modelId="{E096775B-7B39-4BF8-99D3-60B2B4E8F1F1}">
      <dsp:nvSpPr>
        <dsp:cNvPr id="0" name=""/>
        <dsp:cNvSpPr/>
      </dsp:nvSpPr>
      <dsp:spPr>
        <a:xfrm>
          <a:off x="0" y="2640103"/>
          <a:ext cx="3448752" cy="53820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5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EN JA AZIE EN CHINA GELOVEN MASSAAL DAARIN</a:t>
          </a:r>
          <a:endParaRPr lang="en-US" sz="1000" kern="1200"/>
        </a:p>
      </dsp:txBody>
      <dsp:txXfrm>
        <a:off x="26273" y="2666376"/>
        <a:ext cx="3396206" cy="48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2/08/2023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570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 beursexpert B.BUSSCHAERT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158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83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178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9996" y="1272116"/>
            <a:ext cx="9658598" cy="762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69996" y="4060824"/>
            <a:ext cx="9658598" cy="762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69996" y="1402291"/>
            <a:ext cx="9658598" cy="25908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116498" y="3842872"/>
            <a:ext cx="1021229" cy="102085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3505" y="1352655"/>
            <a:ext cx="9416701" cy="2867152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066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783" y="4145280"/>
            <a:ext cx="7455608" cy="1010412"/>
          </a:xfrm>
        </p:spPr>
        <p:txBody>
          <a:bodyPr>
            <a:normAutofit/>
          </a:bodyPr>
          <a:lstStyle>
            <a:lvl1pPr marL="0" indent="0" algn="l">
              <a:buNone/>
              <a:defRPr sz="2078">
                <a:solidFill>
                  <a:schemeClr val="tx1"/>
                </a:solidFill>
              </a:defRPr>
            </a:lvl1pPr>
            <a:lvl2pPr marL="431780" indent="0" algn="ctr">
              <a:buNone/>
              <a:defRPr sz="2078"/>
            </a:lvl2pPr>
            <a:lvl3pPr marL="863559" indent="0" algn="ctr">
              <a:buNone/>
              <a:defRPr sz="2078"/>
            </a:lvl3pPr>
            <a:lvl4pPr marL="1295339" indent="0" algn="ctr">
              <a:buNone/>
              <a:defRPr sz="1889"/>
            </a:lvl4pPr>
            <a:lvl5pPr marL="1727119" indent="0" algn="ctr">
              <a:buNone/>
              <a:defRPr sz="1889"/>
            </a:lvl5pPr>
            <a:lvl6pPr marL="2158898" indent="0" algn="ctr">
              <a:buNone/>
              <a:defRPr sz="1889"/>
            </a:lvl6pPr>
            <a:lvl7pPr marL="2590678" indent="0" algn="ctr">
              <a:buNone/>
              <a:defRPr sz="1889"/>
            </a:lvl7pPr>
            <a:lvl8pPr marL="3022458" indent="0" algn="ctr">
              <a:buNone/>
              <a:defRPr sz="1889"/>
            </a:lvl8pPr>
            <a:lvl9pPr marL="3454237" indent="0" algn="ctr">
              <a:buNone/>
              <a:defRPr sz="1889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3134" y="4051038"/>
            <a:ext cx="1127957" cy="604520"/>
          </a:xfrm>
        </p:spPr>
        <p:txBody>
          <a:bodyPr/>
          <a:lstStyle>
            <a:lvl1pPr>
              <a:defRPr sz="2644"/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579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261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3213" y="503767"/>
            <a:ext cx="2411770" cy="532553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7904" y="503767"/>
            <a:ext cx="7091323" cy="53255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42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03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44767"/>
            <a:ext cx="11518900" cy="183223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484" y="1157224"/>
            <a:ext cx="8768763" cy="332486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555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205" y="4741164"/>
            <a:ext cx="8552783" cy="1007533"/>
          </a:xfrm>
        </p:spPr>
        <p:txBody>
          <a:bodyPr anchor="t">
            <a:normAutofit/>
          </a:bodyPr>
          <a:lstStyle>
            <a:lvl1pPr marL="0" indent="0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19225" y="5924297"/>
            <a:ext cx="2498321" cy="344840"/>
          </a:xfrm>
        </p:spPr>
        <p:txBody>
          <a:bodyPr/>
          <a:lstStyle/>
          <a:p>
            <a:fld id="{1F6353B1-1FA3-445A-8117-F3082D614776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204" y="5924297"/>
            <a:ext cx="5978309" cy="344840"/>
          </a:xfrm>
        </p:spPr>
        <p:txBody>
          <a:bodyPr/>
          <a:lstStyle/>
          <a:p>
            <a:endParaRPr lang="nl-BE"/>
          </a:p>
        </p:txBody>
      </p:sp>
      <p:grpSp>
        <p:nvGrpSpPr>
          <p:cNvPr id="8" name="Group 7"/>
          <p:cNvGrpSpPr/>
          <p:nvPr/>
        </p:nvGrpSpPr>
        <p:grpSpPr>
          <a:xfrm>
            <a:off x="847855" y="2196634"/>
            <a:ext cx="1021229" cy="102085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123" y="2366903"/>
            <a:ext cx="1122694" cy="680314"/>
          </a:xfrm>
        </p:spPr>
        <p:txBody>
          <a:bodyPr/>
          <a:lstStyle>
            <a:lvl1pPr>
              <a:defRPr sz="2644"/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34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0783" y="2072640"/>
            <a:ext cx="4492371" cy="3756660"/>
          </a:xfrm>
        </p:spPr>
        <p:txBody>
          <a:bodyPr/>
          <a:lstStyle>
            <a:lvl1pPr>
              <a:defRPr sz="1889"/>
            </a:lvl1pPr>
            <a:lvl2pPr>
              <a:defRPr sz="1700"/>
            </a:lvl2pPr>
            <a:lvl3pPr>
              <a:defRPr sz="1511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2866" y="2072640"/>
            <a:ext cx="4492371" cy="3756660"/>
          </a:xfrm>
        </p:spPr>
        <p:txBody>
          <a:bodyPr/>
          <a:lstStyle>
            <a:lvl1pPr>
              <a:defRPr sz="1889"/>
            </a:lvl1pPr>
            <a:lvl2pPr>
              <a:defRPr sz="1700"/>
            </a:lvl2pPr>
            <a:lvl3pPr>
              <a:defRPr sz="1511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54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904" y="1934464"/>
            <a:ext cx="4492371" cy="604520"/>
          </a:xfrm>
        </p:spPr>
        <p:txBody>
          <a:bodyPr anchor="ctr">
            <a:normAutofit/>
          </a:bodyPr>
          <a:lstStyle>
            <a:lvl1pPr marL="0" indent="0">
              <a:buNone/>
              <a:defRPr sz="1889" b="1">
                <a:solidFill>
                  <a:schemeClr val="accent1">
                    <a:lumMod val="75000"/>
                  </a:schemeClr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0783" y="2590800"/>
            <a:ext cx="4492371" cy="3108960"/>
          </a:xfrm>
        </p:spPr>
        <p:txBody>
          <a:bodyPr/>
          <a:lstStyle>
            <a:lvl1pPr>
              <a:defRPr sz="1889"/>
            </a:lvl1pPr>
            <a:lvl2pPr>
              <a:defRPr sz="1700"/>
            </a:lvl2pPr>
            <a:lvl3pPr>
              <a:defRPr sz="1511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2866" y="1934464"/>
            <a:ext cx="4492371" cy="604520"/>
          </a:xfrm>
        </p:spPr>
        <p:txBody>
          <a:bodyPr anchor="ctr">
            <a:normAutofit/>
          </a:bodyPr>
          <a:lstStyle>
            <a:lvl1pPr marL="0" indent="0">
              <a:buNone/>
              <a:defRPr sz="1889" b="1">
                <a:solidFill>
                  <a:schemeClr val="accent1">
                    <a:lumMod val="75000"/>
                  </a:schemeClr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2866" y="2590800"/>
            <a:ext cx="4492371" cy="3108960"/>
          </a:xfrm>
        </p:spPr>
        <p:txBody>
          <a:bodyPr/>
          <a:lstStyle>
            <a:lvl1pPr>
              <a:defRPr sz="1889"/>
            </a:lvl1pPr>
            <a:lvl2pPr>
              <a:defRPr sz="1700"/>
            </a:lvl2pPr>
            <a:lvl3pPr>
              <a:defRPr sz="1511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50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10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451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45305" y="1"/>
            <a:ext cx="3673595" cy="6476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629" y="647700"/>
            <a:ext cx="3023711" cy="1640840"/>
          </a:xfrm>
        </p:spPr>
        <p:txBody>
          <a:bodyPr anchor="b">
            <a:normAutofit/>
          </a:bodyPr>
          <a:lstStyle>
            <a:lvl1pPr>
              <a:defRPr sz="3022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925" y="647700"/>
            <a:ext cx="6341154" cy="4741164"/>
          </a:xfrm>
        </p:spPr>
        <p:txBody>
          <a:bodyPr/>
          <a:lstStyle>
            <a:lvl1pPr>
              <a:defRPr sz="1889"/>
            </a:lvl1pPr>
            <a:lvl2pPr>
              <a:defRPr sz="1700"/>
            </a:lvl2pPr>
            <a:lvl3pPr>
              <a:defRPr sz="1511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77629" y="2288540"/>
            <a:ext cx="3023711" cy="31089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44"/>
              </a:spcBef>
              <a:buNone/>
              <a:defRPr sz="1322">
                <a:solidFill>
                  <a:schemeClr val="accent1">
                    <a:lumMod val="75000"/>
                  </a:schemeClr>
                </a:solidFill>
              </a:defRPr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2255" y="5883588"/>
            <a:ext cx="431959" cy="4318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61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845305" y="1"/>
            <a:ext cx="3673595" cy="6476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629" y="647700"/>
            <a:ext cx="3023711" cy="1640840"/>
          </a:xfrm>
        </p:spPr>
        <p:txBody>
          <a:bodyPr anchor="b">
            <a:normAutofit/>
          </a:bodyPr>
          <a:lstStyle>
            <a:lvl1pPr>
              <a:defRPr sz="3022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7845304" cy="6477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77629" y="2288540"/>
            <a:ext cx="3023711" cy="31089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44"/>
              </a:spcBef>
              <a:buNone/>
              <a:defRPr sz="1322">
                <a:solidFill>
                  <a:schemeClr val="accent1">
                    <a:lumMod val="75000"/>
                  </a:schemeClr>
                </a:solidFill>
              </a:defRPr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8/2/2023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772255" y="5883588"/>
            <a:ext cx="431959" cy="4318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853836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0783" y="457708"/>
            <a:ext cx="9503093" cy="1519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783" y="2003552"/>
            <a:ext cx="9503093" cy="382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721" y="5924297"/>
            <a:ext cx="3092825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9">
                <a:solidFill>
                  <a:schemeClr val="tx2"/>
                </a:solidFill>
              </a:defRPr>
            </a:lvl1pPr>
          </a:lstStyle>
          <a:p>
            <a:fld id="{19127723-9AB6-4880-AA78-6BD21EBC34E1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062" y="5924297"/>
            <a:ext cx="5978309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9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772255" y="5883588"/>
            <a:ext cx="431959" cy="4318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6660" y="5924297"/>
            <a:ext cx="604742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 b="1">
                <a:solidFill>
                  <a:srgbClr val="FFFFFF"/>
                </a:solidFill>
                <a:latin typeface="+mj-lt"/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587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  <p:sldLayoutId id="214748486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51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72712" indent="-172712" algn="l" defTabSz="863559" rtl="0" eaLnBrk="1" latinLnBrk="0" hangingPunct="1">
        <a:lnSpc>
          <a:spcPct val="90000"/>
        </a:lnSpc>
        <a:spcBef>
          <a:spcPts val="1133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indent="-172712" algn="l" defTabSz="863559" rtl="0" eaLnBrk="1" latinLnBrk="0" hangingPunct="1">
        <a:lnSpc>
          <a:spcPct val="90000"/>
        </a:lnSpc>
        <a:spcBef>
          <a:spcPts val="378"/>
        </a:spcBef>
        <a:spcAft>
          <a:spcPts val="18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90847" indent="-172712" algn="l" defTabSz="863559" rtl="0" eaLnBrk="1" latinLnBrk="0" hangingPunct="1">
        <a:lnSpc>
          <a:spcPct val="90000"/>
        </a:lnSpc>
        <a:spcBef>
          <a:spcPts val="378"/>
        </a:spcBef>
        <a:spcAft>
          <a:spcPts val="18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11" kern="1200">
          <a:solidFill>
            <a:schemeClr val="tx1"/>
          </a:solidFill>
          <a:latin typeface="+mn-lt"/>
          <a:ea typeface="+mn-ea"/>
          <a:cs typeface="+mn-cs"/>
        </a:defRPr>
      </a:lvl3pPr>
      <a:lvl4pPr marL="949915" indent="-172712" algn="l" defTabSz="863559" rtl="0" eaLnBrk="1" latinLnBrk="0" hangingPunct="1">
        <a:lnSpc>
          <a:spcPct val="90000"/>
        </a:lnSpc>
        <a:spcBef>
          <a:spcPts val="378"/>
        </a:spcBef>
        <a:spcAft>
          <a:spcPts val="18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11" kern="1200">
          <a:solidFill>
            <a:schemeClr val="tx1"/>
          </a:solidFill>
          <a:latin typeface="+mn-lt"/>
          <a:ea typeface="+mn-ea"/>
          <a:cs typeface="+mn-cs"/>
        </a:defRPr>
      </a:lvl4pPr>
      <a:lvl5pPr marL="1208983" indent="-172712" algn="l" defTabSz="863559" rtl="0" eaLnBrk="1" latinLnBrk="0" hangingPunct="1">
        <a:lnSpc>
          <a:spcPct val="90000"/>
        </a:lnSpc>
        <a:spcBef>
          <a:spcPts val="378"/>
        </a:spcBef>
        <a:spcAft>
          <a:spcPts val="18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11" kern="1200">
          <a:solidFill>
            <a:schemeClr val="tx1"/>
          </a:solidFill>
          <a:latin typeface="+mn-lt"/>
          <a:ea typeface="+mn-ea"/>
          <a:cs typeface="+mn-cs"/>
        </a:defRPr>
      </a:lvl5pPr>
      <a:lvl6pPr marL="1511040" indent="-215890" algn="l" defTabSz="863559" rtl="0" eaLnBrk="1" latinLnBrk="0" hangingPunct="1">
        <a:lnSpc>
          <a:spcPct val="90000"/>
        </a:lnSpc>
        <a:spcBef>
          <a:spcPts val="378"/>
        </a:spcBef>
        <a:spcAft>
          <a:spcPts val="18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11" kern="1200">
          <a:solidFill>
            <a:schemeClr val="tx1"/>
          </a:solidFill>
          <a:latin typeface="+mn-lt"/>
          <a:ea typeface="+mn-ea"/>
          <a:cs typeface="+mn-cs"/>
        </a:defRPr>
      </a:lvl6pPr>
      <a:lvl7pPr marL="1794360" indent="-215890" algn="l" defTabSz="863559" rtl="0" eaLnBrk="1" latinLnBrk="0" hangingPunct="1">
        <a:lnSpc>
          <a:spcPct val="90000"/>
        </a:lnSpc>
        <a:spcBef>
          <a:spcPts val="378"/>
        </a:spcBef>
        <a:spcAft>
          <a:spcPts val="18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11" kern="1200">
          <a:solidFill>
            <a:schemeClr val="tx1"/>
          </a:solidFill>
          <a:latin typeface="+mn-lt"/>
          <a:ea typeface="+mn-ea"/>
          <a:cs typeface="+mn-cs"/>
        </a:defRPr>
      </a:lvl7pPr>
      <a:lvl8pPr marL="2077680" indent="-215890" algn="l" defTabSz="863559" rtl="0" eaLnBrk="1" latinLnBrk="0" hangingPunct="1">
        <a:lnSpc>
          <a:spcPct val="90000"/>
        </a:lnSpc>
        <a:spcBef>
          <a:spcPts val="378"/>
        </a:spcBef>
        <a:spcAft>
          <a:spcPts val="18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11" kern="1200">
          <a:solidFill>
            <a:schemeClr val="tx1"/>
          </a:solidFill>
          <a:latin typeface="+mn-lt"/>
          <a:ea typeface="+mn-ea"/>
          <a:cs typeface="+mn-cs"/>
        </a:defRPr>
      </a:lvl8pPr>
      <a:lvl9pPr marL="2361000" indent="-215890" algn="l" defTabSz="863559" rtl="0" eaLnBrk="1" latinLnBrk="0" hangingPunct="1">
        <a:lnSpc>
          <a:spcPct val="90000"/>
        </a:lnSpc>
        <a:spcBef>
          <a:spcPts val="378"/>
        </a:spcBef>
        <a:spcAft>
          <a:spcPts val="18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microsoft.com/office/2007/relationships/hdphoto" Target="../media/hdphoto3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4.png"/><Relationship Id="rId9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2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microsoft.com/office/2007/relationships/hdphoto" Target="../media/hdphoto1.wdp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3272"/>
            <a:ext cx="5832649" cy="1436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 BUSSCHAERT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8/2/2023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056" y="2314350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00FF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00FF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00FF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00FF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00FF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00FF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00FF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00FF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00FF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00FF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00FF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 dirty="0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2254" y="5883587"/>
            <a:ext cx="431959" cy="4318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C9664EF-0D74-4781-B4B4-646A93B50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4C0CC2-F056-47AD-A361-F33F5EE97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D560C9F-7A8F-4FBA-BD3A-EB75B62E4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ln w="22225">
            <a:solidFill>
              <a:srgbClr val="2BB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DC57B0-5F3A-3686-EE00-40ECE26C1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270" y="757248"/>
            <a:ext cx="7185075" cy="495770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2F4F0B-DADC-BD28-F1ED-3E87A644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21" y="6014832"/>
            <a:ext cx="309282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100"/>
              <a:pPr>
                <a:spcAft>
                  <a:spcPts val="600"/>
                </a:spcAft>
              </a:pPr>
              <a:t>8/2/2023</a:t>
            </a:fld>
            <a:endParaRPr lang="en-US" sz="11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693A98-1673-ACAA-9DC7-F58EFA0D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6014832"/>
            <a:ext cx="60474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7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9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2254" y="5883587"/>
            <a:ext cx="431959" cy="431800"/>
            <a:chOff x="11361456" y="6195813"/>
            <a:chExt cx="548640" cy="548640"/>
          </a:xfrm>
        </p:grpSpPr>
        <p:sp>
          <p:nvSpPr>
            <p:cNvPr id="29" name="Oval 20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31" name="Rectangle 23">
            <a:extLst>
              <a:ext uri="{FF2B5EF4-FFF2-40B4-BE49-F238E27FC236}">
                <a16:creationId xmlns:a16="http://schemas.microsoft.com/office/drawing/2014/main" id="{9C5EC292-991E-4C8F-9F55-D72971A4B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0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0B7573-D2CD-4589-B099-E8254726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999"/>
          </a:xfrm>
          <a:prstGeom prst="rect">
            <a:avLst/>
          </a:prstGeom>
          <a:blipFill dpi="0" rotWithShape="1">
            <a:blip r:embed="rId5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26A041F-C32D-4E9C-AD9A-6F8F9710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89"/>
            <a:ext cx="10617546" cy="55702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BF5A40-1A87-831F-D9AC-E0C4B5DF7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2932" y="758447"/>
            <a:ext cx="6913034" cy="496010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C94A13-5C45-CA2F-206F-B9266322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21" y="6028761"/>
            <a:ext cx="309282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8/2/2023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45F860-AA57-2C16-114C-C7D12F04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6028761"/>
            <a:ext cx="60474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655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2254" y="5883587"/>
            <a:ext cx="431959" cy="431800"/>
            <a:chOff x="11361456" y="6195813"/>
            <a:chExt cx="548640" cy="5486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257" y="1893"/>
            <a:ext cx="10306385" cy="6473214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04A398-4A5E-69AD-0E0A-17F31FFC9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074" y="358180"/>
            <a:ext cx="6723875" cy="579934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D11DD9-099A-70CD-8F07-45C05A85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7498" y="5924296"/>
            <a:ext cx="146507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/>
              <a:pPr algn="l">
                <a:spcAft>
                  <a:spcPts val="600"/>
                </a:spcAft>
              </a:pPr>
              <a:t>8/2/2023</a:t>
            </a:fld>
            <a:endParaRPr lang="en-US" sz="11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827C3D-C9F5-4B03-58EA-0A698AF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5924296"/>
            <a:ext cx="60474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/>
              <a:pPr>
                <a:spcAft>
                  <a:spcPts val="600"/>
                </a:spcAft>
              </a:pPr>
              <a:t>12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115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2254" y="5883587"/>
            <a:ext cx="431959" cy="431800"/>
            <a:chOff x="11361456" y="6195813"/>
            <a:chExt cx="548640" cy="54864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257" y="1893"/>
            <a:ext cx="10306385" cy="6473214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2854F-ACE4-2376-1C35-2D995128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7498" y="5924296"/>
            <a:ext cx="146507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/>
              <a:pPr algn="l">
                <a:spcAft>
                  <a:spcPts val="600"/>
                </a:spcAft>
              </a:pPr>
              <a:t>8/2/2023</a:t>
            </a:fld>
            <a:endParaRPr lang="en-US" sz="11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E73ACD-14C8-B74B-EC5D-DA10E691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5924296"/>
            <a:ext cx="60474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/>
              <a:pPr>
                <a:spcAft>
                  <a:spcPts val="600"/>
                </a:spcAft>
              </a:pPr>
              <a:t>13</a:t>
            </a:fld>
            <a:endParaRPr lang="en-US" sz="140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943EC9D-F775-EC9D-9457-B13E11E40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25" y="862237"/>
            <a:ext cx="786765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2254" y="5883587"/>
            <a:ext cx="431959" cy="431800"/>
            <a:chOff x="11361456" y="6195813"/>
            <a:chExt cx="548640" cy="548640"/>
          </a:xfrm>
        </p:grpSpPr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257" y="1893"/>
            <a:ext cx="10306385" cy="6473214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4AD2EDD-2873-9448-B75B-FC8388F14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206" y="646212"/>
            <a:ext cx="7463606" cy="511256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4129B9-29F7-B40E-324F-888EB0CC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7498" y="5924296"/>
            <a:ext cx="146507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>
                <a:solidFill>
                  <a:schemeClr val="tx1"/>
                </a:solidFill>
              </a:rPr>
              <a:pPr algn="l">
                <a:spcAft>
                  <a:spcPts val="600"/>
                </a:spcAft>
              </a:pPr>
              <a:t>8/2/2023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C89A78-0068-0AD0-5897-0E94C0ED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5924296"/>
            <a:ext cx="60474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/>
              <a:pPr>
                <a:spcAft>
                  <a:spcPts val="600"/>
                </a:spcAft>
              </a:pPr>
              <a:t>14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52640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8/2/2023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2254" y="5883587"/>
            <a:ext cx="431959" cy="4318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257" y="1893"/>
            <a:ext cx="10306385" cy="6473214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552F62-1BE6-4AB5-184D-BFC0B178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090" y="71048"/>
            <a:ext cx="6480719" cy="633490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7498" y="5924296"/>
            <a:ext cx="146507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/>
              <a:pPr algn="l">
                <a:spcAft>
                  <a:spcPts val="600"/>
                </a:spcAft>
              </a:pPr>
              <a:t>8/2/2023</a:t>
            </a:fld>
            <a:endParaRPr lang="en-US" sz="11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5924296"/>
            <a:ext cx="60474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/>
              <a:pPr>
                <a:spcAft>
                  <a:spcPts val="600"/>
                </a:spcAft>
              </a:pPr>
              <a:t>16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2254" y="5883587"/>
            <a:ext cx="431959" cy="431800"/>
            <a:chOff x="11361456" y="6195813"/>
            <a:chExt cx="548640" cy="5486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257" y="1893"/>
            <a:ext cx="10306385" cy="6473214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6C70292-27AD-F944-6E9D-9429143D4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50" y="574204"/>
            <a:ext cx="7225293" cy="5310589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852659-12A7-2D75-CAB7-B7904EE6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7498" y="5924296"/>
            <a:ext cx="146507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>
                <a:solidFill>
                  <a:schemeClr val="tx1"/>
                </a:solidFill>
              </a:rPr>
              <a:pPr algn="l">
                <a:spcAft>
                  <a:spcPts val="600"/>
                </a:spcAft>
              </a:pPr>
              <a:t>8/2/2023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1A9BC8-5943-9A0B-03C5-9E5F3691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5924296"/>
            <a:ext cx="60474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/>
              <a:pPr>
                <a:spcAft>
                  <a:spcPts val="600"/>
                </a:spcAft>
              </a:pPr>
              <a:t>17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85582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1375" y="5212404"/>
            <a:ext cx="205389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bg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8/2/2023</a:t>
            </a:fld>
            <a:endParaRPr lang="en-US" sz="100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54" y="5699760"/>
            <a:ext cx="518350" cy="518160"/>
          </a:xfrm>
          <a:prstGeom prst="ellipse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18</a:t>
            </a:fld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49DD2A-525C-0448-41B9-967E14441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" y="0"/>
            <a:ext cx="1116124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2254" y="5883587"/>
            <a:ext cx="431959" cy="431800"/>
            <a:chOff x="11361456" y="6195813"/>
            <a:chExt cx="548640" cy="54864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7045633D-7FA7-4D93-8E45-D385B582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82532B9D-ADFC-4AEF-97D4-9FC87BB61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ln w="22225">
            <a:solidFill>
              <a:srgbClr val="F9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2578E13-4136-788C-9B2E-EF9E45A5C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51" y="470623"/>
            <a:ext cx="7272808" cy="5472787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21" y="6014832"/>
            <a:ext cx="309282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10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8/2/2023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6014832"/>
            <a:ext cx="60474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73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2254" y="5883587"/>
            <a:ext cx="431959" cy="431800"/>
            <a:chOff x="11361456" y="6195813"/>
            <a:chExt cx="548640" cy="54864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96" name="Rectangle 77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899" cy="6476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CD73BE1-B840-BD5B-D947-D9AC919F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422" y="457708"/>
            <a:ext cx="5007005" cy="1519936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800" b="1"/>
              <a:t> </a:t>
            </a:r>
          </a:p>
        </p:txBody>
      </p:sp>
      <p:pic>
        <p:nvPicPr>
          <p:cNvPr id="19" name="Picture 8" descr="Digitale nummers en grafieken">
            <a:extLst>
              <a:ext uri="{FF2B5EF4-FFF2-40B4-BE49-F238E27FC236}">
                <a16:creationId xmlns:a16="http://schemas.microsoft.com/office/drawing/2014/main" id="{1C8634D5-F4A2-F47A-9A46-C9E3D212FF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908" r="12023" b="-2"/>
          <a:stretch/>
        </p:blipFill>
        <p:spPr>
          <a:xfrm>
            <a:off x="20" y="10"/>
            <a:ext cx="5731561" cy="6476989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A77C1F3F-5EE5-616E-88E7-61E8A2952BE1}"/>
              </a:ext>
            </a:extLst>
          </p:cNvPr>
          <p:cNvSpPr/>
          <p:nvPr/>
        </p:nvSpPr>
        <p:spPr>
          <a:xfrm>
            <a:off x="6047421" y="2003552"/>
            <a:ext cx="5007004" cy="382574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We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starten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heel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slecht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augustus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2023</a:t>
            </a: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Niet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alleen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het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weer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is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bijzonder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zenuwachtig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maar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blijkbaar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ook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de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beleggers</a:t>
            </a:r>
            <a:endParaRPr lang="en-US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Ja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staan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we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voor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een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nog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scherpere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rentestijging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??</a:t>
            </a: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Staan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we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voor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een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groeivertraging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??</a:t>
            </a: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Staan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we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voor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een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escalatie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in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oekraine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??</a:t>
            </a: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Staan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we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voor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een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escalatie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in west –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afrika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?</a:t>
            </a: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Staan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we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voor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een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escalatie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vs-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china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??</a:t>
            </a:r>
          </a:p>
          <a:p>
            <a:pPr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Of is het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gewoon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zomerrust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dat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ons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verontrust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??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5EBD68-E017-0E6C-F014-717F8B24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21" y="5924296"/>
            <a:ext cx="3092825" cy="34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100"/>
              <a:pPr>
                <a:spcAft>
                  <a:spcPts val="600"/>
                </a:spcAft>
                <a:defRPr/>
              </a:pPr>
              <a:t>8/2/2023</a:t>
            </a:fld>
            <a:endParaRPr lang="en-US" sz="1100"/>
          </a:p>
        </p:txBody>
      </p:sp>
      <p:grpSp>
        <p:nvGrpSpPr>
          <p:cNvPr id="97" name="Group 79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2254" y="5883587"/>
            <a:ext cx="431959" cy="431800"/>
            <a:chOff x="11361456" y="6195813"/>
            <a:chExt cx="548640" cy="54864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8" name="Oval 81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FDC14F-4904-D596-20A6-4B788536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5924296"/>
            <a:ext cx="60474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400"/>
              <a:pPr>
                <a:spcAft>
                  <a:spcPts val="600"/>
                </a:spcAft>
                <a:defRPr/>
              </a:pPr>
              <a:t>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178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8/2/2023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62622-3308-BF2D-DBD9-8EB1AA64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b="1"/>
              <a:t>Nieuwe obligaties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20B357-39BD-DA80-387F-6F8ED1B8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 smtClean="0"/>
              <a:pPr defTabSz="914400">
                <a:spcAft>
                  <a:spcPts val="600"/>
                </a:spcAft>
              </a:pPr>
              <a:t>8/2/2023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F02081-E221-91CA-6A2A-F3EF8C33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17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D78574D-D904-9BD4-86D0-EA55EAF3573C}"/>
              </a:ext>
            </a:extLst>
          </p:cNvPr>
          <p:cNvSpPr txBox="1"/>
          <p:nvPr/>
        </p:nvSpPr>
        <p:spPr>
          <a:xfrm>
            <a:off x="613382" y="2015066"/>
            <a:ext cx="3448752" cy="3550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18A52E8-927E-4A97-52AD-E8ECDD08173F}"/>
              </a:ext>
            </a:extLst>
          </p:cNvPr>
          <p:cNvSpPr txBox="1"/>
          <p:nvPr/>
        </p:nvSpPr>
        <p:spPr>
          <a:xfrm>
            <a:off x="5471418" y="39336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Koersnoteringen op aanvraag !</a:t>
            </a:r>
          </a:p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4105D92-B50D-E408-BAA9-C7D22E074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75" y="1744762"/>
            <a:ext cx="100393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2254" y="5883587"/>
            <a:ext cx="431959" cy="4318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 useBgFill="1">
        <p:nvSpPr>
          <p:cNvPr id="12" name="Rectangle 16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8E1282-7504-5B93-99B0-9193C010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856" y="1305378"/>
            <a:ext cx="4600360" cy="14336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200" dirty="0" err="1">
                <a:solidFill>
                  <a:srgbClr val="000000"/>
                </a:solidFill>
              </a:rPr>
              <a:t>Genoteerde</a:t>
            </a:r>
            <a:r>
              <a:rPr lang="en-US" sz="4200" dirty="0">
                <a:solidFill>
                  <a:srgbClr val="000000"/>
                </a:solidFill>
              </a:rPr>
              <a:t> </a:t>
            </a:r>
            <a:r>
              <a:rPr lang="en-US" sz="4200" dirty="0" err="1">
                <a:solidFill>
                  <a:srgbClr val="000000"/>
                </a:solidFill>
              </a:rPr>
              <a:t>obligaties</a:t>
            </a:r>
            <a:r>
              <a:rPr lang="en-US" sz="4200" dirty="0">
                <a:solidFill>
                  <a:srgbClr val="000000"/>
                </a:solidFill>
              </a:rPr>
              <a:t> op exchanges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BDB5A6B-DB62-D613-F9F4-285FEB0A18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20" r="26611" b="-1"/>
          <a:stretch/>
        </p:blipFill>
        <p:spPr>
          <a:xfrm>
            <a:off x="-9321" y="379647"/>
            <a:ext cx="5778093" cy="6097353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6" name="Freeform: Shape 18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321" y="379647"/>
            <a:ext cx="5778093" cy="6097353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1CF1D-CD7A-3DE2-4BFD-AA8DF501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23856" y="677523"/>
            <a:ext cx="4600360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>
                <a:solidFill>
                  <a:srgbClr val="7F7F7F"/>
                </a:solidFill>
              </a:rPr>
              <a:pPr algn="l">
                <a:spcAft>
                  <a:spcPts val="600"/>
                </a:spcAft>
              </a:pPr>
              <a:t>8/2/2023</a:t>
            </a:fld>
            <a:endParaRPr lang="en-US" sz="1100" dirty="0">
              <a:solidFill>
                <a:srgbClr val="7F7F7F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188961-2930-28DA-1098-B69E7FF7A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857" y="2840311"/>
            <a:ext cx="4600360" cy="28955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 defTabSz="914400">
              <a:spcBef>
                <a:spcPts val="1000"/>
              </a:spcBef>
            </a:pP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Alle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obligaties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kan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men met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limieten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aan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en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verkopen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zodat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je a/v 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soms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1% tot 10%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afwijkt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van wat je elders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betaalt</a:t>
            </a:r>
            <a:endParaRPr lang="en-US" sz="2000" b="1" u="sng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-182880" defTabSz="914400">
              <a:spcBef>
                <a:spcPts val="1000"/>
              </a:spcBef>
            </a:pP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En ja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onze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kosten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zijn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1,5 euro op 1000euros  ;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bij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de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collegas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is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dit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Meestal 10€ of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wij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zijn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tot 85% </a:t>
            </a:r>
            <a:r>
              <a:rPr lang="en-US" sz="2000" b="1" u="sng" dirty="0" err="1">
                <a:solidFill>
                  <a:srgbClr val="000000"/>
                </a:solidFill>
                <a:highlight>
                  <a:srgbClr val="FFFF00"/>
                </a:highlight>
              </a:rPr>
              <a:t>goedkoper</a:t>
            </a:r>
            <a:r>
              <a:rPr lang="en-US" sz="20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 !!!</a:t>
            </a: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2254" y="5883587"/>
            <a:ext cx="431959" cy="4318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644BC0-5366-F353-45C8-BE313BD5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5924296"/>
            <a:ext cx="60474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/>
              <a:pPr>
                <a:spcAft>
                  <a:spcPts val="600"/>
                </a:spcAft>
              </a:pPr>
              <a:t>22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189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8/2/2023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2254" y="5883587"/>
            <a:ext cx="431959" cy="4318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 useBgFill="1">
        <p:nvSpPr>
          <p:cNvPr id="13" name="Rectangle 1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9" y="0"/>
            <a:ext cx="4391551" cy="6477000"/>
          </a:xfrm>
          <a:prstGeom prst="rect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695524" y="18633"/>
            <a:ext cx="6752558" cy="22837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103120" lvl="3" indent="-457200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 aggressive rebounders/Europe op 01-08-2023</a:t>
            </a:r>
          </a:p>
          <a:p>
            <a:pPr marL="2103120" lvl="3" indent="-457200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hieronder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onze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selectie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en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opbrengst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 van 9 </a:t>
            </a:r>
            <a:r>
              <a:rPr lang="en-US" sz="24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juni</a:t>
            </a: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</a:rPr>
              <a:t> 2023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8/2/2023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54" y="5883587"/>
            <a:ext cx="431959" cy="4318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9836" y="5911158"/>
            <a:ext cx="376795" cy="376659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5924296"/>
            <a:ext cx="60474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088A60C-079E-FE63-B28A-264774BD1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4768" y="2086372"/>
            <a:ext cx="6673314" cy="42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E6C75A5-F4B8-415F-B4EA-A9AD45087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2254" y="5883587"/>
            <a:ext cx="431959" cy="4318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D9CC178-C06A-480F-AAFC-127638C29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7235C6D-8D65-4BC6-AE0E-523AB3C8D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C800BFB2-14A7-1C89-BED1-467AC858EA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36"/>
          <a:stretch/>
        </p:blipFill>
        <p:spPr>
          <a:xfrm>
            <a:off x="20" y="-145876"/>
            <a:ext cx="11518880" cy="7344816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86828-0D6B-E0C7-B1EE-09E69D1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21" y="5924296"/>
            <a:ext cx="309282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8/2/2023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C2DE4C-0ADE-5A4C-A022-422287E7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5924296"/>
            <a:ext cx="60474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/>
              <a:pPr>
                <a:spcAft>
                  <a:spcPts val="600"/>
                </a:spcAft>
              </a:pPr>
              <a:t>25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19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8/2/2023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D9B8AA2-ECCE-1A91-EE63-6D7FD0FFE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73868"/>
            <a:ext cx="11514667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8/2/2023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7DB382-F68C-5702-C923-035A44867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8/2/2023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5CF34D-606A-7C06-F447-9B6DB92E7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8/2/2023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sz="8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D6A799B-1F2C-DC39-C057-047CEB423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77924"/>
            <a:ext cx="11514667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2254" y="5883587"/>
            <a:ext cx="431959" cy="431800"/>
            <a:chOff x="11361456" y="6195813"/>
            <a:chExt cx="548640" cy="548640"/>
          </a:xfrm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 useBgFill="1">
        <p:nvSpPr>
          <p:cNvPr id="223" name="Rectangle 222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879" y="0"/>
            <a:ext cx="11516021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2457" y="1586259"/>
            <a:ext cx="3305697" cy="3304477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337" y="1761074"/>
            <a:ext cx="2955937" cy="2954847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B3E3FC-DB91-0BB5-8617-B70CDF04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876" y="2244814"/>
            <a:ext cx="2494860" cy="198736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1500" b="1" i="1" u="sng" dirty="0">
                <a:solidFill>
                  <a:srgbClr val="FFFFFF"/>
                </a:solidFill>
                <a:highlight>
                  <a:srgbClr val="000000"/>
                </a:highlight>
              </a:rPr>
              <a:t>Je </a:t>
            </a:r>
            <a:r>
              <a:rPr lang="en-US" sz="1500" b="1" i="1" u="sng" dirty="0" err="1">
                <a:solidFill>
                  <a:srgbClr val="FFFFFF"/>
                </a:solidFill>
                <a:highlight>
                  <a:srgbClr val="000000"/>
                </a:highlight>
              </a:rPr>
              <a:t>kunt</a:t>
            </a:r>
            <a:r>
              <a:rPr lang="en-US" sz="1500" b="1" i="1" u="sng" dirty="0">
                <a:solidFill>
                  <a:srgbClr val="FFFFFF"/>
                </a:solidFill>
                <a:highlight>
                  <a:srgbClr val="000000"/>
                </a:highlight>
              </a:rPr>
              <a:t> je </a:t>
            </a:r>
            <a:r>
              <a:rPr lang="en-US" sz="1500" b="1" i="1" u="sng" dirty="0" err="1">
                <a:solidFill>
                  <a:srgbClr val="FFFFFF"/>
                </a:solidFill>
                <a:highlight>
                  <a:srgbClr val="000000"/>
                </a:highlight>
              </a:rPr>
              <a:t>portefeuille</a:t>
            </a:r>
            <a:r>
              <a:rPr lang="en-US" sz="1500" b="1" i="1" u="sng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1500" b="1" i="1" u="sng" dirty="0" err="1">
                <a:solidFill>
                  <a:srgbClr val="FFFFFF"/>
                </a:solidFill>
                <a:highlight>
                  <a:srgbClr val="000000"/>
                </a:highlight>
              </a:rPr>
              <a:t>overboeken</a:t>
            </a:r>
            <a:r>
              <a:rPr lang="en-US" sz="1500" b="1" i="1" u="sng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1500" b="1" i="1" u="sng" dirty="0" err="1">
                <a:solidFill>
                  <a:srgbClr val="FFFFFF"/>
                </a:solidFill>
                <a:highlight>
                  <a:srgbClr val="000000"/>
                </a:highlight>
              </a:rPr>
              <a:t>naar</a:t>
            </a:r>
            <a:r>
              <a:rPr lang="en-US" sz="1500" b="1" i="1" u="sng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1500" b="1" i="1" u="sng" dirty="0" err="1">
                <a:solidFill>
                  <a:srgbClr val="FFFFFF"/>
                </a:solidFill>
                <a:highlight>
                  <a:srgbClr val="000000"/>
                </a:highlight>
              </a:rPr>
              <a:t>ons</a:t>
            </a:r>
            <a:r>
              <a:rPr lang="en-US" sz="1500" b="1" i="1" u="sng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1500" b="1" i="1" u="sng" dirty="0" err="1">
                <a:solidFill>
                  <a:srgbClr val="FFFFFF"/>
                </a:solidFill>
                <a:highlight>
                  <a:srgbClr val="000000"/>
                </a:highlight>
              </a:rPr>
              <a:t>zonder</a:t>
            </a:r>
            <a:r>
              <a:rPr lang="en-US" sz="1500" b="1" i="1" u="sng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1500" b="1" i="1" u="sng" dirty="0" err="1">
                <a:solidFill>
                  <a:srgbClr val="FFFFFF"/>
                </a:solidFill>
                <a:highlight>
                  <a:srgbClr val="000000"/>
                </a:highlight>
              </a:rPr>
              <a:t>problemen</a:t>
            </a:r>
            <a:r>
              <a:rPr lang="en-US" sz="1500" b="1" i="1" u="sng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1500" b="1" i="1" u="sng" dirty="0" err="1">
                <a:solidFill>
                  <a:srgbClr val="FFFFFF"/>
                </a:solidFill>
                <a:highlight>
                  <a:srgbClr val="000000"/>
                </a:highlight>
              </a:rPr>
              <a:t>en</a:t>
            </a:r>
            <a:r>
              <a:rPr lang="en-US" sz="1500" b="1" i="1" u="sng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1500" b="1" i="1" u="sng" dirty="0" err="1">
                <a:solidFill>
                  <a:srgbClr val="FFFFFF"/>
                </a:solidFill>
                <a:highlight>
                  <a:srgbClr val="000000"/>
                </a:highlight>
              </a:rPr>
              <a:t>profiteren</a:t>
            </a:r>
            <a:r>
              <a:rPr lang="en-US" sz="1500" b="1" i="1" u="sng" dirty="0">
                <a:solidFill>
                  <a:srgbClr val="FFFFFF"/>
                </a:solidFill>
                <a:highlight>
                  <a:srgbClr val="000000"/>
                </a:highlight>
              </a:rPr>
              <a:t> van </a:t>
            </a:r>
            <a:r>
              <a:rPr lang="en-US" sz="1500" b="1" i="1" u="sng" dirty="0" err="1">
                <a:solidFill>
                  <a:srgbClr val="FFFFFF"/>
                </a:solidFill>
                <a:highlight>
                  <a:srgbClr val="000000"/>
                </a:highlight>
              </a:rPr>
              <a:t>onze</a:t>
            </a:r>
            <a:r>
              <a:rPr lang="en-US" sz="1500" b="1" i="1" u="sng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1500" b="1" i="1" u="sng" dirty="0" err="1">
                <a:solidFill>
                  <a:srgbClr val="FFFFFF"/>
                </a:solidFill>
                <a:highlight>
                  <a:srgbClr val="000000"/>
                </a:highlight>
              </a:rPr>
              <a:t>goedkopere</a:t>
            </a:r>
            <a:r>
              <a:rPr lang="en-US" sz="1500" b="1" i="1" u="sng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1500" b="1" i="1" u="sng" dirty="0" err="1">
                <a:solidFill>
                  <a:srgbClr val="FFFFFF"/>
                </a:solidFill>
                <a:highlight>
                  <a:srgbClr val="000000"/>
                </a:highlight>
              </a:rPr>
              <a:t>commissie</a:t>
            </a:r>
            <a:r>
              <a:rPr lang="en-US" sz="1500" b="1" i="1" u="sng" dirty="0">
                <a:solidFill>
                  <a:srgbClr val="FFFFFF"/>
                </a:solidFill>
                <a:highlight>
                  <a:srgbClr val="000000"/>
                </a:highlight>
              </a:rPr>
              <a:t> die tot de </a:t>
            </a:r>
            <a:r>
              <a:rPr lang="en-US" sz="1500" b="1" i="1" u="sng" dirty="0" err="1">
                <a:solidFill>
                  <a:srgbClr val="FFFFFF"/>
                </a:solidFill>
                <a:highlight>
                  <a:srgbClr val="000000"/>
                </a:highlight>
              </a:rPr>
              <a:t>laagste</a:t>
            </a:r>
            <a:r>
              <a:rPr lang="en-US" sz="1500" b="1" i="1" u="sng" dirty="0">
                <a:solidFill>
                  <a:srgbClr val="FFFFFF"/>
                </a:solidFill>
                <a:highlight>
                  <a:srgbClr val="000000"/>
                </a:highlight>
              </a:rPr>
              <a:t> van </a:t>
            </a:r>
            <a:r>
              <a:rPr lang="en-US" sz="1500" b="1" i="1" u="sng" dirty="0" err="1">
                <a:solidFill>
                  <a:srgbClr val="FFFFFF"/>
                </a:solidFill>
                <a:highlight>
                  <a:srgbClr val="000000"/>
                </a:highlight>
              </a:rPr>
              <a:t>europa</a:t>
            </a:r>
            <a:r>
              <a:rPr lang="en-US" sz="1500" b="1" i="1" u="sng" dirty="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-US" sz="1500" b="1" i="1" u="sng" dirty="0" err="1">
                <a:solidFill>
                  <a:srgbClr val="FFFFFF"/>
                </a:solidFill>
                <a:highlight>
                  <a:srgbClr val="000000"/>
                </a:highlight>
              </a:rPr>
              <a:t>behoren</a:t>
            </a:r>
            <a:endParaRPr lang="en-US" sz="1500" b="1" i="1" u="sng" dirty="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09557" y="3200386"/>
            <a:ext cx="3454400" cy="76229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80184C-29EE-16BF-55BF-F2213D4F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21" y="5924296"/>
            <a:ext cx="309282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100" dirty="0"/>
              <a:pPr>
                <a:spcAft>
                  <a:spcPts val="600"/>
                </a:spcAft>
              </a:pPr>
              <a:t>8/2/2023</a:t>
            </a:fld>
            <a:endParaRPr lang="en-US" sz="11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7C8775-F05D-84C3-2E80-7AD929DB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5924296"/>
            <a:ext cx="60474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800" b="1" kern="1200">
              <a:solidFill>
                <a:schemeClr val="accent1"/>
              </a:solidFill>
              <a:latin typeface="+mj-lt"/>
              <a:ea typeface="+mn-ea"/>
              <a:cs typeface="+mn-cs"/>
            </a:endParaRPr>
          </a:p>
        </p:txBody>
      </p:sp>
      <p:graphicFrame>
        <p:nvGraphicFramePr>
          <p:cNvPr id="199" name="Tijdelijke aanduiding voor tekst 2">
            <a:extLst>
              <a:ext uri="{FF2B5EF4-FFF2-40B4-BE49-F238E27FC236}">
                <a16:creationId xmlns:a16="http://schemas.microsoft.com/office/drawing/2014/main" id="{89A8FB45-4A4A-78C8-2025-28CF70B25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332203"/>
              </p:ext>
            </p:extLst>
          </p:nvPr>
        </p:nvGraphicFramePr>
        <p:xfrm>
          <a:off x="5745951" y="685183"/>
          <a:ext cx="4858036" cy="5106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700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8/2/2023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A41519C-9E3C-43AA-202F-1B378C205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8EE78-5E93-2F5B-4DE7-41BB86B2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ADBC24-0FC3-46C4-664D-2BF8B0E6F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2D3279-1B4E-675C-A6E3-713B383E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218734-DD6E-DAAC-F3AA-479AEEB2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60B6EEF-7AC2-1E4E-E728-5FE3E9AF1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872F1-57B4-BACB-50E1-B6CD5926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EE0145-A41C-5CE3-E89C-BF3E7005C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494E13-63E2-8893-B37B-DDAA23DD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A58A12-DDC7-1F0A-ED9F-96FAAB59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3CFAE1-D7FC-1B97-2180-D415C5344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649932"/>
            <a:ext cx="11514667" cy="81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798016-5E5A-F3F5-5ED4-D233271A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8/2/2023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AEE8E9-6711-CF1E-5D36-38364ECB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 sz="8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4C38FD-D9DB-D28D-1597-95BB4956E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77924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B7656-51C7-CC73-327E-99ACC391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7B3782-5E57-40F5-420C-D9C57197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EB1FE4-3434-8B9B-1BE3-5B0F9C5B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151EA3-73AE-4E89-0DD4-1BBF7224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1AA4CAB-0AD1-CCDE-6016-B7B9D1587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ED6D2-6067-E9BE-6595-A1986626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06F282-63A1-E787-FE9C-6A2BE7CD0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E8566F-04C3-49A9-1587-40CA2593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844A1FA-42CB-5154-2141-62D0F360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8ACD53-908A-762E-EBE7-38AA678CA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AA695-3537-7A96-D50E-AC519023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47C139-9062-DE88-9BE9-2B0D9E2A2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B105C5-CFF7-44B5-A019-14A5DD6D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8/2/2023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6839DEE-EBE4-912E-2B6C-90CEEA24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36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009A31C-2CFC-922E-50B0-FC7047DC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361900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7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8/2/2023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37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263A5AC8-4DB3-44B8-3ABF-C1538A78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82" y="2015066"/>
            <a:ext cx="3448752" cy="3550406"/>
          </a:xfrm>
        </p:spPr>
        <p:txBody>
          <a:bodyPr>
            <a:normAutofit/>
          </a:bodyPr>
          <a:lstStyle/>
          <a:p>
            <a:r>
              <a:rPr lang="nl-BE" sz="1600" b="1"/>
              <a:t>Iedereen kan orders plaatsen met limieten</a:t>
            </a:r>
          </a:p>
          <a:p>
            <a:r>
              <a:rPr lang="nl-BE" sz="1600" b="1"/>
              <a:t>Dus je moet niet aan dagkoers kopen of verkopen</a:t>
            </a:r>
          </a:p>
          <a:p>
            <a:endParaRPr lang="nl-BE" sz="1600" b="1"/>
          </a:p>
          <a:p>
            <a:r>
              <a:rPr lang="nl-BE" sz="1600" b="1"/>
              <a:t>Je denkt dat de kg naar 59000</a:t>
            </a:r>
            <a:r>
              <a:rPr lang="nl-BE" sz="1600" b="1" baseline="30000"/>
              <a:t>e</a:t>
            </a:r>
            <a:r>
              <a:rPr lang="nl-BE" sz="1600" b="1"/>
              <a:t> kan gaan en je plaatst een order aan 59000</a:t>
            </a:r>
            <a:r>
              <a:rPr lang="nl-BE" sz="1600" b="1" baseline="30000"/>
              <a:t>e</a:t>
            </a:r>
            <a:r>
              <a:rPr lang="nl-BE" sz="1600" b="1"/>
              <a:t> all-in</a:t>
            </a:r>
          </a:p>
          <a:p>
            <a:r>
              <a:rPr lang="nl-BE" sz="1600" b="1"/>
              <a:t>Voorwaarden deponeren van je goud of overboeken van de geldsom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5ADFD-A230-470C-9ECC-8A01F2D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47309314-E4B1-4CA1-9313-ED56281F2FEC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8/2/2023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ABA706-3FCC-482C-B9CF-EAAD482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38</a:t>
            </a:fld>
            <a:endParaRPr lang="en-US" sz="17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EC8C7E-3D3F-BE9F-8959-D1760EC71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39" b="1"/>
          <a:stretch/>
        </p:blipFill>
        <p:spPr>
          <a:xfrm>
            <a:off x="4364505" y="10"/>
            <a:ext cx="7154395" cy="64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8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8/2/2023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23514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37068" y="539750"/>
            <a:ext cx="10444763" cy="53975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8/2/2023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1029">
            <a:extLst>
              <a:ext uri="{FF2B5EF4-FFF2-40B4-BE49-F238E27FC236}">
                <a16:creationId xmlns:a16="http://schemas.microsoft.com/office/drawing/2014/main" id="{53D02E2A-18A0-0C44-7018-96C5D2CB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82" y="2015066"/>
            <a:ext cx="3448752" cy="3550406"/>
          </a:xfrm>
        </p:spPr>
        <p:txBody>
          <a:bodyPr>
            <a:normAutofit/>
          </a:bodyPr>
          <a:lstStyle/>
          <a:p>
            <a:r>
              <a:rPr lang="en-US" sz="3200" b="1" dirty="0">
                <a:highlight>
                  <a:srgbClr val="FF00FF"/>
                </a:highlight>
              </a:rPr>
              <a:t>Je </a:t>
            </a:r>
            <a:r>
              <a:rPr lang="en-US" sz="3200" b="1" dirty="0" err="1">
                <a:highlight>
                  <a:srgbClr val="FF00FF"/>
                </a:highlight>
              </a:rPr>
              <a:t>kan</a:t>
            </a:r>
            <a:r>
              <a:rPr lang="en-US" sz="3200" b="1" dirty="0">
                <a:highlight>
                  <a:srgbClr val="FF00FF"/>
                </a:highlight>
              </a:rPr>
              <a:t> reeds in </a:t>
            </a:r>
            <a:r>
              <a:rPr lang="en-US" sz="3200" b="1" dirty="0" err="1">
                <a:highlight>
                  <a:srgbClr val="FF00FF"/>
                </a:highlight>
              </a:rPr>
              <a:t>goud</a:t>
            </a:r>
            <a:r>
              <a:rPr lang="en-US" sz="3200" b="1" dirty="0">
                <a:highlight>
                  <a:srgbClr val="FF00FF"/>
                </a:highlight>
              </a:rPr>
              <a:t> </a:t>
            </a:r>
            <a:r>
              <a:rPr lang="en-US" sz="3200" b="1" dirty="0" err="1">
                <a:highlight>
                  <a:srgbClr val="FF00FF"/>
                </a:highlight>
              </a:rPr>
              <a:t>beleggen</a:t>
            </a:r>
            <a:r>
              <a:rPr lang="en-US" sz="3200" b="1" dirty="0">
                <a:highlight>
                  <a:srgbClr val="FF00FF"/>
                </a:highlight>
              </a:rPr>
              <a:t> </a:t>
            </a:r>
            <a:r>
              <a:rPr lang="en-US" sz="3200" b="1" dirty="0" err="1">
                <a:highlight>
                  <a:srgbClr val="FF00FF"/>
                </a:highlight>
              </a:rPr>
              <a:t>vanaf</a:t>
            </a:r>
            <a:r>
              <a:rPr lang="en-US" sz="3200" b="1" dirty="0">
                <a:highlight>
                  <a:srgbClr val="FF00FF"/>
                </a:highlight>
              </a:rPr>
              <a:t> 400 €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8/2/2023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40</a:t>
            </a:fld>
            <a:endParaRPr lang="en-US" sz="1700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4364505" y="1237954"/>
            <a:ext cx="6569682" cy="36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8" descr="Grafiek op een document met een pen">
            <a:extLst>
              <a:ext uri="{FF2B5EF4-FFF2-40B4-BE49-F238E27FC236}">
                <a16:creationId xmlns:a16="http://schemas.microsoft.com/office/drawing/2014/main" id="{DC0EDB90-5163-07AC-6110-692399C61F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l="13598" r="-2" b="-2"/>
          <a:stretch/>
        </p:blipFill>
        <p:spPr>
          <a:xfrm>
            <a:off x="20" y="10"/>
            <a:ext cx="8383868" cy="6476990"/>
          </a:xfrm>
          <a:custGeom>
            <a:avLst/>
            <a:gdLst/>
            <a:ahLst/>
            <a:cxnLst/>
            <a:rect l="l" t="t" r="r" b="b"/>
            <a:pathLst>
              <a:path w="8873795" h="6858000">
                <a:moveTo>
                  <a:pt x="0" y="0"/>
                </a:moveTo>
                <a:lnTo>
                  <a:pt x="5610996" y="0"/>
                </a:lnTo>
                <a:lnTo>
                  <a:pt x="5701374" y="90399"/>
                </a:lnTo>
                <a:cubicBezTo>
                  <a:pt x="6358939" y="748110"/>
                  <a:pt x="7329180" y="1718566"/>
                  <a:pt x="8760773" y="3150477"/>
                </a:cubicBezTo>
                <a:cubicBezTo>
                  <a:pt x="8911470" y="3301208"/>
                  <a:pt x="8911470" y="3550240"/>
                  <a:pt x="8760773" y="3700971"/>
                </a:cubicBezTo>
                <a:cubicBezTo>
                  <a:pt x="8760773" y="3700971"/>
                  <a:pt x="8760773" y="3700971"/>
                  <a:pt x="5750367" y="6712045"/>
                </a:cubicBezTo>
                <a:lnTo>
                  <a:pt x="5604444" y="6858000"/>
                </a:lnTo>
                <a:lnTo>
                  <a:pt x="0" y="6858000"/>
                </a:lnTo>
                <a:close/>
              </a:path>
            </a:pathLst>
          </a:cu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AE5049E-06C3-627D-771B-B6001B76E7D1}"/>
              </a:ext>
            </a:extLst>
          </p:cNvPr>
          <p:cNvSpPr/>
          <p:nvPr/>
        </p:nvSpPr>
        <p:spPr>
          <a:xfrm>
            <a:off x="2435067" y="-44717"/>
            <a:ext cx="8419688" cy="12097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Zelfde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service </a:t>
            </a: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en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tot 75% </a:t>
            </a: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goedkoper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9127723-9AB6-4880-AA78-6BD21EBC34E1}" type="datetime1">
              <a:rPr lang="en-US" sz="900"/>
              <a:pPr defTabSz="914400">
                <a:spcAft>
                  <a:spcPts val="600"/>
                </a:spcAft>
              </a:pPr>
              <a:t>8/2/2023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/>
              <a:pPr defTabSz="91440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7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4FFAFEB-6737-25A4-F925-70C9ABD7E485}"/>
              </a:ext>
            </a:extLst>
          </p:cNvPr>
          <p:cNvSpPr/>
          <p:nvPr/>
        </p:nvSpPr>
        <p:spPr>
          <a:xfrm>
            <a:off x="2446265" y="2015066"/>
            <a:ext cx="8423196" cy="356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private banking &amp;portfolio advisor</a:t>
            </a:r>
          </a:p>
        </p:txBody>
      </p:sp>
      <p:graphicFrame>
        <p:nvGraphicFramePr>
          <p:cNvPr id="82" name="Tekstvak 2">
            <a:extLst>
              <a:ext uri="{FF2B5EF4-FFF2-40B4-BE49-F238E27FC236}">
                <a16:creationId xmlns:a16="http://schemas.microsoft.com/office/drawing/2014/main" id="{E664637D-D460-E277-39CA-5CEB02ADC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141625"/>
              </p:ext>
            </p:extLst>
          </p:nvPr>
        </p:nvGraphicFramePr>
        <p:xfrm>
          <a:off x="1616239" y="502196"/>
          <a:ext cx="9202696" cy="591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Ovaal 1">
            <a:extLst>
              <a:ext uri="{FF2B5EF4-FFF2-40B4-BE49-F238E27FC236}">
                <a16:creationId xmlns:a16="http://schemas.microsoft.com/office/drawing/2014/main" id="{EE52CA66-DD68-4A85-7E0A-4E4624D3149D}"/>
              </a:ext>
            </a:extLst>
          </p:cNvPr>
          <p:cNvSpPr/>
          <p:nvPr/>
        </p:nvSpPr>
        <p:spPr>
          <a:xfrm flipH="1">
            <a:off x="5971506" y="592212"/>
            <a:ext cx="492162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1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684903DD-B85C-D28D-2588-8817951B436E}"/>
              </a:ext>
            </a:extLst>
          </p:cNvPr>
          <p:cNvSpPr/>
          <p:nvPr/>
        </p:nvSpPr>
        <p:spPr>
          <a:xfrm>
            <a:off x="2699110" y="2734444"/>
            <a:ext cx="792088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2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B4B56BA2-B301-8A04-98CD-A588EC1201B4}"/>
              </a:ext>
            </a:extLst>
          </p:cNvPr>
          <p:cNvSpPr/>
          <p:nvPr/>
        </p:nvSpPr>
        <p:spPr>
          <a:xfrm>
            <a:off x="2951138" y="4750668"/>
            <a:ext cx="288032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9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0151" y="438334"/>
            <a:ext cx="9658597" cy="762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0151" y="568510"/>
            <a:ext cx="9658597" cy="130888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0151" y="1925396"/>
            <a:ext cx="9658597" cy="762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A370C6-C54D-2C2A-B6C1-BD578006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83" y="457708"/>
            <a:ext cx="9503092" cy="1519936"/>
          </a:xfrm>
        </p:spPr>
        <p:txBody>
          <a:bodyPr>
            <a:normAutofit/>
          </a:bodyPr>
          <a:lstStyle/>
          <a:p>
            <a:r>
              <a:rPr lang="nl-BE" b="1">
                <a:highlight>
                  <a:srgbClr val="FFFF00"/>
                </a:highlight>
              </a:rPr>
              <a:t>Onze collega’s zijn minimum 100% tot  950% duurder</a:t>
            </a:r>
          </a:p>
        </p:txBody>
      </p:sp>
      <p:pic>
        <p:nvPicPr>
          <p:cNvPr id="7" name="Tijdelijke aanduiding voor inhoud 6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4A26C725-DFBF-7B10-1061-C54BB8FFC7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90" r="9992" b="2"/>
          <a:stretch/>
        </p:blipFill>
        <p:spPr>
          <a:xfrm>
            <a:off x="951590" y="2139201"/>
            <a:ext cx="4807856" cy="369009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493A2E-246A-DA81-B170-714B3989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570" y="2191500"/>
            <a:ext cx="4376305" cy="3637799"/>
          </a:xfrm>
        </p:spPr>
        <p:txBody>
          <a:bodyPr anchor="ctr">
            <a:normAutofit/>
          </a:bodyPr>
          <a:lstStyle/>
          <a:p>
            <a:r>
              <a:rPr lang="en-US" b="1"/>
              <a:t>Voor de private portfolio &amp;banking service </a:t>
            </a:r>
          </a:p>
          <a:p>
            <a:r>
              <a:rPr lang="en-US" b="1"/>
              <a:t>Zijn we de goedkoopste tot-75%  </a:t>
            </a:r>
          </a:p>
          <a:p>
            <a:r>
              <a:rPr lang="en-US" b="1"/>
              <a:t>En onze service is top omdat we met de grootste wereldspelers werken</a:t>
            </a:r>
          </a:p>
          <a:p>
            <a:r>
              <a:rPr lang="en-US" b="1"/>
              <a:t>Eigen vermogen is 60 miljard beurskapitalisatie dit is 6x meer dan de grootste beursbank in Belgie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DB7341-CA0E-83E6-CED0-DF1C8385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21" y="5924296"/>
            <a:ext cx="3092825" cy="3448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8/2/2023</a:t>
            </a:fld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54" y="5883587"/>
            <a:ext cx="431959" cy="4318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9836" y="5911158"/>
            <a:ext cx="376795" cy="376659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11E99D-D429-7ABA-83CD-00ED9030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5924296"/>
            <a:ext cx="604742" cy="3448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/>
              <a:pPr>
                <a:spcAft>
                  <a:spcPts val="600"/>
                </a:spcAft>
              </a:pPr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04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44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46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18000"/>
            <a:ext cx="11518900" cy="216828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8D32A5-D9B7-A510-4D5D-C63824B4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83" y="4576779"/>
            <a:ext cx="9503092" cy="1438382"/>
          </a:xfrm>
        </p:spPr>
        <p:txBody>
          <a:bodyPr>
            <a:normAutofit fontScale="90000"/>
          </a:bodyPr>
          <a:lstStyle/>
          <a:p>
            <a:r>
              <a:rPr lang="nl-BE" sz="4800" b="1" u="sng" dirty="0">
                <a:solidFill>
                  <a:srgbClr val="FF0000"/>
                </a:solidFill>
              </a:rPr>
              <a:t>Hoe kan je online klant worden van      </a:t>
            </a:r>
            <a:br>
              <a:rPr lang="nl-BE" sz="4800" b="1" u="sng" dirty="0">
                <a:solidFill>
                  <a:srgbClr val="FF0000"/>
                </a:solidFill>
              </a:rPr>
            </a:br>
            <a:r>
              <a:rPr lang="nl-BE" sz="4800" b="1" u="sng" dirty="0">
                <a:solidFill>
                  <a:srgbClr val="FF0000"/>
                </a:solidFill>
              </a:rPr>
              <a:t>       ons kantoor </a:t>
            </a:r>
            <a:r>
              <a:rPr lang="nl-BE" sz="4800" b="1" u="sng" dirty="0" err="1">
                <a:solidFill>
                  <a:srgbClr val="FF0000"/>
                </a:solidFill>
              </a:rPr>
              <a:t>knokke-heist</a:t>
            </a:r>
            <a:br>
              <a:rPr lang="nl-BE" sz="4800" b="1" u="sng" dirty="0">
                <a:solidFill>
                  <a:srgbClr val="FF0000"/>
                </a:solidFill>
              </a:rPr>
            </a:br>
            <a:r>
              <a:rPr lang="nl-BE" sz="5300" b="1" u="sng" dirty="0">
                <a:solidFill>
                  <a:srgbClr val="FF0000"/>
                </a:solidFill>
              </a:rPr>
              <a:t>      </a:t>
            </a:r>
            <a:r>
              <a:rPr lang="nl-BE" sz="5300" b="1" u="sng" dirty="0">
                <a:solidFill>
                  <a:srgbClr val="0070C0"/>
                </a:solidFill>
              </a:rPr>
              <a:t>private portfolio masters</a:t>
            </a:r>
            <a:endParaRPr lang="nl-BE" sz="4800" b="1" u="sng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721" y="5924296"/>
            <a:ext cx="3092825" cy="3448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8/2/2023</a:t>
            </a:fld>
            <a:endParaRPr lang="en-US"/>
          </a:p>
        </p:txBody>
      </p:sp>
      <p:grpSp>
        <p:nvGrpSpPr>
          <p:cNvPr id="77" name="Group 48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2254" y="5883587"/>
            <a:ext cx="431959" cy="431800"/>
            <a:chOff x="11361456" y="6195813"/>
            <a:chExt cx="548640" cy="548640"/>
          </a:xfrm>
        </p:grpSpPr>
        <p:sp>
          <p:nvSpPr>
            <p:cNvPr id="78" name="Oval 49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79" name="Oval 50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5924296"/>
            <a:ext cx="604742" cy="3448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/>
              <a:pPr>
                <a:spcAft>
                  <a:spcPts val="600"/>
                </a:spcAft>
              </a:pPr>
              <a:t>7</a:t>
            </a:fld>
            <a:endParaRPr lang="nl-BE"/>
          </a:p>
        </p:txBody>
      </p:sp>
      <p:graphicFrame>
        <p:nvGraphicFramePr>
          <p:cNvPr id="40" name="Tijdelijke aanduiding voor inhoud 2">
            <a:extLst>
              <a:ext uri="{FF2B5EF4-FFF2-40B4-BE49-F238E27FC236}">
                <a16:creationId xmlns:a16="http://schemas.microsoft.com/office/drawing/2014/main" id="{1910D508-98DB-B9C5-12CF-2F182E0D55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550970"/>
              </p:ext>
            </p:extLst>
          </p:nvPr>
        </p:nvGraphicFramePr>
        <p:xfrm>
          <a:off x="790898" y="603076"/>
          <a:ext cx="10500503" cy="3111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Ovaal 2">
            <a:extLst>
              <a:ext uri="{FF2B5EF4-FFF2-40B4-BE49-F238E27FC236}">
                <a16:creationId xmlns:a16="http://schemas.microsoft.com/office/drawing/2014/main" id="{8ABAF51D-9B24-2783-F6B4-C5E961582A25}"/>
              </a:ext>
            </a:extLst>
          </p:cNvPr>
          <p:cNvSpPr/>
          <p:nvPr/>
        </p:nvSpPr>
        <p:spPr>
          <a:xfrm>
            <a:off x="4679330" y="2806452"/>
            <a:ext cx="3024336" cy="13036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highlight>
                  <a:srgbClr val="000000"/>
                </a:highlight>
              </a:rPr>
              <a:t>Of op het kantoor zelf</a:t>
            </a: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8/2/2023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2254" y="5883587"/>
            <a:ext cx="431959" cy="4318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257" y="1893"/>
            <a:ext cx="10306385" cy="6473214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A38890-CB54-E570-F548-3E7230CD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7498" y="5924296"/>
            <a:ext cx="146507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>
                <a:solidFill>
                  <a:schemeClr val="tx1"/>
                </a:solidFill>
              </a:rPr>
              <a:pPr algn="l">
                <a:spcAft>
                  <a:spcPts val="600"/>
                </a:spcAft>
              </a:pPr>
              <a:t>8/2/2023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87A2E8-9539-1589-8DE6-D637FB15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6659" y="5924296"/>
            <a:ext cx="60474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/>
              <a:pPr>
                <a:spcAft>
                  <a:spcPts val="600"/>
                </a:spcAft>
              </a:pPr>
              <a:t>9</a:t>
            </a:fld>
            <a:endParaRPr lang="en-US" sz="14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8FE22F-0098-362B-4107-15A81314A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258" y="0"/>
            <a:ext cx="7550384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62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TM03090434[[fn=Houttype]]</Template>
  <TotalTime>0</TotalTime>
  <Words>780</Words>
  <Application>Microsoft Office PowerPoint</Application>
  <PresentationFormat>Aangepast</PresentationFormat>
  <Paragraphs>173</Paragraphs>
  <Slides>40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52" baseType="lpstr">
      <vt:lpstr>Wingdings 3</vt:lpstr>
      <vt:lpstr>Rockwell</vt:lpstr>
      <vt:lpstr>Calibri</vt:lpstr>
      <vt:lpstr>Arial Unicode MS</vt:lpstr>
      <vt:lpstr>Wingdings</vt:lpstr>
      <vt:lpstr>Arial</vt:lpstr>
      <vt:lpstr>Rockwell Condensed</vt:lpstr>
      <vt:lpstr>Arial Black</vt:lpstr>
      <vt:lpstr>Rockwell Extra Bold</vt:lpstr>
      <vt:lpstr>Constantia</vt:lpstr>
      <vt:lpstr>LJQQAM+ITC Zapf Chancery Medium Italic</vt:lpstr>
      <vt:lpstr>Houttype</vt:lpstr>
      <vt:lpstr>PowerPoint-presentatie</vt:lpstr>
      <vt:lpstr> </vt:lpstr>
      <vt:lpstr>Je kunt je portefeuille overboeken naar ons zonder problemen en profiteren van onze goedkopere commissie die tot de laagste van europa behoren</vt:lpstr>
      <vt:lpstr>PowerPoint-presentatie</vt:lpstr>
      <vt:lpstr>PowerPoint-presentatie</vt:lpstr>
      <vt:lpstr>Onze collega’s zijn minimum 100% tot  950% duurder</vt:lpstr>
      <vt:lpstr>Hoe kan je online klant worden van              ons kantoor knokke-heist       private portfolio masters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Nieuwe obligaties </vt:lpstr>
      <vt:lpstr>Genoteerde obligaties op exchanges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99</cp:revision>
  <cp:lastPrinted>2023-07-11T08:53:39Z</cp:lastPrinted>
  <dcterms:modified xsi:type="dcterms:W3CDTF">2023-08-02T08:33:26Z</dcterms:modified>
</cp:coreProperties>
</file>