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9438A88-50B2-45A4-B4E7-2F620CB36ED7}">
          <p14:sldIdLst>
            <p14:sldId id="256"/>
            <p14:sldId id="257"/>
            <p14:sldId id="262"/>
            <p14:sldId id="263"/>
            <p14:sldId id="261"/>
            <p14:sldId id="258"/>
            <p14:sldId id="259"/>
            <p14:sldId id="260"/>
          </p14:sldIdLst>
        </p14:section>
        <p14:section name="Naamloze sectie" id="{01448876-0CBD-4F76-AA3F-0F2AFE3A93C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3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9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1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3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16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8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5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2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23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9/25/2023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7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643F79-4DD9-8B1A-DAAA-AECC362D6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640080"/>
            <a:ext cx="4500737" cy="2194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Obligatie fonds dat coupon heeft van 5%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6A4FB3-A589-E341-0FAC-273CEF0C4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2916936"/>
            <a:ext cx="4500737" cy="3264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1000"/>
              </a:lnSpc>
            </a:pPr>
            <a:r>
              <a:rPr lang="en-US" sz="2000" dirty="0" err="1"/>
              <a:t>Uitgegeven</a:t>
            </a:r>
            <a:r>
              <a:rPr lang="en-US" sz="2000" dirty="0"/>
              <a:t> door de </a:t>
            </a:r>
            <a:r>
              <a:rPr lang="en-US" sz="2000" dirty="0" err="1"/>
              <a:t>grootste</a:t>
            </a:r>
            <a:r>
              <a:rPr lang="en-US" sz="2000" dirty="0"/>
              <a:t> </a:t>
            </a:r>
            <a:r>
              <a:rPr lang="en-US" sz="2000" dirty="0" err="1"/>
              <a:t>beheerder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wereld</a:t>
            </a:r>
            <a:r>
              <a:rPr lang="en-US" sz="2000" dirty="0"/>
              <a:t> </a:t>
            </a:r>
          </a:p>
          <a:p>
            <a:pPr algn="l">
              <a:lnSpc>
                <a:spcPct val="91000"/>
              </a:lnSpc>
            </a:pPr>
            <a:r>
              <a:rPr lang="en-US" sz="2000" dirty="0"/>
              <a:t>I shares  by </a:t>
            </a:r>
            <a:r>
              <a:rPr lang="en-US" sz="2000" dirty="0" err="1"/>
              <a:t>blackRock</a:t>
            </a:r>
            <a:endParaRPr lang="en-US" sz="2000" dirty="0"/>
          </a:p>
          <a:p>
            <a:pPr algn="l">
              <a:lnSpc>
                <a:spcPct val="91000"/>
              </a:lnSpc>
            </a:pPr>
            <a:endParaRPr lang="en-US" sz="2000" dirty="0"/>
          </a:p>
          <a:p>
            <a:pPr algn="l">
              <a:lnSpc>
                <a:spcPct val="91000"/>
              </a:lnSpc>
            </a:pPr>
            <a:r>
              <a:rPr lang="en-US" sz="2000" dirty="0"/>
              <a:t>Risico </a:t>
            </a:r>
            <a:r>
              <a:rPr lang="en-US" sz="2000" dirty="0" err="1"/>
              <a:t>groep</a:t>
            </a:r>
            <a:r>
              <a:rPr lang="en-US" sz="2000" dirty="0"/>
              <a:t> 3 </a:t>
            </a:r>
          </a:p>
          <a:p>
            <a:pPr algn="l">
              <a:lnSpc>
                <a:spcPct val="91000"/>
              </a:lnSpc>
            </a:pPr>
            <a:endParaRPr lang="en-US" sz="2000" dirty="0"/>
          </a:p>
          <a:p>
            <a:pPr algn="l">
              <a:lnSpc>
                <a:spcPct val="91000"/>
              </a:lnSpc>
            </a:pPr>
            <a:r>
              <a:rPr lang="en-US" sz="2000" dirty="0" err="1"/>
              <a:t>Verhandelbaar</a:t>
            </a:r>
            <a:r>
              <a:rPr lang="en-US" sz="2000" dirty="0"/>
              <a:t> </a:t>
            </a:r>
            <a:r>
              <a:rPr lang="en-US" sz="2000" dirty="0" err="1"/>
              <a:t>iedere</a:t>
            </a:r>
            <a:r>
              <a:rPr lang="en-US" sz="2000" dirty="0"/>
              <a:t> </a:t>
            </a:r>
            <a:r>
              <a:rPr lang="en-US" sz="2000" dirty="0" err="1"/>
              <a:t>dag</a:t>
            </a:r>
            <a:r>
              <a:rPr lang="en-US" sz="2000" dirty="0"/>
              <a:t>  op e </a:t>
            </a:r>
            <a:r>
              <a:rPr lang="en-US" sz="2000" dirty="0" err="1"/>
              <a:t>beurzen</a:t>
            </a:r>
            <a:endParaRPr lang="en-US" sz="2000" dirty="0"/>
          </a:p>
        </p:txBody>
      </p:sp>
      <p:pic>
        <p:nvPicPr>
          <p:cNvPr id="4" name="Picture 3" descr="Een abstracte uitbarsting van blauw en roze">
            <a:extLst>
              <a:ext uri="{FF2B5EF4-FFF2-40B4-BE49-F238E27FC236}">
                <a16:creationId xmlns:a16="http://schemas.microsoft.com/office/drawing/2014/main" id="{B78EF718-14DB-788B-DF17-03D47654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5" r="32145"/>
          <a:stretch/>
        </p:blipFill>
        <p:spPr>
          <a:xfrm>
            <a:off x="7441665" y="639232"/>
            <a:ext cx="3395333" cy="55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4B40B8B-A8CB-52C6-4DC2-4561DCC5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14312"/>
            <a:ext cx="102489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42B5DEA-612D-1F0F-5006-A08A30F2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83" y="0"/>
            <a:ext cx="794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C5FCD3-299B-9C7C-7719-6BF553D8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52" y="0"/>
            <a:ext cx="8013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A06AE50-569A-7DC7-63A1-E932A0DFF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06" y="0"/>
            <a:ext cx="1105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3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5148B8-7411-548E-9767-1980107B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90512"/>
            <a:ext cx="108870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B822776-7805-C024-BC41-F769667A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062037"/>
            <a:ext cx="10782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1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58A488-05B3-9B84-AC98-7261F8D63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081087"/>
            <a:ext cx="98869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5398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Breedbeeld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Franklin Gothic Demi Cond</vt:lpstr>
      <vt:lpstr>Franklin Gothic Medium</vt:lpstr>
      <vt:lpstr>Wingdings</vt:lpstr>
      <vt:lpstr>JuxtaposeVTI</vt:lpstr>
      <vt:lpstr>Obligatie fonds dat coupon heeft van 5%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Obligatie fonds dat coupon heeft van 5%</dc:title>
  <dc:creator>bernard busschaert</dc:creator>
  <cp:lastModifiedBy>bernard busschaert</cp:lastModifiedBy>
  <cp:revision>2</cp:revision>
  <dcterms:created xsi:type="dcterms:W3CDTF">2023-09-25T09:29:35Z</dcterms:created>
  <dcterms:modified xsi:type="dcterms:W3CDTF">2023-09-25T09:47:01Z</dcterms:modified>
</cp:coreProperties>
</file>