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934" r:id="rId1"/>
  </p:sldMasterIdLst>
  <p:notesMasterIdLst>
    <p:notesMasterId r:id="rId35"/>
  </p:notesMasterIdLst>
  <p:sldIdLst>
    <p:sldId id="256" r:id="rId2"/>
    <p:sldId id="399" r:id="rId3"/>
    <p:sldId id="448" r:id="rId4"/>
    <p:sldId id="258" r:id="rId5"/>
    <p:sldId id="377" r:id="rId6"/>
    <p:sldId id="427" r:id="rId7"/>
    <p:sldId id="460" r:id="rId8"/>
    <p:sldId id="260" r:id="rId9"/>
    <p:sldId id="435" r:id="rId10"/>
    <p:sldId id="439" r:id="rId11"/>
    <p:sldId id="412" r:id="rId12"/>
    <p:sldId id="463" r:id="rId13"/>
    <p:sldId id="264" r:id="rId14"/>
    <p:sldId id="404" r:id="rId15"/>
    <p:sldId id="336" r:id="rId16"/>
    <p:sldId id="462" r:id="rId17"/>
    <p:sldId id="272" r:id="rId18"/>
    <p:sldId id="417" r:id="rId19"/>
    <p:sldId id="274" r:id="rId20"/>
    <p:sldId id="380" r:id="rId21"/>
    <p:sldId id="415" r:id="rId22"/>
    <p:sldId id="403" r:id="rId23"/>
    <p:sldId id="419" r:id="rId24"/>
    <p:sldId id="420" r:id="rId25"/>
    <p:sldId id="421" r:id="rId26"/>
    <p:sldId id="422" r:id="rId27"/>
    <p:sldId id="437" r:id="rId28"/>
    <p:sldId id="438" r:id="rId29"/>
    <p:sldId id="423" r:id="rId30"/>
    <p:sldId id="344" r:id="rId31"/>
    <p:sldId id="326" r:id="rId32"/>
    <p:sldId id="400" r:id="rId33"/>
    <p:sldId id="386" r:id="rId34"/>
  </p:sldIdLst>
  <p:sldSz cx="11518900" cy="6477000"/>
  <p:notesSz cx="9929813" cy="6797675"/>
  <p:embeddedFontLst>
    <p:embeddedFont>
      <p:font typeface="Arial Black" panose="020B0A040201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nstantia" panose="02030602050306030303" pitchFamily="18" charset="0"/>
      <p:regular r:id="rId41"/>
      <p:bold r:id="rId42"/>
      <p:italic r:id="rId43"/>
      <p:boldItalic r:id="rId44"/>
    </p:embeddedFont>
    <p:embeddedFont>
      <p:font typeface="Gill Sans MT" panose="020B0502020104020203" pitchFamily="34" charset="0"/>
      <p:regular r:id="rId45"/>
      <p:bold r:id="rId46"/>
      <p:italic r:id="rId47"/>
      <p:boldItalic r:id="rId48"/>
    </p:embeddedFont>
    <p:embeddedFont>
      <p:font typeface="LJQQAM+ITC Zapf Chancery Medium Italic" panose="020B0604020202020204"/>
      <p:regular r:id="rId49"/>
    </p:embeddedFont>
    <p:embeddedFont>
      <p:font typeface="Wingdings 3" panose="05040102010807070707" pitchFamily="18" charset="2"/>
      <p:regular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399"/>
            <p14:sldId id="448"/>
          </p14:sldIdLst>
        </p14:section>
        <p14:section name="Naamloze sectie" id="{8755B586-2486-49CE-8420-C76D66869903}">
          <p14:sldIdLst>
            <p14:sldId id="258"/>
            <p14:sldId id="377"/>
            <p14:sldId id="427"/>
            <p14:sldId id="460"/>
            <p14:sldId id="260"/>
            <p14:sldId id="435"/>
            <p14:sldId id="439"/>
            <p14:sldId id="412"/>
            <p14:sldId id="463"/>
            <p14:sldId id="264"/>
            <p14:sldId id="404"/>
            <p14:sldId id="336"/>
            <p14:sldId id="462"/>
            <p14:sldId id="272"/>
            <p14:sldId id="417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37"/>
            <p14:sldId id="438"/>
            <p14:sldId id="423"/>
            <p14:sldId id="344"/>
            <p14:sldId id="326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4B294C-C03A-4E6D-A92B-4A5F8F5652CC}" v="2" dt="2023-09-04T08:00:09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>
      <p:cViewPr varScale="1">
        <p:scale>
          <a:sx n="109" d="100"/>
          <a:sy n="109" d="100"/>
        </p:scale>
        <p:origin x="138" y="27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196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8B0D1-0B89-44FD-8D88-1DDD827507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D262D5-83AD-4D24-9034-5CF7ECD523D9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Drie TOP bedrijven die samenwerken  en één  BALIE ONTVANGST KANTOOR </a:t>
          </a:r>
          <a:r>
            <a:rPr lang="nl-BE" b="1" dirty="0"/>
            <a:t>vormen voor </a:t>
          </a:r>
          <a:r>
            <a:rPr lang="nl-BE" b="1" dirty="0" err="1"/>
            <a:t>u</a:t>
          </a:r>
          <a:r>
            <a:rPr lang="nl-BE" b="1" dirty="0" err="1">
              <a:solidFill>
                <a:srgbClr val="FFFF00"/>
              </a:solidFill>
            </a:rPr>
            <a:t>EN</a:t>
          </a:r>
          <a:endParaRPr lang="en-US" dirty="0"/>
        </a:p>
      </dgm:t>
    </dgm:pt>
    <dgm:pt modelId="{1064BF61-CA4D-4D64-95D3-EF4C236977EE}" type="parTrans" cxnId="{C71EF689-680B-48AC-87EB-69FEFC84AAE7}">
      <dgm:prSet/>
      <dgm:spPr/>
      <dgm:t>
        <a:bodyPr/>
        <a:lstStyle/>
        <a:p>
          <a:endParaRPr lang="en-US"/>
        </a:p>
      </dgm:t>
    </dgm:pt>
    <dgm:pt modelId="{694F2FE9-6218-4B6E-8095-6C2D26F34170}" type="sibTrans" cxnId="{C71EF689-680B-48AC-87EB-69FEFC84AAE7}">
      <dgm:prSet/>
      <dgm:spPr/>
      <dgm:t>
        <a:bodyPr/>
        <a:lstStyle/>
        <a:p>
          <a:endParaRPr lang="en-US"/>
        </a:p>
      </dgm:t>
    </dgm:pt>
    <dgm:pt modelId="{6DA5F2E1-C651-44BF-8DF7-9AC5E71A4BB0}">
      <dgm:prSet/>
      <dgm:spPr/>
      <dgm:t>
        <a:bodyPr/>
        <a:lstStyle/>
        <a:p>
          <a:r>
            <a:rPr lang="nl-BE" b="1" dirty="0"/>
            <a:t>Interactive broker  40 miljard  beurswaarde  wereldspeler 125 beurzen</a:t>
          </a:r>
        </a:p>
        <a:p>
          <a:r>
            <a:rPr lang="nl-BE" b="1" dirty="0"/>
            <a:t>Jaarlijkse omzet 3,5 miljard$</a:t>
          </a:r>
          <a:endParaRPr lang="en-US" dirty="0"/>
        </a:p>
      </dgm:t>
    </dgm:pt>
    <dgm:pt modelId="{C406D42B-D4A6-491C-8B61-561807525967}" type="parTrans" cxnId="{12174B53-16DC-4AEE-B7D3-095901703929}">
      <dgm:prSet/>
      <dgm:spPr/>
      <dgm:t>
        <a:bodyPr/>
        <a:lstStyle/>
        <a:p>
          <a:endParaRPr lang="en-US"/>
        </a:p>
      </dgm:t>
    </dgm:pt>
    <dgm:pt modelId="{508F1CB9-B6D8-498A-A77C-F4685D9AB5AC}" type="sibTrans" cxnId="{12174B53-16DC-4AEE-B7D3-095901703929}">
      <dgm:prSet/>
      <dgm:spPr/>
      <dgm:t>
        <a:bodyPr/>
        <a:lstStyle/>
        <a:p>
          <a:endParaRPr lang="en-US"/>
        </a:p>
      </dgm:t>
    </dgm:pt>
    <dgm:pt modelId="{DF8A10F2-9EBB-45F9-B0F6-ED68DB7B1422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Verzorgt uw rekening (beste beurssite sinds 2018!! </a:t>
          </a:r>
          <a:r>
            <a:rPr lang="nl-BE" dirty="0">
              <a:solidFill>
                <a:srgbClr val="FFFF00"/>
              </a:solidFill>
            </a:rPr>
            <a:t>)6x </a:t>
          </a:r>
          <a:r>
            <a:rPr lang="nl-BE" dirty="0"/>
            <a:t>groter dan de grootste </a:t>
          </a:r>
          <a:r>
            <a:rPr lang="nl-BE" dirty="0" err="1"/>
            <a:t>belgische</a:t>
          </a:r>
          <a:r>
            <a:rPr lang="nl-BE" dirty="0"/>
            <a:t> brokers/bank of 15 x groter dan  private banking </a:t>
          </a:r>
          <a:r>
            <a:rPr lang="nl-BE" dirty="0" err="1"/>
            <a:t>uitAntwerpen</a:t>
          </a:r>
          <a:endParaRPr lang="en-US" dirty="0"/>
        </a:p>
      </dgm:t>
    </dgm:pt>
    <dgm:pt modelId="{C6D411AD-62D9-4893-8AFB-0BE48345AE55}" type="parTrans" cxnId="{303D62BB-6788-40AC-95C3-6083836C65D0}">
      <dgm:prSet/>
      <dgm:spPr/>
      <dgm:t>
        <a:bodyPr/>
        <a:lstStyle/>
        <a:p>
          <a:endParaRPr lang="en-US"/>
        </a:p>
      </dgm:t>
    </dgm:pt>
    <dgm:pt modelId="{6C300D50-753B-447D-BAE0-9454DD45E484}" type="sibTrans" cxnId="{303D62BB-6788-40AC-95C3-6083836C65D0}">
      <dgm:prSet/>
      <dgm:spPr/>
      <dgm:t>
        <a:bodyPr/>
        <a:lstStyle/>
        <a:p>
          <a:endParaRPr lang="en-US"/>
        </a:p>
      </dgm:t>
    </dgm:pt>
    <dgm:pt modelId="{10F760D1-2E6D-45CC-903B-2C705D9EFCB7}">
      <dgm:prSet/>
      <dgm:spPr/>
      <dgm:t>
        <a:bodyPr/>
        <a:lstStyle/>
        <a:p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b="1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dirty="0"/>
            <a:t>zorgt voor je lage tarieven/kosten en financiële hulpmiddelen</a:t>
          </a:r>
          <a:endParaRPr lang="en-US" dirty="0"/>
        </a:p>
      </dgm:t>
    </dgm:pt>
    <dgm:pt modelId="{3891D0B5-6B4F-4651-B25D-623C5CE52D2C}" type="parTrans" cxnId="{94FF60B3-8188-4264-9CBA-5083C9E88409}">
      <dgm:prSet/>
      <dgm:spPr/>
      <dgm:t>
        <a:bodyPr/>
        <a:lstStyle/>
        <a:p>
          <a:endParaRPr lang="en-US"/>
        </a:p>
      </dgm:t>
    </dgm:pt>
    <dgm:pt modelId="{84CAA44F-493C-464F-BAD8-1B2B4D4F56C5}" type="sibTrans" cxnId="{94FF60B3-8188-4264-9CBA-5083C9E88409}">
      <dgm:prSet/>
      <dgm:spPr/>
      <dgm:t>
        <a:bodyPr/>
        <a:lstStyle/>
        <a:p>
          <a:endParaRPr lang="en-US"/>
        </a:p>
      </dgm:t>
    </dgm:pt>
    <dgm:pt modelId="{83D387B0-D507-41A8-90DC-C35BCD65F846}">
      <dgm:prSet/>
      <dgm:spPr/>
      <dgm:t>
        <a:bodyPr/>
        <a:lstStyle/>
        <a:p>
          <a:r>
            <a:rPr lang="nl-BE"/>
            <a:t>Administratieve introducing broker die over heel de wereld klanten groepeert en introduceert  om de goedkoopste kosten te krijgen bij de hoofd broker= </a:t>
          </a:r>
          <a:endParaRPr lang="en-US"/>
        </a:p>
      </dgm:t>
    </dgm:pt>
    <dgm:pt modelId="{03183792-D305-4B0B-8C38-AAB20C379913}" type="parTrans" cxnId="{5D4F5CCB-AB1F-48F2-B3EC-EED7DA8C14EB}">
      <dgm:prSet/>
      <dgm:spPr/>
      <dgm:t>
        <a:bodyPr/>
        <a:lstStyle/>
        <a:p>
          <a:endParaRPr lang="en-US"/>
        </a:p>
      </dgm:t>
    </dgm:pt>
    <dgm:pt modelId="{C8AD9F01-FFDD-4FB4-B414-9CCFFE7F20AE}" type="sibTrans" cxnId="{5D4F5CCB-AB1F-48F2-B3EC-EED7DA8C14EB}">
      <dgm:prSet/>
      <dgm:spPr/>
      <dgm:t>
        <a:bodyPr/>
        <a:lstStyle/>
        <a:p>
          <a:endParaRPr lang="en-US"/>
        </a:p>
      </dgm:t>
    </dgm:pt>
    <dgm:pt modelId="{EC0DD773-0880-4963-A1A0-990AA84B88B8}">
      <dgm:prSet custT="1"/>
      <dgm:spPr/>
      <dgm:t>
        <a:bodyPr/>
        <a:lstStyle/>
        <a:p>
          <a:r>
            <a:rPr lang="nl-BE" sz="2000" b="1" dirty="0" err="1">
              <a:solidFill>
                <a:srgbClr val="FFFF00"/>
              </a:solidFill>
            </a:rPr>
            <a:t>Inter</a:t>
          </a:r>
          <a:r>
            <a:rPr lang="nl-BE" sz="2000" b="1" dirty="0">
              <a:solidFill>
                <a:srgbClr val="FFFF00"/>
              </a:solidFill>
            </a:rPr>
            <a:t> </a:t>
          </a:r>
          <a:r>
            <a:rPr lang="nl-BE" sz="2000" b="1" dirty="0" err="1">
              <a:solidFill>
                <a:srgbClr val="FFFF00"/>
              </a:solidFill>
            </a:rPr>
            <a:t>active</a:t>
          </a:r>
          <a:r>
            <a:rPr lang="nl-BE" sz="2000" b="1" dirty="0">
              <a:solidFill>
                <a:srgbClr val="FFFF00"/>
              </a:solidFill>
            </a:rPr>
            <a:t> brokers </a:t>
          </a:r>
          <a:r>
            <a:rPr lang="nl-BE" sz="2000" b="1" dirty="0" err="1">
              <a:solidFill>
                <a:srgbClr val="FFFF00"/>
              </a:solidFill>
            </a:rPr>
            <a:t>usa</a:t>
          </a:r>
          <a:endParaRPr lang="nl-BE" sz="2000" b="1" dirty="0">
            <a:solidFill>
              <a:srgbClr val="FFFF00"/>
            </a:solidFill>
          </a:endParaRPr>
        </a:p>
        <a:p>
          <a:r>
            <a:rPr lang="nl-BE" sz="2000" b="1" dirty="0">
              <a:solidFill>
                <a:srgbClr val="FFFF00"/>
              </a:solidFill>
            </a:rPr>
            <a:t>50miljard beurswaarde</a:t>
          </a:r>
          <a:endParaRPr lang="en-US" sz="2000" b="1" dirty="0">
            <a:solidFill>
              <a:srgbClr val="FFFF00"/>
            </a:solidFill>
          </a:endParaRPr>
        </a:p>
      </dgm:t>
    </dgm:pt>
    <dgm:pt modelId="{012ABD82-113E-4A0D-9FFD-BD8E15932E3F}" type="parTrans" cxnId="{1A1178EB-21FA-495E-B982-4ABBC59AF2DA}">
      <dgm:prSet/>
      <dgm:spPr/>
      <dgm:t>
        <a:bodyPr/>
        <a:lstStyle/>
        <a:p>
          <a:endParaRPr lang="en-US"/>
        </a:p>
      </dgm:t>
    </dgm:pt>
    <dgm:pt modelId="{85F189D1-11EB-4CDC-A7F4-141A78F20544}" type="sibTrans" cxnId="{1A1178EB-21FA-495E-B982-4ABBC59AF2DA}">
      <dgm:prSet/>
      <dgm:spPr/>
      <dgm:t>
        <a:bodyPr/>
        <a:lstStyle/>
        <a:p>
          <a:endParaRPr lang="en-US"/>
        </a:p>
      </dgm:t>
    </dgm:pt>
    <dgm:pt modelId="{74C2B981-1258-4BC7-A9C5-FA1CF743B5BF}">
      <dgm:prSet/>
      <dgm:spPr/>
      <dgm:t>
        <a:bodyPr/>
        <a:lstStyle/>
        <a:p>
          <a:r>
            <a:rPr lang="nl-BE" b="1" u="sng" dirty="0">
              <a:solidFill>
                <a:srgbClr val="FFFF00"/>
              </a:solidFill>
            </a:rPr>
            <a:t>BEURSEXPERT B BUSSCHAERT </a:t>
          </a:r>
          <a:r>
            <a:rPr lang="nl-BE" b="1" dirty="0"/>
            <a:t>verzorgt je adviezen voor vermogen</a:t>
          </a:r>
          <a:endParaRPr lang="en-US" dirty="0"/>
        </a:p>
      </dgm:t>
    </dgm:pt>
    <dgm:pt modelId="{6C00738F-F1AF-45A3-A721-B6C9A926FB43}" type="parTrans" cxnId="{C974D8DF-1B1C-4CB8-BDD1-72EF24B66DA9}">
      <dgm:prSet/>
      <dgm:spPr/>
      <dgm:t>
        <a:bodyPr/>
        <a:lstStyle/>
        <a:p>
          <a:endParaRPr lang="en-US"/>
        </a:p>
      </dgm:t>
    </dgm:pt>
    <dgm:pt modelId="{1435D186-9613-41C4-8346-303D03532B7C}" type="sibTrans" cxnId="{C974D8DF-1B1C-4CB8-BDD1-72EF24B66DA9}">
      <dgm:prSet/>
      <dgm:spPr/>
      <dgm:t>
        <a:bodyPr/>
        <a:lstStyle/>
        <a:p>
          <a:endParaRPr lang="en-US"/>
        </a:p>
      </dgm:t>
    </dgm:pt>
    <dgm:pt modelId="{B1B584EC-D5AC-4E47-BA63-9D31AB59149B}">
      <dgm:prSet/>
      <dgm:spPr/>
      <dgm:t>
        <a:bodyPr/>
        <a:lstStyle/>
        <a:p>
          <a:r>
            <a:rPr lang="nl-BE" b="1"/>
            <a:t>Heeft al meer dan 50 jaar ervaring in private portfolio&amp;banking service</a:t>
          </a:r>
          <a:endParaRPr lang="en-US"/>
        </a:p>
      </dgm:t>
    </dgm:pt>
    <dgm:pt modelId="{983D358B-4991-4365-B2A6-83308A253404}" type="parTrans" cxnId="{75C5CDF0-D2A8-40E2-824A-89CE42795AD9}">
      <dgm:prSet/>
      <dgm:spPr/>
      <dgm:t>
        <a:bodyPr/>
        <a:lstStyle/>
        <a:p>
          <a:endParaRPr lang="en-US"/>
        </a:p>
      </dgm:t>
    </dgm:pt>
    <dgm:pt modelId="{8AE7FF57-E68E-4057-91D3-2BD044019F69}" type="sibTrans" cxnId="{75C5CDF0-D2A8-40E2-824A-89CE42795AD9}">
      <dgm:prSet/>
      <dgm:spPr/>
      <dgm:t>
        <a:bodyPr/>
        <a:lstStyle/>
        <a:p>
          <a:endParaRPr lang="en-US"/>
        </a:p>
      </dgm:t>
    </dgm:pt>
    <dgm:pt modelId="{9CAABE46-6CEB-4954-9BDF-95ED7EF5AB05}">
      <dgm:prSet custT="1"/>
      <dgm:spPr/>
      <dgm:t>
        <a:bodyPr/>
        <a:lstStyle/>
        <a:p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dirty="0">
            <a:solidFill>
              <a:srgbClr val="002060"/>
            </a:solidFill>
            <a:highlight>
              <a:srgbClr val="FFFF00"/>
            </a:highlight>
          </a:endParaRPr>
        </a:p>
      </dgm:t>
    </dgm:pt>
    <dgm:pt modelId="{0854F86E-5C58-4732-8165-C679F4A1C264}" type="parTrans" cxnId="{9A0E56DE-B1D9-40A1-8128-0AB582654809}">
      <dgm:prSet/>
      <dgm:spPr/>
      <dgm:t>
        <a:bodyPr/>
        <a:lstStyle/>
        <a:p>
          <a:endParaRPr lang="en-US"/>
        </a:p>
      </dgm:t>
    </dgm:pt>
    <dgm:pt modelId="{42A24422-7B49-42BD-9995-F6461C027D89}" type="sibTrans" cxnId="{9A0E56DE-B1D9-40A1-8128-0AB582654809}">
      <dgm:prSet/>
      <dgm:spPr/>
      <dgm:t>
        <a:bodyPr/>
        <a:lstStyle/>
        <a:p>
          <a:endParaRPr lang="en-US"/>
        </a:p>
      </dgm:t>
    </dgm:pt>
    <dgm:pt modelId="{6FE9EF40-70EE-4A4B-850C-C7F4EFDCDCA4}" type="pres">
      <dgm:prSet presAssocID="{7208B0D1-0B89-44FD-8D88-1DDD8275075C}" presName="diagram" presStyleCnt="0">
        <dgm:presLayoutVars>
          <dgm:dir/>
          <dgm:resizeHandles val="exact"/>
        </dgm:presLayoutVars>
      </dgm:prSet>
      <dgm:spPr/>
    </dgm:pt>
    <dgm:pt modelId="{582BC967-CF17-4C83-9F6A-0EFD84532C81}" type="pres">
      <dgm:prSet presAssocID="{99D262D5-83AD-4D24-9034-5CF7ECD523D9}" presName="node" presStyleLbl="node1" presStyleIdx="0" presStyleCnt="9">
        <dgm:presLayoutVars>
          <dgm:bulletEnabled val="1"/>
        </dgm:presLayoutVars>
      </dgm:prSet>
      <dgm:spPr/>
    </dgm:pt>
    <dgm:pt modelId="{526E614C-C4CE-42B3-BCD2-4E08382B8A1A}" type="pres">
      <dgm:prSet presAssocID="{694F2FE9-6218-4B6E-8095-6C2D26F34170}" presName="sibTrans" presStyleCnt="0"/>
      <dgm:spPr/>
    </dgm:pt>
    <dgm:pt modelId="{83E1DC96-3C42-4098-8904-E0B9391E5207}" type="pres">
      <dgm:prSet presAssocID="{6DA5F2E1-C651-44BF-8DF7-9AC5E71A4BB0}" presName="node" presStyleLbl="node1" presStyleIdx="1" presStyleCnt="9">
        <dgm:presLayoutVars>
          <dgm:bulletEnabled val="1"/>
        </dgm:presLayoutVars>
      </dgm:prSet>
      <dgm:spPr/>
    </dgm:pt>
    <dgm:pt modelId="{4A945C9D-A337-45C3-820F-50AEE5EB983C}" type="pres">
      <dgm:prSet presAssocID="{508F1CB9-B6D8-498A-A77C-F4685D9AB5AC}" presName="sibTrans" presStyleCnt="0"/>
      <dgm:spPr/>
    </dgm:pt>
    <dgm:pt modelId="{FC2F0A32-3608-46AA-9BDD-DFD61AA3F736}" type="pres">
      <dgm:prSet presAssocID="{DF8A10F2-9EBB-45F9-B0F6-ED68DB7B1422}" presName="node" presStyleLbl="node1" presStyleIdx="2" presStyleCnt="9">
        <dgm:presLayoutVars>
          <dgm:bulletEnabled val="1"/>
        </dgm:presLayoutVars>
      </dgm:prSet>
      <dgm:spPr/>
    </dgm:pt>
    <dgm:pt modelId="{1B2D03A9-73F0-4327-96DD-574455AD6713}" type="pres">
      <dgm:prSet presAssocID="{6C300D50-753B-447D-BAE0-9454DD45E484}" presName="sibTrans" presStyleCnt="0"/>
      <dgm:spPr/>
    </dgm:pt>
    <dgm:pt modelId="{14F06878-3095-477E-B387-C59DBC055D3E}" type="pres">
      <dgm:prSet presAssocID="{10F760D1-2E6D-45CC-903B-2C705D9EFCB7}" presName="node" presStyleLbl="node1" presStyleIdx="3" presStyleCnt="9">
        <dgm:presLayoutVars>
          <dgm:bulletEnabled val="1"/>
        </dgm:presLayoutVars>
      </dgm:prSet>
      <dgm:spPr/>
    </dgm:pt>
    <dgm:pt modelId="{469C50EE-CD0F-43D4-BCD3-E8B752105EF8}" type="pres">
      <dgm:prSet presAssocID="{84CAA44F-493C-464F-BAD8-1B2B4D4F56C5}" presName="sibTrans" presStyleCnt="0"/>
      <dgm:spPr/>
    </dgm:pt>
    <dgm:pt modelId="{DD1136F5-F971-4280-A569-DEDD808D2605}" type="pres">
      <dgm:prSet presAssocID="{83D387B0-D507-41A8-90DC-C35BCD65F846}" presName="node" presStyleLbl="node1" presStyleIdx="4" presStyleCnt="9">
        <dgm:presLayoutVars>
          <dgm:bulletEnabled val="1"/>
        </dgm:presLayoutVars>
      </dgm:prSet>
      <dgm:spPr/>
    </dgm:pt>
    <dgm:pt modelId="{13F1E20D-C37F-41F9-B93F-01E085E2D131}" type="pres">
      <dgm:prSet presAssocID="{C8AD9F01-FFDD-4FB4-B414-9CCFFE7F20AE}" presName="sibTrans" presStyleCnt="0"/>
      <dgm:spPr/>
    </dgm:pt>
    <dgm:pt modelId="{5DFF2B9B-0A6F-44A3-81FC-A031832416E4}" type="pres">
      <dgm:prSet presAssocID="{EC0DD773-0880-4963-A1A0-990AA84B88B8}" presName="node" presStyleLbl="node1" presStyleIdx="5" presStyleCnt="9">
        <dgm:presLayoutVars>
          <dgm:bulletEnabled val="1"/>
        </dgm:presLayoutVars>
      </dgm:prSet>
      <dgm:spPr/>
    </dgm:pt>
    <dgm:pt modelId="{14D71868-F7C2-4BF1-91E7-B659573371B8}" type="pres">
      <dgm:prSet presAssocID="{85F189D1-11EB-4CDC-A7F4-141A78F20544}" presName="sibTrans" presStyleCnt="0"/>
      <dgm:spPr/>
    </dgm:pt>
    <dgm:pt modelId="{3B37B27B-4332-4B7B-8C12-757BE1F5C8F5}" type="pres">
      <dgm:prSet presAssocID="{74C2B981-1258-4BC7-A9C5-FA1CF743B5BF}" presName="node" presStyleLbl="node1" presStyleIdx="6" presStyleCnt="9">
        <dgm:presLayoutVars>
          <dgm:bulletEnabled val="1"/>
        </dgm:presLayoutVars>
      </dgm:prSet>
      <dgm:spPr/>
    </dgm:pt>
    <dgm:pt modelId="{871417D3-EC18-4D20-A3E1-1FA0F025230F}" type="pres">
      <dgm:prSet presAssocID="{1435D186-9613-41C4-8346-303D03532B7C}" presName="sibTrans" presStyleCnt="0"/>
      <dgm:spPr/>
    </dgm:pt>
    <dgm:pt modelId="{A979A260-BDB5-4AE2-89E0-B2D51AA89BCA}" type="pres">
      <dgm:prSet presAssocID="{B1B584EC-D5AC-4E47-BA63-9D31AB59149B}" presName="node" presStyleLbl="node1" presStyleIdx="7" presStyleCnt="9">
        <dgm:presLayoutVars>
          <dgm:bulletEnabled val="1"/>
        </dgm:presLayoutVars>
      </dgm:prSet>
      <dgm:spPr/>
    </dgm:pt>
    <dgm:pt modelId="{5ADA6A29-BA59-416A-8A71-EE88E4BEED6B}" type="pres">
      <dgm:prSet presAssocID="{8AE7FF57-E68E-4057-91D3-2BD044019F69}" presName="sibTrans" presStyleCnt="0"/>
      <dgm:spPr/>
    </dgm:pt>
    <dgm:pt modelId="{A0EB1547-96D3-498F-8316-00BB757B23BD}" type="pres">
      <dgm:prSet presAssocID="{9CAABE46-6CEB-4954-9BDF-95ED7EF5AB05}" presName="node" presStyleLbl="node1" presStyleIdx="8" presStyleCnt="9">
        <dgm:presLayoutVars>
          <dgm:bulletEnabled val="1"/>
        </dgm:presLayoutVars>
      </dgm:prSet>
      <dgm:spPr/>
    </dgm:pt>
  </dgm:ptLst>
  <dgm:cxnLst>
    <dgm:cxn modelId="{0802EE36-243F-434B-88EE-66C5B52696D2}" type="presOf" srcId="{9CAABE46-6CEB-4954-9BDF-95ED7EF5AB05}" destId="{A0EB1547-96D3-498F-8316-00BB757B23BD}" srcOrd="0" destOrd="0" presId="urn:microsoft.com/office/officeart/2005/8/layout/default"/>
    <dgm:cxn modelId="{DC4C8B69-F0B8-4D80-8C9B-1B360C5AE915}" type="presOf" srcId="{DF8A10F2-9EBB-45F9-B0F6-ED68DB7B1422}" destId="{FC2F0A32-3608-46AA-9BDD-DFD61AA3F736}" srcOrd="0" destOrd="0" presId="urn:microsoft.com/office/officeart/2005/8/layout/default"/>
    <dgm:cxn modelId="{F9D8146F-34E7-4BB5-8D67-0B287C99621B}" type="presOf" srcId="{74C2B981-1258-4BC7-A9C5-FA1CF743B5BF}" destId="{3B37B27B-4332-4B7B-8C12-757BE1F5C8F5}" srcOrd="0" destOrd="0" presId="urn:microsoft.com/office/officeart/2005/8/layout/default"/>
    <dgm:cxn modelId="{12174B53-16DC-4AEE-B7D3-095901703929}" srcId="{7208B0D1-0B89-44FD-8D88-1DDD8275075C}" destId="{6DA5F2E1-C651-44BF-8DF7-9AC5E71A4BB0}" srcOrd="1" destOrd="0" parTransId="{C406D42B-D4A6-491C-8B61-561807525967}" sibTransId="{508F1CB9-B6D8-498A-A77C-F4685D9AB5AC}"/>
    <dgm:cxn modelId="{F9E8B573-BE76-4174-942C-FE2DB8321576}" type="presOf" srcId="{EC0DD773-0880-4963-A1A0-990AA84B88B8}" destId="{5DFF2B9B-0A6F-44A3-81FC-A031832416E4}" srcOrd="0" destOrd="0" presId="urn:microsoft.com/office/officeart/2005/8/layout/default"/>
    <dgm:cxn modelId="{14A0B579-B91B-4F60-AEC6-BE12F9ECDFD8}" type="presOf" srcId="{B1B584EC-D5AC-4E47-BA63-9D31AB59149B}" destId="{A979A260-BDB5-4AE2-89E0-B2D51AA89BCA}" srcOrd="0" destOrd="0" presId="urn:microsoft.com/office/officeart/2005/8/layout/default"/>
    <dgm:cxn modelId="{EB283B5A-8182-40BE-89FB-A201011FB00C}" type="presOf" srcId="{10F760D1-2E6D-45CC-903B-2C705D9EFCB7}" destId="{14F06878-3095-477E-B387-C59DBC055D3E}" srcOrd="0" destOrd="0" presId="urn:microsoft.com/office/officeart/2005/8/layout/default"/>
    <dgm:cxn modelId="{C71EF689-680B-48AC-87EB-69FEFC84AAE7}" srcId="{7208B0D1-0B89-44FD-8D88-1DDD8275075C}" destId="{99D262D5-83AD-4D24-9034-5CF7ECD523D9}" srcOrd="0" destOrd="0" parTransId="{1064BF61-CA4D-4D64-95D3-EF4C236977EE}" sibTransId="{694F2FE9-6218-4B6E-8095-6C2D26F34170}"/>
    <dgm:cxn modelId="{A38CDC93-017E-4F7B-99B3-4FF121214DD2}" type="presOf" srcId="{99D262D5-83AD-4D24-9034-5CF7ECD523D9}" destId="{582BC967-CF17-4C83-9F6A-0EFD84532C81}" srcOrd="0" destOrd="0" presId="urn:microsoft.com/office/officeart/2005/8/layout/default"/>
    <dgm:cxn modelId="{785BB0AF-7B06-4A62-8D4A-BD30D96B3834}" type="presOf" srcId="{83D387B0-D507-41A8-90DC-C35BCD65F846}" destId="{DD1136F5-F971-4280-A569-DEDD808D2605}" srcOrd="0" destOrd="0" presId="urn:microsoft.com/office/officeart/2005/8/layout/default"/>
    <dgm:cxn modelId="{94FF60B3-8188-4264-9CBA-5083C9E88409}" srcId="{7208B0D1-0B89-44FD-8D88-1DDD8275075C}" destId="{10F760D1-2E6D-45CC-903B-2C705D9EFCB7}" srcOrd="3" destOrd="0" parTransId="{3891D0B5-6B4F-4651-B25D-623C5CE52D2C}" sibTransId="{84CAA44F-493C-464F-BAD8-1B2B4D4F56C5}"/>
    <dgm:cxn modelId="{303D62BB-6788-40AC-95C3-6083836C65D0}" srcId="{7208B0D1-0B89-44FD-8D88-1DDD8275075C}" destId="{DF8A10F2-9EBB-45F9-B0F6-ED68DB7B1422}" srcOrd="2" destOrd="0" parTransId="{C6D411AD-62D9-4893-8AFB-0BE48345AE55}" sibTransId="{6C300D50-753B-447D-BAE0-9454DD45E484}"/>
    <dgm:cxn modelId="{C78315C8-454F-4458-83FF-1E719810AD30}" type="presOf" srcId="{6DA5F2E1-C651-44BF-8DF7-9AC5E71A4BB0}" destId="{83E1DC96-3C42-4098-8904-E0B9391E5207}" srcOrd="0" destOrd="0" presId="urn:microsoft.com/office/officeart/2005/8/layout/default"/>
    <dgm:cxn modelId="{5D4F5CCB-AB1F-48F2-B3EC-EED7DA8C14EB}" srcId="{7208B0D1-0B89-44FD-8D88-1DDD8275075C}" destId="{83D387B0-D507-41A8-90DC-C35BCD65F846}" srcOrd="4" destOrd="0" parTransId="{03183792-D305-4B0B-8C38-AAB20C379913}" sibTransId="{C8AD9F01-FFDD-4FB4-B414-9CCFFE7F20AE}"/>
    <dgm:cxn modelId="{14895DD3-E083-48A9-A5F8-D1B2D483329A}" type="presOf" srcId="{7208B0D1-0B89-44FD-8D88-1DDD8275075C}" destId="{6FE9EF40-70EE-4A4B-850C-C7F4EFDCDCA4}" srcOrd="0" destOrd="0" presId="urn:microsoft.com/office/officeart/2005/8/layout/default"/>
    <dgm:cxn modelId="{9A0E56DE-B1D9-40A1-8128-0AB582654809}" srcId="{7208B0D1-0B89-44FD-8D88-1DDD8275075C}" destId="{9CAABE46-6CEB-4954-9BDF-95ED7EF5AB05}" srcOrd="8" destOrd="0" parTransId="{0854F86E-5C58-4732-8165-C679F4A1C264}" sibTransId="{42A24422-7B49-42BD-9995-F6461C027D89}"/>
    <dgm:cxn modelId="{C974D8DF-1B1C-4CB8-BDD1-72EF24B66DA9}" srcId="{7208B0D1-0B89-44FD-8D88-1DDD8275075C}" destId="{74C2B981-1258-4BC7-A9C5-FA1CF743B5BF}" srcOrd="6" destOrd="0" parTransId="{6C00738F-F1AF-45A3-A721-B6C9A926FB43}" sibTransId="{1435D186-9613-41C4-8346-303D03532B7C}"/>
    <dgm:cxn modelId="{1A1178EB-21FA-495E-B982-4ABBC59AF2DA}" srcId="{7208B0D1-0B89-44FD-8D88-1DDD8275075C}" destId="{EC0DD773-0880-4963-A1A0-990AA84B88B8}" srcOrd="5" destOrd="0" parTransId="{012ABD82-113E-4A0D-9FFD-BD8E15932E3F}" sibTransId="{85F189D1-11EB-4CDC-A7F4-141A78F20544}"/>
    <dgm:cxn modelId="{75C5CDF0-D2A8-40E2-824A-89CE42795AD9}" srcId="{7208B0D1-0B89-44FD-8D88-1DDD8275075C}" destId="{B1B584EC-D5AC-4E47-BA63-9D31AB59149B}" srcOrd="7" destOrd="0" parTransId="{983D358B-4991-4365-B2A6-83308A253404}" sibTransId="{8AE7FF57-E68E-4057-91D3-2BD044019F69}"/>
    <dgm:cxn modelId="{26222F5B-1AA3-40C8-AE5F-BD8C5E81A590}" type="presParOf" srcId="{6FE9EF40-70EE-4A4B-850C-C7F4EFDCDCA4}" destId="{582BC967-CF17-4C83-9F6A-0EFD84532C81}" srcOrd="0" destOrd="0" presId="urn:microsoft.com/office/officeart/2005/8/layout/default"/>
    <dgm:cxn modelId="{17E9A653-AE54-4FBC-AAF4-C0B5CDCC0988}" type="presParOf" srcId="{6FE9EF40-70EE-4A4B-850C-C7F4EFDCDCA4}" destId="{526E614C-C4CE-42B3-BCD2-4E08382B8A1A}" srcOrd="1" destOrd="0" presId="urn:microsoft.com/office/officeart/2005/8/layout/default"/>
    <dgm:cxn modelId="{47B866CA-48BE-498F-A8EB-80A3A8632402}" type="presParOf" srcId="{6FE9EF40-70EE-4A4B-850C-C7F4EFDCDCA4}" destId="{83E1DC96-3C42-4098-8904-E0B9391E5207}" srcOrd="2" destOrd="0" presId="urn:microsoft.com/office/officeart/2005/8/layout/default"/>
    <dgm:cxn modelId="{189DA810-FD6F-4316-82DC-D8643833841B}" type="presParOf" srcId="{6FE9EF40-70EE-4A4B-850C-C7F4EFDCDCA4}" destId="{4A945C9D-A337-45C3-820F-50AEE5EB983C}" srcOrd="3" destOrd="0" presId="urn:microsoft.com/office/officeart/2005/8/layout/default"/>
    <dgm:cxn modelId="{06B9883D-7C30-4EEC-AE0F-2C81BC1650E9}" type="presParOf" srcId="{6FE9EF40-70EE-4A4B-850C-C7F4EFDCDCA4}" destId="{FC2F0A32-3608-46AA-9BDD-DFD61AA3F736}" srcOrd="4" destOrd="0" presId="urn:microsoft.com/office/officeart/2005/8/layout/default"/>
    <dgm:cxn modelId="{4598F353-2CD3-49C8-A049-40AD2A0E0CA3}" type="presParOf" srcId="{6FE9EF40-70EE-4A4B-850C-C7F4EFDCDCA4}" destId="{1B2D03A9-73F0-4327-96DD-574455AD6713}" srcOrd="5" destOrd="0" presId="urn:microsoft.com/office/officeart/2005/8/layout/default"/>
    <dgm:cxn modelId="{970BE2BD-5260-4D5E-A98F-FCD3548D35ED}" type="presParOf" srcId="{6FE9EF40-70EE-4A4B-850C-C7F4EFDCDCA4}" destId="{14F06878-3095-477E-B387-C59DBC055D3E}" srcOrd="6" destOrd="0" presId="urn:microsoft.com/office/officeart/2005/8/layout/default"/>
    <dgm:cxn modelId="{382AFC81-28DF-4751-8B7E-9628775213AE}" type="presParOf" srcId="{6FE9EF40-70EE-4A4B-850C-C7F4EFDCDCA4}" destId="{469C50EE-CD0F-43D4-BCD3-E8B752105EF8}" srcOrd="7" destOrd="0" presId="urn:microsoft.com/office/officeart/2005/8/layout/default"/>
    <dgm:cxn modelId="{DB78B4E2-940C-4034-BC24-D8F86813E0C9}" type="presParOf" srcId="{6FE9EF40-70EE-4A4B-850C-C7F4EFDCDCA4}" destId="{DD1136F5-F971-4280-A569-DEDD808D2605}" srcOrd="8" destOrd="0" presId="urn:microsoft.com/office/officeart/2005/8/layout/default"/>
    <dgm:cxn modelId="{7F4A3118-9F81-4118-A639-8BF384A12501}" type="presParOf" srcId="{6FE9EF40-70EE-4A4B-850C-C7F4EFDCDCA4}" destId="{13F1E20D-C37F-41F9-B93F-01E085E2D131}" srcOrd="9" destOrd="0" presId="urn:microsoft.com/office/officeart/2005/8/layout/default"/>
    <dgm:cxn modelId="{5B929758-FE97-45D7-AC1E-948F8EE4D658}" type="presParOf" srcId="{6FE9EF40-70EE-4A4B-850C-C7F4EFDCDCA4}" destId="{5DFF2B9B-0A6F-44A3-81FC-A031832416E4}" srcOrd="10" destOrd="0" presId="urn:microsoft.com/office/officeart/2005/8/layout/default"/>
    <dgm:cxn modelId="{62EDC09E-C355-46F1-B5F6-ED5A30C2864F}" type="presParOf" srcId="{6FE9EF40-70EE-4A4B-850C-C7F4EFDCDCA4}" destId="{14D71868-F7C2-4BF1-91E7-B659573371B8}" srcOrd="11" destOrd="0" presId="urn:microsoft.com/office/officeart/2005/8/layout/default"/>
    <dgm:cxn modelId="{7F14BBBC-1C5E-4251-B497-E3C20EFF835F}" type="presParOf" srcId="{6FE9EF40-70EE-4A4B-850C-C7F4EFDCDCA4}" destId="{3B37B27B-4332-4B7B-8C12-757BE1F5C8F5}" srcOrd="12" destOrd="0" presId="urn:microsoft.com/office/officeart/2005/8/layout/default"/>
    <dgm:cxn modelId="{1EE19594-EC5D-43E7-8790-2E946BFE293F}" type="presParOf" srcId="{6FE9EF40-70EE-4A4B-850C-C7F4EFDCDCA4}" destId="{871417D3-EC18-4D20-A3E1-1FA0F025230F}" srcOrd="13" destOrd="0" presId="urn:microsoft.com/office/officeart/2005/8/layout/default"/>
    <dgm:cxn modelId="{D44E6EFB-3C36-4617-8549-2C1658F10606}" type="presParOf" srcId="{6FE9EF40-70EE-4A4B-850C-C7F4EFDCDCA4}" destId="{A979A260-BDB5-4AE2-89E0-B2D51AA89BCA}" srcOrd="14" destOrd="0" presId="urn:microsoft.com/office/officeart/2005/8/layout/default"/>
    <dgm:cxn modelId="{C3AA386D-79F4-4587-96D4-2EA1EB9CB006}" type="presParOf" srcId="{6FE9EF40-70EE-4A4B-850C-C7F4EFDCDCA4}" destId="{5ADA6A29-BA59-416A-8A71-EE88E4BEED6B}" srcOrd="15" destOrd="0" presId="urn:microsoft.com/office/officeart/2005/8/layout/default"/>
    <dgm:cxn modelId="{B8472066-460A-4E19-A8C4-5C4CEB4662E2}" type="presParOf" srcId="{6FE9EF40-70EE-4A4B-850C-C7F4EFDCDCA4}" destId="{A0EB1547-96D3-498F-8316-00BB757B23BD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BC967-CF17-4C83-9F6A-0EFD84532C81}">
      <dsp:nvSpPr>
        <dsp:cNvPr id="0" name=""/>
        <dsp:cNvSpPr/>
      </dsp:nvSpPr>
      <dsp:spPr>
        <a:xfrm>
          <a:off x="0" y="8258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kern="1200" dirty="0">
              <a:solidFill>
                <a:srgbClr val="FFFF00"/>
              </a:solidFill>
            </a:rPr>
            <a:t>Drie TOP bedrijven die samenwerken  en één  BALIE ONTVANGST KANTOOR </a:t>
          </a:r>
          <a:r>
            <a:rPr lang="nl-BE" sz="1700" b="1" kern="1200" dirty="0"/>
            <a:t>vormen voor </a:t>
          </a:r>
          <a:r>
            <a:rPr lang="nl-BE" sz="1700" b="1" kern="1200" dirty="0" err="1"/>
            <a:t>u</a:t>
          </a:r>
          <a:r>
            <a:rPr lang="nl-BE" sz="1700" b="1" kern="1200" dirty="0" err="1">
              <a:solidFill>
                <a:srgbClr val="FFFF00"/>
              </a:solidFill>
            </a:rPr>
            <a:t>EN</a:t>
          </a:r>
          <a:endParaRPr lang="en-US" sz="1700" kern="1200" dirty="0"/>
        </a:p>
      </dsp:txBody>
      <dsp:txXfrm>
        <a:off x="0" y="82583"/>
        <a:ext cx="2875842" cy="1725505"/>
      </dsp:txXfrm>
    </dsp:sp>
    <dsp:sp modelId="{83E1DC96-3C42-4098-8904-E0B9391E5207}">
      <dsp:nvSpPr>
        <dsp:cNvPr id="0" name=""/>
        <dsp:cNvSpPr/>
      </dsp:nvSpPr>
      <dsp:spPr>
        <a:xfrm>
          <a:off x="3163426" y="8258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kern="1200" dirty="0"/>
            <a:t>Interactive broker  40 miljard  beurswaarde  wereldspeler 125 beurzen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kern="1200" dirty="0"/>
            <a:t>Jaarlijkse omzet 3,5 miljard$</a:t>
          </a:r>
          <a:endParaRPr lang="en-US" sz="1700" kern="1200" dirty="0"/>
        </a:p>
      </dsp:txBody>
      <dsp:txXfrm>
        <a:off x="3163426" y="82583"/>
        <a:ext cx="2875842" cy="1725505"/>
      </dsp:txXfrm>
    </dsp:sp>
    <dsp:sp modelId="{FC2F0A32-3608-46AA-9BDD-DFD61AA3F736}">
      <dsp:nvSpPr>
        <dsp:cNvPr id="0" name=""/>
        <dsp:cNvSpPr/>
      </dsp:nvSpPr>
      <dsp:spPr>
        <a:xfrm>
          <a:off x="6326853" y="8258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kern="1200" dirty="0">
              <a:solidFill>
                <a:srgbClr val="FFFF00"/>
              </a:solidFill>
            </a:rPr>
            <a:t>Verzorgt uw rekening (beste beurssite sinds 2018!! </a:t>
          </a:r>
          <a:r>
            <a:rPr lang="nl-BE" sz="1700" kern="1200" dirty="0">
              <a:solidFill>
                <a:srgbClr val="FFFF00"/>
              </a:solidFill>
            </a:rPr>
            <a:t>)6x </a:t>
          </a:r>
          <a:r>
            <a:rPr lang="nl-BE" sz="1700" kern="1200" dirty="0"/>
            <a:t>groter dan de grootste </a:t>
          </a:r>
          <a:r>
            <a:rPr lang="nl-BE" sz="1700" kern="1200" dirty="0" err="1"/>
            <a:t>belgische</a:t>
          </a:r>
          <a:r>
            <a:rPr lang="nl-BE" sz="1700" kern="1200" dirty="0"/>
            <a:t> brokers/bank of 15 x groter dan  private banking </a:t>
          </a:r>
          <a:r>
            <a:rPr lang="nl-BE" sz="1700" kern="1200" dirty="0" err="1"/>
            <a:t>uitAntwerpen</a:t>
          </a:r>
          <a:endParaRPr lang="en-US" sz="1700" kern="1200" dirty="0"/>
        </a:p>
      </dsp:txBody>
      <dsp:txXfrm>
        <a:off x="6326853" y="82583"/>
        <a:ext cx="2875842" cy="1725505"/>
      </dsp:txXfrm>
    </dsp:sp>
    <dsp:sp modelId="{14F06878-3095-477E-B387-C59DBC055D3E}">
      <dsp:nvSpPr>
        <dsp:cNvPr id="0" name=""/>
        <dsp:cNvSpPr/>
      </dsp:nvSpPr>
      <dsp:spPr>
        <a:xfrm>
          <a:off x="0" y="209567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kern="1200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sz="1700" b="1" kern="1200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sz="1700" b="1" kern="1200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sz="1700" kern="1200" dirty="0"/>
            <a:t>zorgt voor je lage tarieven/kosten en financiële hulpmiddelen</a:t>
          </a:r>
          <a:endParaRPr lang="en-US" sz="1700" kern="1200" dirty="0"/>
        </a:p>
      </dsp:txBody>
      <dsp:txXfrm>
        <a:off x="0" y="2095673"/>
        <a:ext cx="2875842" cy="1725505"/>
      </dsp:txXfrm>
    </dsp:sp>
    <dsp:sp modelId="{DD1136F5-F971-4280-A569-DEDD808D2605}">
      <dsp:nvSpPr>
        <dsp:cNvPr id="0" name=""/>
        <dsp:cNvSpPr/>
      </dsp:nvSpPr>
      <dsp:spPr>
        <a:xfrm>
          <a:off x="3163426" y="209567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kern="1200"/>
            <a:t>Administratieve introducing broker die over heel de wereld klanten groepeert en introduceert  om de goedkoopste kosten te krijgen bij de hoofd broker= </a:t>
          </a:r>
          <a:endParaRPr lang="en-US" sz="1700" kern="1200"/>
        </a:p>
      </dsp:txBody>
      <dsp:txXfrm>
        <a:off x="3163426" y="2095673"/>
        <a:ext cx="2875842" cy="1725505"/>
      </dsp:txXfrm>
    </dsp:sp>
    <dsp:sp modelId="{5DFF2B9B-0A6F-44A3-81FC-A031832416E4}">
      <dsp:nvSpPr>
        <dsp:cNvPr id="0" name=""/>
        <dsp:cNvSpPr/>
      </dsp:nvSpPr>
      <dsp:spPr>
        <a:xfrm>
          <a:off x="6326853" y="209567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 err="1">
              <a:solidFill>
                <a:srgbClr val="FFFF00"/>
              </a:solidFill>
            </a:rPr>
            <a:t>Inter</a:t>
          </a:r>
          <a:r>
            <a:rPr lang="nl-BE" sz="2000" b="1" kern="1200" dirty="0">
              <a:solidFill>
                <a:srgbClr val="FFFF00"/>
              </a:solidFill>
            </a:rPr>
            <a:t> </a:t>
          </a:r>
          <a:r>
            <a:rPr lang="nl-BE" sz="2000" b="1" kern="1200" dirty="0" err="1">
              <a:solidFill>
                <a:srgbClr val="FFFF00"/>
              </a:solidFill>
            </a:rPr>
            <a:t>active</a:t>
          </a:r>
          <a:r>
            <a:rPr lang="nl-BE" sz="2000" b="1" kern="1200" dirty="0">
              <a:solidFill>
                <a:srgbClr val="FFFF00"/>
              </a:solidFill>
            </a:rPr>
            <a:t> brokers </a:t>
          </a:r>
          <a:r>
            <a:rPr lang="nl-BE" sz="2000" b="1" kern="1200" dirty="0" err="1">
              <a:solidFill>
                <a:srgbClr val="FFFF00"/>
              </a:solidFill>
            </a:rPr>
            <a:t>usa</a:t>
          </a:r>
          <a:endParaRPr lang="nl-BE" sz="2000" b="1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>
              <a:solidFill>
                <a:srgbClr val="FFFF00"/>
              </a:solidFill>
            </a:rPr>
            <a:t>50miljard beurswaarde</a:t>
          </a:r>
          <a:endParaRPr lang="en-US" sz="2000" b="1" kern="1200" dirty="0">
            <a:solidFill>
              <a:srgbClr val="FFFF00"/>
            </a:solidFill>
          </a:endParaRPr>
        </a:p>
      </dsp:txBody>
      <dsp:txXfrm>
        <a:off x="6326853" y="2095673"/>
        <a:ext cx="2875842" cy="1725505"/>
      </dsp:txXfrm>
    </dsp:sp>
    <dsp:sp modelId="{3B37B27B-4332-4B7B-8C12-757BE1F5C8F5}">
      <dsp:nvSpPr>
        <dsp:cNvPr id="0" name=""/>
        <dsp:cNvSpPr/>
      </dsp:nvSpPr>
      <dsp:spPr>
        <a:xfrm>
          <a:off x="0" y="410876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u="sng" kern="1200" dirty="0">
              <a:solidFill>
                <a:srgbClr val="FFFF00"/>
              </a:solidFill>
            </a:rPr>
            <a:t>BEURSEXPERT B BUSSCHAERT </a:t>
          </a:r>
          <a:r>
            <a:rPr lang="nl-BE" sz="1700" b="1" kern="1200" dirty="0"/>
            <a:t>verzorgt je adviezen voor vermogen</a:t>
          </a:r>
          <a:endParaRPr lang="en-US" sz="1700" kern="1200" dirty="0"/>
        </a:p>
      </dsp:txBody>
      <dsp:txXfrm>
        <a:off x="0" y="4108763"/>
        <a:ext cx="2875842" cy="1725505"/>
      </dsp:txXfrm>
    </dsp:sp>
    <dsp:sp modelId="{A979A260-BDB5-4AE2-89E0-B2D51AA89BCA}">
      <dsp:nvSpPr>
        <dsp:cNvPr id="0" name=""/>
        <dsp:cNvSpPr/>
      </dsp:nvSpPr>
      <dsp:spPr>
        <a:xfrm>
          <a:off x="3163426" y="410876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700" b="1" kern="1200"/>
            <a:t>Heeft al meer dan 50 jaar ervaring in private portfolio&amp;banking service</a:t>
          </a:r>
          <a:endParaRPr lang="en-US" sz="1700" kern="1200"/>
        </a:p>
      </dsp:txBody>
      <dsp:txXfrm>
        <a:off x="3163426" y="4108763"/>
        <a:ext cx="2875842" cy="1725505"/>
      </dsp:txXfrm>
    </dsp:sp>
    <dsp:sp modelId="{A0EB1547-96D3-498F-8316-00BB757B23BD}">
      <dsp:nvSpPr>
        <dsp:cNvPr id="0" name=""/>
        <dsp:cNvSpPr/>
      </dsp:nvSpPr>
      <dsp:spPr>
        <a:xfrm>
          <a:off x="6326853" y="4108763"/>
          <a:ext cx="2875842" cy="17255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kern="1200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kern="1200" dirty="0">
            <a:solidFill>
              <a:srgbClr val="002060"/>
            </a:solidFill>
            <a:highlight>
              <a:srgbClr val="FFFF00"/>
            </a:highlight>
          </a:endParaRPr>
        </a:p>
      </dsp:txBody>
      <dsp:txXfrm>
        <a:off x="6326853" y="4108763"/>
        <a:ext cx="2875842" cy="1725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4013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DE LAASTE 3000 JAAR IS ER MAAR WEINIG VERANDERD OP DEZE AARDE OM UW VERMOGEN AFTESCHERMEN  TEGEN KOOPKRACHTVERLIES</a:t>
          </a:r>
          <a:endParaRPr lang="en-US" sz="1000" kern="1200"/>
        </a:p>
      </dsp:txBody>
      <dsp:txXfrm>
        <a:off x="25702" y="427055"/>
        <a:ext cx="3397348" cy="475096"/>
      </dsp:txXfrm>
    </dsp:sp>
    <dsp:sp modelId="{73DA6E23-222E-4423-8948-6E9F4617F3DD}">
      <dsp:nvSpPr>
        <dsp:cNvPr id="0" name=""/>
        <dsp:cNvSpPr/>
      </dsp:nvSpPr>
      <dsp:spPr>
        <a:xfrm>
          <a:off x="0" y="9566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5702" y="982355"/>
        <a:ext cx="3397348" cy="475096"/>
      </dsp:txXfrm>
    </dsp:sp>
    <dsp:sp modelId="{25FFA75A-14B9-4430-BF3A-8547943A3082}">
      <dsp:nvSpPr>
        <dsp:cNvPr id="0" name=""/>
        <dsp:cNvSpPr/>
      </dsp:nvSpPr>
      <dsp:spPr>
        <a:xfrm>
          <a:off x="0" y="15119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UITSLUITEND FYSISCH GOUD KAN U BEHOEDEN VAN DIT VERLIES</a:t>
          </a:r>
          <a:endParaRPr lang="en-US" sz="1000" kern="1200"/>
        </a:p>
      </dsp:txBody>
      <dsp:txXfrm>
        <a:off x="25702" y="1537655"/>
        <a:ext cx="3397348" cy="475096"/>
      </dsp:txXfrm>
    </dsp:sp>
    <dsp:sp modelId="{295320C5-78FA-4109-9C97-D900B70013E4}">
      <dsp:nvSpPr>
        <dsp:cNvPr id="0" name=""/>
        <dsp:cNvSpPr/>
      </dsp:nvSpPr>
      <dsp:spPr>
        <a:xfrm>
          <a:off x="0" y="20672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5702" y="2092955"/>
        <a:ext cx="3397348" cy="475096"/>
      </dsp:txXfrm>
    </dsp:sp>
    <dsp:sp modelId="{E096775B-7B39-4BF8-99D3-60B2B4E8F1F1}">
      <dsp:nvSpPr>
        <dsp:cNvPr id="0" name=""/>
        <dsp:cNvSpPr/>
      </dsp:nvSpPr>
      <dsp:spPr>
        <a:xfrm>
          <a:off x="0" y="26225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5702" y="2648255"/>
        <a:ext cx="3397348" cy="475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6/09/2023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Via beursexpert B.BUSSCHAERT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1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4298" y="757727"/>
            <a:ext cx="8160235" cy="2400240"/>
          </a:xfrm>
        </p:spPr>
        <p:txBody>
          <a:bodyPr bIns="0" anchor="b">
            <a:normAutofit/>
          </a:bodyPr>
          <a:lstStyle>
            <a:lvl1pPr algn="l">
              <a:defRPr sz="6233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4298" y="3335026"/>
            <a:ext cx="8160234" cy="923309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00" b="0" cap="all" baseline="0">
                <a:solidFill>
                  <a:schemeClr val="tx1"/>
                </a:solidFill>
              </a:defRPr>
            </a:lvl1pPr>
            <a:lvl2pPr marL="431780" indent="0" algn="ctr">
              <a:buNone/>
              <a:defRPr sz="1700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3090" y="311013"/>
            <a:ext cx="4699313" cy="292023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8293" y="754586"/>
            <a:ext cx="766244" cy="475601"/>
          </a:xfrm>
        </p:spPr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84298" y="3332512"/>
            <a:ext cx="816023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21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0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7993" y="754586"/>
            <a:ext cx="1526540" cy="44010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64914" y="754586"/>
            <a:ext cx="7396613" cy="440100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8917993" y="754586"/>
            <a:ext cx="0" cy="4401006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1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953" y="1658567"/>
            <a:ext cx="8165980" cy="1783064"/>
          </a:xfrm>
        </p:spPr>
        <p:txBody>
          <a:bodyPr anchor="b">
            <a:normAutofit/>
          </a:bodyPr>
          <a:lstStyle>
            <a:lvl1pPr algn="l"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3953" y="3594740"/>
            <a:ext cx="8153973" cy="956655"/>
          </a:xfrm>
        </p:spPr>
        <p:txBody>
          <a:bodyPr tIns="91440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73953" y="3593597"/>
            <a:ext cx="81539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0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209" y="760173"/>
            <a:ext cx="9075324" cy="100045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426" y="1899163"/>
            <a:ext cx="4388701" cy="325700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9677" y="1905269"/>
            <a:ext cx="4388701" cy="325032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0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94" y="759488"/>
            <a:ext cx="9077238" cy="99763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94" y="1907352"/>
            <a:ext cx="4388701" cy="75739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78" b="0" cap="all" baseline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7294" y="2667366"/>
            <a:ext cx="4388701" cy="249754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8346" y="1910615"/>
            <a:ext cx="4388701" cy="75766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78" b="0" cap="all" baseline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8346" y="2664742"/>
            <a:ext cx="4388701" cy="24908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9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00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913" y="754586"/>
            <a:ext cx="3092397" cy="2122277"/>
          </a:xfrm>
        </p:spPr>
        <p:txBody>
          <a:bodyPr anchor="b">
            <a:normAutofit/>
          </a:bodyPr>
          <a:lstStyle>
            <a:lvl1pPr algn="l">
              <a:defRPr sz="226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259" y="754587"/>
            <a:ext cx="5680532" cy="4400002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4914" y="3027409"/>
            <a:ext cx="3094205" cy="2123282"/>
          </a:xfrm>
        </p:spPr>
        <p:txBody>
          <a:bodyPr/>
          <a:lstStyle>
            <a:lvl1pPr marL="0" indent="0" algn="l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368323" y="3027408"/>
            <a:ext cx="30889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7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64573" y="455383"/>
            <a:ext cx="3849585" cy="4863040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088" y="1066762"/>
            <a:ext cx="5226897" cy="1728885"/>
          </a:xfrm>
        </p:spPr>
        <p:txBody>
          <a:bodyPr anchor="b">
            <a:normAutofit/>
          </a:bodyPr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75856" y="1060179"/>
            <a:ext cx="2637075" cy="365153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259" y="2971215"/>
            <a:ext cx="5219411" cy="1892423"/>
          </a:xfrm>
        </p:spPr>
        <p:txBody>
          <a:bodyPr>
            <a:normAutofit/>
          </a:bodyPr>
          <a:lstStyle>
            <a:lvl1pPr marL="0" indent="0" algn="l">
              <a:buNone/>
              <a:defRPr sz="1700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67475" y="5165976"/>
            <a:ext cx="5222195" cy="302338"/>
          </a:xfrm>
        </p:spPr>
        <p:txBody>
          <a:bodyPr/>
          <a:lstStyle>
            <a:lvl1pPr algn="l">
              <a:defRPr/>
            </a:lvl1pPr>
          </a:lstStyle>
          <a:p>
            <a:fld id="{19127723-9AB6-4880-AA78-6BD21EBC34E1}" type="datetime1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7475" y="300938"/>
            <a:ext cx="5235094" cy="3031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367475" y="2968960"/>
            <a:ext cx="522219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13906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907283"/>
            <a:ext cx="11518900" cy="387783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440" y="759824"/>
            <a:ext cx="9073094" cy="99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440" y="1903748"/>
            <a:ext cx="9073094" cy="3258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7087" y="312017"/>
            <a:ext cx="3307446" cy="292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440" y="311013"/>
            <a:ext cx="5610963" cy="292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3557" y="754586"/>
            <a:ext cx="766244" cy="47560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644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787946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41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  <p:sldLayoutId id="214748494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3022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120000"/>
        </a:lnSpc>
        <a:spcBef>
          <a:spcPts val="94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8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11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2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4.png"/><Relationship Id="rId9" Type="http://schemas.microsoft.com/office/2007/relationships/diagramDrawing" Target="../diagrams/drawing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advisor.mexem.com/logi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3272"/>
            <a:ext cx="5832649" cy="1436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 BUSSCHAERT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9/6/2023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00FF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00FF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00FF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00FF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00FF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00FF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00FF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00FF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00FF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00FF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00FF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D5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8"/>
            <a:ext cx="10303016" cy="5257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D877FB-72FB-46FE-E69C-730D44376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17" y="1580977"/>
            <a:ext cx="9394224" cy="3311462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90292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82082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1D8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54018CB-F41A-0E4C-12ED-17F989D84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844" y="607718"/>
            <a:ext cx="7463210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81947565-57A8-99CF-FC89-67EA8BA9C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7441"/>
          <a:stretch/>
        </p:blipFill>
        <p:spPr>
          <a:xfrm>
            <a:off x="20" y="10"/>
            <a:ext cx="11518880" cy="647699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4A3D858-4D7F-28FC-D26A-BDEBE631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219222"/>
            <a:ext cx="766244" cy="475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2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76C6A7-C0B7-7860-F7DE-4ADD30FC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312016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9/6/2023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1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32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FEB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26040E9-75DA-463A-9FEE-4FE2979A1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309" y="607718"/>
            <a:ext cx="7086280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EDF8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D1BDAC-1CFF-9AF5-EC4E-3AA13EFD1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7532"/>
          <a:stretch/>
        </p:blipFill>
        <p:spPr>
          <a:xfrm>
            <a:off x="607942" y="607718"/>
            <a:ext cx="10303015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A87BAB-07A3-1B98-A722-C74C0FE37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9493"/>
          <a:stretch/>
        </p:blipFill>
        <p:spPr>
          <a:xfrm>
            <a:off x="20" y="10"/>
            <a:ext cx="11518880" cy="647699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219222"/>
            <a:ext cx="766244" cy="475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2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312016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9/6/2023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62622-3308-BF2D-DBD9-8EB1AA6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3600" b="1"/>
              <a:t>Nieuwe obligaties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B357-39BD-DA80-387F-6F8ED1B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900" smtClean="0"/>
              <a:pPr defTabSz="914400">
                <a:spcAft>
                  <a:spcPts val="600"/>
                </a:spcAft>
              </a:pPr>
              <a:t>9/6/2023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F02081-E221-91CA-6A2A-F3EF8C33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70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D78574D-D904-9BD4-86D0-EA55EAF3573C}"/>
              </a:ext>
            </a:extLst>
          </p:cNvPr>
          <p:cNvSpPr txBox="1"/>
          <p:nvPr/>
        </p:nvSpPr>
        <p:spPr>
          <a:xfrm>
            <a:off x="613382" y="2015066"/>
            <a:ext cx="3448752" cy="355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8A52E8-927E-4A97-52AD-E8ECDD08173F}"/>
              </a:ext>
            </a:extLst>
          </p:cNvPr>
          <p:cNvSpPr txBox="1"/>
          <p:nvPr/>
        </p:nvSpPr>
        <p:spPr>
          <a:xfrm>
            <a:off x="5471418" y="39336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Koersnoteringen op aanvraag !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DC21514-E166-60F4-F1AB-73548459A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39" y="1644282"/>
            <a:ext cx="90868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9/6/2023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Digitale nummers en grafieken">
            <a:extLst>
              <a:ext uri="{FF2B5EF4-FFF2-40B4-BE49-F238E27FC236}">
                <a16:creationId xmlns:a16="http://schemas.microsoft.com/office/drawing/2014/main" id="{1C8634D5-F4A2-F47A-9A46-C9E3D212F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15" r="17928" b="-2"/>
          <a:stretch/>
        </p:blipFill>
        <p:spPr>
          <a:xfrm>
            <a:off x="6933491" y="10"/>
            <a:ext cx="4585409" cy="647699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3" y="361141"/>
            <a:ext cx="5683770" cy="1409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100" b="1" spc="20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13" y="6021474"/>
            <a:ext cx="2201102" cy="3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  <a:defRPr/>
              </a:pPr>
              <a:t>9/6/2023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4" y="6021474"/>
            <a:ext cx="2663744" cy="326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3A90DC-073D-2B4B-EACA-90440B41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58" y="420021"/>
            <a:ext cx="6336704" cy="535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463306" y="2076626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aandelen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op Europa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voor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korte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termijn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=trading  in  </a:t>
            </a:r>
            <a:r>
              <a:rPr lang="en-US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aankoopzone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sz="24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9/6/2023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20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21</a:t>
            </a:fld>
            <a:endParaRPr lang="en-US" sz="14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3BDA87B-4B02-9383-81EB-565D72FCF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9/6/2023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792D627-6CFD-EF1C-FB0C-4DA96EDFF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2A3E69-245D-6C02-9002-0A2D85CE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9/6/2023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6F183B-307C-403B-DCCF-A6BFF30D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D64B843-6879-F6D0-CF1B-4EB701BBA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E06207E-19AC-1B8D-EB4B-84FCCA40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8EE78-5E93-2F5B-4DE7-41BB86B2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DBC24-0FC3-46C4-664D-2BF8B0E6F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D3279-1B4E-675C-A6E3-713B383E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218734-DD6E-DAAC-F3AA-479AEEB2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27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DF5E474-5569-FE11-0013-2A6E9A7E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872F1-57B4-BACB-50E1-B6CD5926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EE0145-A41C-5CE3-E89C-BF3E7005C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494E13-63E2-8893-B37B-DDAA23D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A58A12-DDC7-1F0A-ED9F-96FAAB59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28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3B81637-90BA-7217-8BEF-7A62AD31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798016-5E5A-F3F5-5ED4-D233271A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AEE8E9-6711-CF1E-5D36-38364EC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DB419D-66DB-639C-7059-F06CD075C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605AFF0-8CCD-5A9E-4C1A-F6FDD13D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0184C-29EE-16BF-55BF-F2213D4F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 dirty="0"/>
              <a:pPr>
                <a:spcAft>
                  <a:spcPts val="600"/>
                </a:spcAft>
              </a:pPr>
              <a:t>9/6/2023</a:t>
            </a:fld>
            <a:endParaRPr lang="en-US" sz="11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7C8775-F05D-84C3-2E80-7AD929DB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3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A7E63AE-EDCA-60A7-35BB-0C13A411B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89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9/6/2023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263A5AC8-4DB3-44B8-3ABF-C1538A78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 lnSpcReduction="10000"/>
          </a:bodyPr>
          <a:lstStyle/>
          <a:p>
            <a:r>
              <a:rPr lang="nl-BE" sz="1600" b="1" dirty="0">
                <a:solidFill>
                  <a:schemeClr val="tx1"/>
                </a:solidFill>
              </a:rPr>
              <a:t>Iedereen kan orders plaatsen met limieten</a:t>
            </a:r>
          </a:p>
          <a:p>
            <a:r>
              <a:rPr lang="nl-BE" sz="1600" b="1" dirty="0">
                <a:solidFill>
                  <a:schemeClr val="tx1"/>
                </a:solidFill>
              </a:rPr>
              <a:t>Dus je moet niet aan dagkoers kopen of verkopen</a:t>
            </a:r>
          </a:p>
          <a:p>
            <a:endParaRPr lang="nl-BE" sz="1600" b="1" dirty="0">
              <a:solidFill>
                <a:schemeClr val="tx1"/>
              </a:solidFill>
            </a:endParaRPr>
          </a:p>
          <a:p>
            <a:r>
              <a:rPr lang="nl-BE" sz="1600" b="1" dirty="0">
                <a:solidFill>
                  <a:schemeClr val="tx1"/>
                </a:solidFill>
              </a:rPr>
              <a:t>Je denkt dat de kg naar 59000</a:t>
            </a:r>
            <a:r>
              <a:rPr lang="nl-BE" sz="1600" b="1" baseline="30000" dirty="0">
                <a:solidFill>
                  <a:schemeClr val="tx1"/>
                </a:solidFill>
              </a:rPr>
              <a:t>e</a:t>
            </a:r>
            <a:r>
              <a:rPr lang="nl-BE" sz="1600" b="1" dirty="0">
                <a:solidFill>
                  <a:schemeClr val="tx1"/>
                </a:solidFill>
              </a:rPr>
              <a:t> kan gaan en je plaatst een order aan 59000</a:t>
            </a:r>
            <a:r>
              <a:rPr lang="nl-BE" sz="1600" b="1" baseline="30000" dirty="0">
                <a:solidFill>
                  <a:schemeClr val="tx1"/>
                </a:solidFill>
              </a:rPr>
              <a:t>e</a:t>
            </a:r>
            <a:r>
              <a:rPr lang="nl-BE" sz="1600" b="1" dirty="0">
                <a:solidFill>
                  <a:schemeClr val="tx1"/>
                </a:solidFill>
              </a:rPr>
              <a:t> all-in</a:t>
            </a:r>
          </a:p>
          <a:p>
            <a:r>
              <a:rPr lang="nl-BE" sz="1600" b="1" dirty="0">
                <a:solidFill>
                  <a:schemeClr val="tx1"/>
                </a:solidFill>
              </a:rPr>
              <a:t>Voorwaarden deponeren van je goud of overboeken van de geldsom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5ADFD-A230-470C-9ECC-8A01F2D8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7309314-E4B1-4CA1-9313-ED56281F2FE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9/6/2023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ABA706-3FCC-482C-B9CF-EAAD4820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n-US" sz="17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8EC8C7E-3D3F-BE9F-8959-D1760EC7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39" b="1"/>
          <a:stretch/>
        </p:blipFill>
        <p:spPr>
          <a:xfrm>
            <a:off x="4364505" y="10"/>
            <a:ext cx="7154395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9/6/2023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9/6/2023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37068" y="539750"/>
            <a:ext cx="10444763" cy="53975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9/6/2023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8" descr="Grafiek op een document met een pen">
            <a:extLst>
              <a:ext uri="{FF2B5EF4-FFF2-40B4-BE49-F238E27FC236}">
                <a16:creationId xmlns:a16="http://schemas.microsoft.com/office/drawing/2014/main" id="{DC0EDB90-5163-07AC-6110-692399C6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13598" r="-2" b="-2"/>
          <a:stretch/>
        </p:blipFill>
        <p:spPr>
          <a:xfrm>
            <a:off x="20" y="10"/>
            <a:ext cx="8383868" cy="6476990"/>
          </a:xfrm>
          <a:custGeom>
            <a:avLst/>
            <a:gdLst/>
            <a:ahLst/>
            <a:cxnLst/>
            <a:rect l="l" t="t" r="r" b="b"/>
            <a:pathLst>
              <a:path w="8873795" h="6858000">
                <a:moveTo>
                  <a:pt x="0" y="0"/>
                </a:moveTo>
                <a:lnTo>
                  <a:pt x="5610996" y="0"/>
                </a:lnTo>
                <a:lnTo>
                  <a:pt x="5701374" y="90399"/>
                </a:lnTo>
                <a:cubicBezTo>
                  <a:pt x="6358939" y="748110"/>
                  <a:pt x="7329180" y="1718566"/>
                  <a:pt x="8760773" y="3150477"/>
                </a:cubicBezTo>
                <a:cubicBezTo>
                  <a:pt x="8911470" y="3301208"/>
                  <a:pt x="8911470" y="3550240"/>
                  <a:pt x="8760773" y="3700971"/>
                </a:cubicBezTo>
                <a:cubicBezTo>
                  <a:pt x="8760773" y="3700971"/>
                  <a:pt x="8760773" y="3700971"/>
                  <a:pt x="5750367" y="6712045"/>
                </a:cubicBezTo>
                <a:lnTo>
                  <a:pt x="5604444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E5049E-06C3-627D-771B-B6001B76E7D1}"/>
              </a:ext>
            </a:extLst>
          </p:cNvPr>
          <p:cNvSpPr/>
          <p:nvPr/>
        </p:nvSpPr>
        <p:spPr>
          <a:xfrm>
            <a:off x="2435067" y="-44717"/>
            <a:ext cx="8419688" cy="1209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Zelfde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service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en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tot 75%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goedkoper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65678-3F22-441E-85D3-25F31DC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127723-9AB6-4880-AA78-6BD21EBC34E1}" type="datetime1">
              <a:rPr lang="en-US" sz="900"/>
              <a:pPr defTabSz="914400">
                <a:spcAft>
                  <a:spcPts val="600"/>
                </a:spcAft>
              </a:pPr>
              <a:t>9/6/2023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C55387-7D62-4BC0-AACC-C44E685B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7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4FFAFEB-6737-25A4-F925-70C9ABD7E485}"/>
              </a:ext>
            </a:extLst>
          </p:cNvPr>
          <p:cNvSpPr/>
          <p:nvPr/>
        </p:nvSpPr>
        <p:spPr>
          <a:xfrm>
            <a:off x="2446265" y="2015066"/>
            <a:ext cx="8423196" cy="356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private banking &amp;portfolio advisor</a:t>
            </a:r>
          </a:p>
        </p:txBody>
      </p:sp>
      <p:graphicFrame>
        <p:nvGraphicFramePr>
          <p:cNvPr id="82" name="Tekstvak 2">
            <a:extLst>
              <a:ext uri="{FF2B5EF4-FFF2-40B4-BE49-F238E27FC236}">
                <a16:creationId xmlns:a16="http://schemas.microsoft.com/office/drawing/2014/main" id="{E664637D-D460-E277-39CA-5CEB02ADC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7563345"/>
              </p:ext>
            </p:extLst>
          </p:nvPr>
        </p:nvGraphicFramePr>
        <p:xfrm>
          <a:off x="1616239" y="502196"/>
          <a:ext cx="9202696" cy="591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EE52CA66-DD68-4A85-7E0A-4E4624D3149D}"/>
              </a:ext>
            </a:extLst>
          </p:cNvPr>
          <p:cNvSpPr/>
          <p:nvPr/>
        </p:nvSpPr>
        <p:spPr>
          <a:xfrm flipH="1">
            <a:off x="5971506" y="592212"/>
            <a:ext cx="49216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1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84903DD-B85C-D28D-2588-8817951B436E}"/>
              </a:ext>
            </a:extLst>
          </p:cNvPr>
          <p:cNvSpPr/>
          <p:nvPr/>
        </p:nvSpPr>
        <p:spPr>
          <a:xfrm>
            <a:off x="2699110" y="2734444"/>
            <a:ext cx="792088" cy="2880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2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4B56BA2-B301-8A04-98CD-A588EC1201B4}"/>
              </a:ext>
            </a:extLst>
          </p:cNvPr>
          <p:cNvSpPr/>
          <p:nvPr/>
        </p:nvSpPr>
        <p:spPr>
          <a:xfrm>
            <a:off x="2951138" y="4750668"/>
            <a:ext cx="28803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370C6-C54D-2C2A-B6C1-BD578006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77" y="430188"/>
            <a:ext cx="8063230" cy="1423341"/>
          </a:xfrm>
        </p:spPr>
        <p:txBody>
          <a:bodyPr>
            <a:normAutofit/>
          </a:bodyPr>
          <a:lstStyle/>
          <a:p>
            <a:r>
              <a:rPr lang="nl-BE" b="1" dirty="0">
                <a:solidFill>
                  <a:schemeClr val="bg1"/>
                </a:solidFill>
                <a:highlight>
                  <a:srgbClr val="FFFF00"/>
                </a:highlight>
              </a:rPr>
              <a:t>Onze collega’s zijn minimum 100% tot  950% duurder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493A2E-246A-DA81-B170-714B3989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570" y="2191500"/>
            <a:ext cx="4376305" cy="3637799"/>
          </a:xfrm>
        </p:spPr>
        <p:txBody>
          <a:bodyPr anchor="ctr">
            <a:normAutofit lnSpcReduction="1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Voor</a:t>
            </a:r>
            <a:r>
              <a:rPr lang="en-US" b="1" dirty="0">
                <a:solidFill>
                  <a:schemeClr val="tx1"/>
                </a:solidFill>
              </a:rPr>
              <a:t> de private portfolio &amp;banking service 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Zijn</a:t>
            </a:r>
            <a:r>
              <a:rPr lang="en-US" b="1" dirty="0">
                <a:solidFill>
                  <a:schemeClr val="tx1"/>
                </a:solidFill>
              </a:rPr>
              <a:t> we de </a:t>
            </a:r>
            <a:r>
              <a:rPr lang="en-US" b="1" dirty="0" err="1">
                <a:solidFill>
                  <a:schemeClr val="tx1"/>
                </a:solidFill>
              </a:rPr>
              <a:t>goedkoopste</a:t>
            </a:r>
            <a:r>
              <a:rPr lang="en-US" b="1" dirty="0">
                <a:solidFill>
                  <a:schemeClr val="tx1"/>
                </a:solidFill>
              </a:rPr>
              <a:t> tot-75%  </a:t>
            </a:r>
          </a:p>
          <a:p>
            <a:r>
              <a:rPr lang="en-US" b="1" dirty="0">
                <a:solidFill>
                  <a:schemeClr val="tx1"/>
                </a:solidFill>
              </a:rPr>
              <a:t>En </a:t>
            </a:r>
            <a:r>
              <a:rPr lang="en-US" b="1" dirty="0" err="1">
                <a:solidFill>
                  <a:schemeClr val="tx1"/>
                </a:solidFill>
              </a:rPr>
              <a:t>onze</a:t>
            </a:r>
            <a:r>
              <a:rPr lang="en-US" b="1" dirty="0">
                <a:solidFill>
                  <a:schemeClr val="tx1"/>
                </a:solidFill>
              </a:rPr>
              <a:t> service is top </a:t>
            </a:r>
            <a:r>
              <a:rPr lang="en-US" b="1" dirty="0" err="1">
                <a:solidFill>
                  <a:schemeClr val="tx1"/>
                </a:solidFill>
              </a:rPr>
              <a:t>omdat</a:t>
            </a:r>
            <a:r>
              <a:rPr lang="en-US" b="1" dirty="0">
                <a:solidFill>
                  <a:schemeClr val="tx1"/>
                </a:solidFill>
              </a:rPr>
              <a:t> we met de </a:t>
            </a:r>
            <a:r>
              <a:rPr lang="en-US" b="1" dirty="0" err="1">
                <a:solidFill>
                  <a:schemeClr val="tx1"/>
                </a:solidFill>
              </a:rPr>
              <a:t>grootste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wereldspelers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werken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Eigen </a:t>
            </a:r>
            <a:r>
              <a:rPr lang="en-US" b="1" dirty="0" err="1">
                <a:solidFill>
                  <a:schemeClr val="tx1"/>
                </a:solidFill>
              </a:rPr>
              <a:t>vermogen</a:t>
            </a:r>
            <a:r>
              <a:rPr lang="en-US" b="1" dirty="0">
                <a:solidFill>
                  <a:schemeClr val="tx1"/>
                </a:solidFill>
              </a:rPr>
              <a:t> is 60 </a:t>
            </a:r>
            <a:r>
              <a:rPr lang="en-US" b="1" dirty="0" err="1">
                <a:solidFill>
                  <a:schemeClr val="tx1"/>
                </a:solidFill>
              </a:rPr>
              <a:t>miljard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beurskapitalisatie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dit</a:t>
            </a:r>
            <a:r>
              <a:rPr lang="en-US" b="1" dirty="0">
                <a:solidFill>
                  <a:schemeClr val="tx1"/>
                </a:solidFill>
              </a:rPr>
              <a:t> is 6x </a:t>
            </a:r>
            <a:r>
              <a:rPr lang="en-US" b="1" dirty="0" err="1">
                <a:solidFill>
                  <a:schemeClr val="tx1"/>
                </a:solidFill>
              </a:rPr>
              <a:t>meer</a:t>
            </a:r>
            <a:r>
              <a:rPr lang="en-US" b="1" dirty="0">
                <a:solidFill>
                  <a:schemeClr val="tx1"/>
                </a:solidFill>
              </a:rPr>
              <a:t> dan de </a:t>
            </a:r>
            <a:r>
              <a:rPr lang="en-US" b="1" dirty="0" err="1">
                <a:solidFill>
                  <a:schemeClr val="tx1"/>
                </a:solidFill>
              </a:rPr>
              <a:t>grootste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beursbank</a:t>
            </a:r>
            <a:r>
              <a:rPr lang="en-US" b="1" dirty="0">
                <a:solidFill>
                  <a:schemeClr val="tx1"/>
                </a:solidFill>
              </a:rPr>
              <a:t> in </a:t>
            </a:r>
            <a:r>
              <a:rPr lang="en-US" b="1" dirty="0" err="1">
                <a:solidFill>
                  <a:schemeClr val="tx1"/>
                </a:solidFill>
              </a:rPr>
              <a:t>Belgie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DB7341-CA0E-83E6-CED0-DF1C8385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9/6/2023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11E99D-D429-7ABA-83CD-00ED9030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/>
              <a:pPr>
                <a:spcAft>
                  <a:spcPts val="600"/>
                </a:spcAft>
              </a:pPr>
              <a:t>6</a:t>
            </a:fld>
            <a:endParaRPr lang="nl-BE"/>
          </a:p>
        </p:txBody>
      </p:sp>
      <p:pic>
        <p:nvPicPr>
          <p:cNvPr id="7" name="Tijdelijke aanduiding voor inhoud 6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4A26C725-DFBF-7B10-1061-C54BB8FFC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0" r="9992" b="2"/>
          <a:stretch/>
        </p:blipFill>
        <p:spPr>
          <a:xfrm>
            <a:off x="951590" y="2139201"/>
            <a:ext cx="4807856" cy="36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D32A5-D9B7-A510-4D5D-C63824B4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574" y="361140"/>
            <a:ext cx="9616394" cy="1941255"/>
          </a:xfrm>
        </p:spPr>
        <p:txBody>
          <a:bodyPr anchor="ctr">
            <a:normAutofit fontScale="90000"/>
          </a:bodyPr>
          <a:lstStyle/>
          <a:p>
            <a:r>
              <a:rPr lang="nl-BE" sz="3600" b="1" u="sng" dirty="0"/>
              <a:t>Hoe kan je online klant worden van      </a:t>
            </a:r>
            <a:br>
              <a:rPr lang="nl-BE" sz="3600" b="1" u="sng" dirty="0"/>
            </a:br>
            <a:r>
              <a:rPr lang="nl-BE" sz="3600" b="1" u="sng" dirty="0"/>
              <a:t>       ons kantoor </a:t>
            </a:r>
            <a:r>
              <a:rPr lang="nl-BE" sz="3600" b="1" u="sng" dirty="0" err="1"/>
              <a:t>knokke-heist</a:t>
            </a:r>
            <a:br>
              <a:rPr lang="nl-BE" sz="3600" b="1" u="sng" dirty="0"/>
            </a:br>
            <a:r>
              <a:rPr lang="nl-BE" sz="3600" b="1" u="sng" dirty="0"/>
              <a:t>      private portfolio masters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9/6/2023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9/6/2023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2F4F0B-DADC-BD28-F1ED-3E87A644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1238" y="6021474"/>
            <a:ext cx="2192577" cy="3291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1344"/>
              </a:spcAft>
            </a:pPr>
            <a:fld id="{79EC0A4B-AE81-4AD7-86EA-9F753B2B1EB0}" type="datetime1">
              <a:rPr lang="en-US" sz="1200">
                <a:solidFill>
                  <a:schemeClr val="accent1">
                    <a:lumMod val="50000"/>
                  </a:schemeClr>
                </a:solidFill>
              </a:rPr>
              <a:pPr defTabSz="914400">
                <a:spcAft>
                  <a:spcPts val="1344"/>
                </a:spcAft>
              </a:pPr>
              <a:t>9/6/2023</a:t>
            </a:fld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C8B8B68-BD10-E2C9-26AE-E911D9C3E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26" y="430188"/>
            <a:ext cx="7753350" cy="5810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05BC013-1AC5-075E-5C0D-2BD127044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87" y="1571625"/>
            <a:ext cx="79343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563</Words>
  <Application>Microsoft Office PowerPoint</Application>
  <PresentationFormat>Aangepast</PresentationFormat>
  <Paragraphs>140</Paragraphs>
  <Slides>33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2" baseType="lpstr">
      <vt:lpstr>Arial</vt:lpstr>
      <vt:lpstr>Calibri</vt:lpstr>
      <vt:lpstr>Gill Sans MT</vt:lpstr>
      <vt:lpstr>Arial Black</vt:lpstr>
      <vt:lpstr>LJQQAM+ITC Zapf Chancery Medium Italic</vt:lpstr>
      <vt:lpstr>Arial Unicode MS</vt:lpstr>
      <vt:lpstr>Constantia</vt:lpstr>
      <vt:lpstr>Wingdings 3</vt:lpstr>
      <vt:lpstr>Galerie</vt:lpstr>
      <vt:lpstr>PowerPoint-presentatie</vt:lpstr>
      <vt:lpstr> </vt:lpstr>
      <vt:lpstr>PowerPoint-presentatie</vt:lpstr>
      <vt:lpstr>PowerPoint-presentatie</vt:lpstr>
      <vt:lpstr>PowerPoint-presentatie</vt:lpstr>
      <vt:lpstr>Onze collega’s zijn minimum 100% tot  950% duurder</vt:lpstr>
      <vt:lpstr>Hoe kan je online klant worden van              ons kantoor knokke-heist       private portfolio masters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obligaties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103</cp:revision>
  <cp:lastPrinted>2023-08-16T08:26:47Z</cp:lastPrinted>
  <dcterms:modified xsi:type="dcterms:W3CDTF">2023-09-06T09:23:24Z</dcterms:modified>
</cp:coreProperties>
</file>