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934" r:id="rId1"/>
  </p:sldMasterIdLst>
  <p:notesMasterIdLst>
    <p:notesMasterId r:id="rId36"/>
  </p:notesMasterIdLst>
  <p:sldIdLst>
    <p:sldId id="256" r:id="rId2"/>
    <p:sldId id="448" r:id="rId3"/>
    <p:sldId id="399" r:id="rId4"/>
    <p:sldId id="258" r:id="rId5"/>
    <p:sldId id="377" r:id="rId6"/>
    <p:sldId id="427" r:id="rId7"/>
    <p:sldId id="460" r:id="rId8"/>
    <p:sldId id="260" r:id="rId9"/>
    <p:sldId id="435" r:id="rId10"/>
    <p:sldId id="439" r:id="rId11"/>
    <p:sldId id="412" r:id="rId12"/>
    <p:sldId id="463" r:id="rId13"/>
    <p:sldId id="264" r:id="rId14"/>
    <p:sldId id="404" r:id="rId15"/>
    <p:sldId id="336" r:id="rId16"/>
    <p:sldId id="462" r:id="rId17"/>
    <p:sldId id="272" r:id="rId18"/>
    <p:sldId id="417" r:id="rId19"/>
    <p:sldId id="274" r:id="rId20"/>
    <p:sldId id="380" r:id="rId21"/>
    <p:sldId id="415" r:id="rId22"/>
    <p:sldId id="403" r:id="rId23"/>
    <p:sldId id="419" r:id="rId24"/>
    <p:sldId id="420" r:id="rId25"/>
    <p:sldId id="421" r:id="rId26"/>
    <p:sldId id="422" r:id="rId27"/>
    <p:sldId id="437" r:id="rId28"/>
    <p:sldId id="438" r:id="rId29"/>
    <p:sldId id="423" r:id="rId30"/>
    <p:sldId id="464" r:id="rId31"/>
    <p:sldId id="344" r:id="rId32"/>
    <p:sldId id="326" r:id="rId33"/>
    <p:sldId id="400" r:id="rId34"/>
    <p:sldId id="386" r:id="rId35"/>
  </p:sldIdLst>
  <p:sldSz cx="11518900" cy="6477000"/>
  <p:notesSz cx="9929813" cy="6797675"/>
  <p:embeddedFontLst>
    <p:embeddedFont>
      <p:font typeface="Arial Black" panose="020B0A04020102020204" pitchFamily="34" charset="0"/>
      <p:bold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onstantia" panose="02030602050306030303" pitchFamily="18" charset="0"/>
      <p:regular r:id="rId42"/>
      <p:bold r:id="rId43"/>
      <p:italic r:id="rId44"/>
      <p:boldItalic r:id="rId45"/>
    </p:embeddedFont>
    <p:embeddedFont>
      <p:font typeface="Gill Sans MT" panose="020B0502020104020203" pitchFamily="34" charset="0"/>
      <p:regular r:id="rId46"/>
      <p:bold r:id="rId47"/>
      <p:italic r:id="rId48"/>
      <p:boldItalic r:id="rId49"/>
    </p:embeddedFont>
    <p:embeddedFont>
      <p:font typeface="LJQQAM+ITC Zapf Chancery Medium Italic" panose="020B0604020202020204"/>
      <p:regular r:id="rId50"/>
    </p:embeddedFont>
    <p:embeddedFont>
      <p:font typeface="Wingdings 3" panose="05040102010807070707" pitchFamily="18" charset="2"/>
      <p:regular r:id="rId5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DE9A476A-BE10-438B-A8F8-9C1FD48FE5AB}">
          <p14:sldIdLst>
            <p14:sldId id="256"/>
            <p14:sldId id="448"/>
            <p14:sldId id="399"/>
            <p14:sldId id="258"/>
            <p14:sldId id="377"/>
          </p14:sldIdLst>
        </p14:section>
        <p14:section name="Naamloze sectie" id="{8755B586-2486-49CE-8420-C76D66869903}">
          <p14:sldIdLst>
            <p14:sldId id="427"/>
            <p14:sldId id="460"/>
            <p14:sldId id="260"/>
            <p14:sldId id="435"/>
            <p14:sldId id="439"/>
            <p14:sldId id="412"/>
            <p14:sldId id="463"/>
            <p14:sldId id="264"/>
            <p14:sldId id="404"/>
            <p14:sldId id="336"/>
            <p14:sldId id="462"/>
            <p14:sldId id="272"/>
            <p14:sldId id="417"/>
            <p14:sldId id="274"/>
            <p14:sldId id="380"/>
            <p14:sldId id="415"/>
            <p14:sldId id="403"/>
            <p14:sldId id="419"/>
            <p14:sldId id="420"/>
            <p14:sldId id="421"/>
            <p14:sldId id="422"/>
            <p14:sldId id="437"/>
            <p14:sldId id="438"/>
            <p14:sldId id="423"/>
            <p14:sldId id="464"/>
            <p14:sldId id="344"/>
            <p14:sldId id="326"/>
            <p14:sldId id="400"/>
            <p14:sldId id="3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nard busschaert" initials="bb" lastIdx="1" clrIdx="0">
    <p:extLst>
      <p:ext uri="{19B8F6BF-5375-455C-9EA6-DF929625EA0E}">
        <p15:presenceInfo xmlns:p15="http://schemas.microsoft.com/office/powerpoint/2012/main" userId="3712a37b8b467b7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7" autoAdjust="0"/>
  </p:normalViewPr>
  <p:slideViewPr>
    <p:cSldViewPr>
      <p:cViewPr varScale="1">
        <p:scale>
          <a:sx n="117" d="100"/>
          <a:sy n="117" d="100"/>
        </p:scale>
        <p:origin x="564" y="10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872"/>
    </p:cViewPr>
  </p:sorterViewPr>
  <p:notesViewPr>
    <p:cSldViewPr>
      <p:cViewPr varScale="1">
        <p:scale>
          <a:sx n="112" d="100"/>
          <a:sy n="112" d="100"/>
        </p:scale>
        <p:origin x="222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microsoft.com/office/2016/11/relationships/changesInfo" Target="changesInfos/changesInfo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nard busschaert" userId="3712a37b8b467b77" providerId="LiveId" clId="{2DE2DD9F-35BD-4E55-9629-8B14DA443E13}"/>
    <pc:docChg chg="modSld">
      <pc:chgData name="bernard busschaert" userId="3712a37b8b467b77" providerId="LiveId" clId="{2DE2DD9F-35BD-4E55-9629-8B14DA443E13}" dt="2023-09-20T08:30:30.406" v="0" actId="13926"/>
      <pc:docMkLst>
        <pc:docMk/>
      </pc:docMkLst>
      <pc:sldChg chg="modSp mod">
        <pc:chgData name="bernard busschaert" userId="3712a37b8b467b77" providerId="LiveId" clId="{2DE2DD9F-35BD-4E55-9629-8B14DA443E13}" dt="2023-09-20T08:30:30.406" v="0" actId="13926"/>
        <pc:sldMkLst>
          <pc:docMk/>
          <pc:sldMk cId="0" sldId="256"/>
        </pc:sldMkLst>
        <pc:spChg chg="mod">
          <ac:chgData name="bernard busschaert" userId="3712a37b8b467b77" providerId="LiveId" clId="{2DE2DD9F-35BD-4E55-9629-8B14DA443E13}" dt="2023-09-20T08:30:30.406" v="0" actId="13926"/>
          <ac:spMkLst>
            <pc:docMk/>
            <pc:sldMk cId="0" sldId="256"/>
            <ac:spMk id="7" creationId="{00000000-0000-0000-0000-000000000000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08B0D1-0B89-44FD-8D88-1DDD8275075C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D262D5-83AD-4D24-9034-5CF7ECD523D9}">
      <dgm:prSet/>
      <dgm:spPr/>
      <dgm:t>
        <a:bodyPr/>
        <a:lstStyle/>
        <a:p>
          <a:r>
            <a:rPr lang="nl-BE" b="1" dirty="0">
              <a:solidFill>
                <a:srgbClr val="FFFF00"/>
              </a:solidFill>
            </a:rPr>
            <a:t>Drie TOP bedrijven die samenwerken  en één  BALIE ONTVANGST KANTOOR </a:t>
          </a:r>
          <a:r>
            <a:rPr lang="nl-BE" b="1" dirty="0"/>
            <a:t>vormen voor u</a:t>
          </a:r>
          <a:endParaRPr lang="en-US" dirty="0"/>
        </a:p>
      </dgm:t>
    </dgm:pt>
    <dgm:pt modelId="{1064BF61-CA4D-4D64-95D3-EF4C236977EE}" type="parTrans" cxnId="{C71EF689-680B-48AC-87EB-69FEFC84AAE7}">
      <dgm:prSet/>
      <dgm:spPr/>
      <dgm:t>
        <a:bodyPr/>
        <a:lstStyle/>
        <a:p>
          <a:endParaRPr lang="en-US"/>
        </a:p>
      </dgm:t>
    </dgm:pt>
    <dgm:pt modelId="{694F2FE9-6218-4B6E-8095-6C2D26F34170}" type="sibTrans" cxnId="{C71EF689-680B-48AC-87EB-69FEFC84AAE7}">
      <dgm:prSet/>
      <dgm:spPr/>
      <dgm:t>
        <a:bodyPr/>
        <a:lstStyle/>
        <a:p>
          <a:endParaRPr lang="en-US"/>
        </a:p>
      </dgm:t>
    </dgm:pt>
    <dgm:pt modelId="{6DA5F2E1-C651-44BF-8DF7-9AC5E71A4BB0}">
      <dgm:prSet/>
      <dgm:spPr/>
      <dgm:t>
        <a:bodyPr/>
        <a:lstStyle/>
        <a:p>
          <a:r>
            <a:rPr lang="nl-BE" b="1" dirty="0">
              <a:solidFill>
                <a:schemeClr val="tx1"/>
              </a:solidFill>
              <a:highlight>
                <a:srgbClr val="FFFF00"/>
              </a:highlight>
            </a:rPr>
            <a:t>Interactive broker  </a:t>
          </a:r>
          <a:r>
            <a:rPr lang="nl-BE" b="1" dirty="0"/>
            <a:t>40 miljard  beurswaarde  wereldspeler 125 beurzen</a:t>
          </a:r>
        </a:p>
        <a:p>
          <a:r>
            <a:rPr lang="nl-BE" b="1" dirty="0"/>
            <a:t>Jaarlijkse omzet 3,5 miljard$</a:t>
          </a:r>
          <a:endParaRPr lang="en-US" dirty="0"/>
        </a:p>
      </dgm:t>
    </dgm:pt>
    <dgm:pt modelId="{C406D42B-D4A6-491C-8B61-561807525967}" type="parTrans" cxnId="{12174B53-16DC-4AEE-B7D3-095901703929}">
      <dgm:prSet/>
      <dgm:spPr/>
      <dgm:t>
        <a:bodyPr/>
        <a:lstStyle/>
        <a:p>
          <a:endParaRPr lang="en-US"/>
        </a:p>
      </dgm:t>
    </dgm:pt>
    <dgm:pt modelId="{508F1CB9-B6D8-498A-A77C-F4685D9AB5AC}" type="sibTrans" cxnId="{12174B53-16DC-4AEE-B7D3-095901703929}">
      <dgm:prSet/>
      <dgm:spPr/>
      <dgm:t>
        <a:bodyPr/>
        <a:lstStyle/>
        <a:p>
          <a:endParaRPr lang="en-US"/>
        </a:p>
      </dgm:t>
    </dgm:pt>
    <dgm:pt modelId="{DF8A10F2-9EBB-45F9-B0F6-ED68DB7B1422}">
      <dgm:prSet/>
      <dgm:spPr/>
      <dgm:t>
        <a:bodyPr/>
        <a:lstStyle/>
        <a:p>
          <a:r>
            <a:rPr lang="nl-BE" b="1" dirty="0">
              <a:solidFill>
                <a:srgbClr val="FFFF00"/>
              </a:solidFill>
            </a:rPr>
            <a:t>Verzorgt uw rekening (beste beurssite sinds 2018!! </a:t>
          </a:r>
          <a:r>
            <a:rPr lang="nl-BE" dirty="0">
              <a:solidFill>
                <a:srgbClr val="FFFF00"/>
              </a:solidFill>
            </a:rPr>
            <a:t>)6x </a:t>
          </a:r>
          <a:r>
            <a:rPr lang="nl-BE" dirty="0"/>
            <a:t>groter dan de grootste </a:t>
          </a:r>
          <a:r>
            <a:rPr lang="nl-BE" dirty="0" err="1"/>
            <a:t>belgische</a:t>
          </a:r>
          <a:r>
            <a:rPr lang="nl-BE" dirty="0"/>
            <a:t> brokers/bank of 15 x groter dan  private banking </a:t>
          </a:r>
          <a:r>
            <a:rPr lang="nl-BE" dirty="0" err="1"/>
            <a:t>uitAntwerpen</a:t>
          </a:r>
          <a:endParaRPr lang="en-US" dirty="0"/>
        </a:p>
      </dgm:t>
    </dgm:pt>
    <dgm:pt modelId="{C6D411AD-62D9-4893-8AFB-0BE48345AE55}" type="parTrans" cxnId="{303D62BB-6788-40AC-95C3-6083836C65D0}">
      <dgm:prSet/>
      <dgm:spPr/>
      <dgm:t>
        <a:bodyPr/>
        <a:lstStyle/>
        <a:p>
          <a:endParaRPr lang="en-US"/>
        </a:p>
      </dgm:t>
    </dgm:pt>
    <dgm:pt modelId="{6C300D50-753B-447D-BAE0-9454DD45E484}" type="sibTrans" cxnId="{303D62BB-6788-40AC-95C3-6083836C65D0}">
      <dgm:prSet/>
      <dgm:spPr/>
      <dgm:t>
        <a:bodyPr/>
        <a:lstStyle/>
        <a:p>
          <a:endParaRPr lang="en-US"/>
        </a:p>
      </dgm:t>
    </dgm:pt>
    <dgm:pt modelId="{10F760D1-2E6D-45CC-903B-2C705D9EFCB7}">
      <dgm:prSet/>
      <dgm:spPr/>
      <dgm:t>
        <a:bodyPr/>
        <a:lstStyle/>
        <a:p>
          <a:r>
            <a:rPr lang="nl-BE" b="1" dirty="0">
              <a:solidFill>
                <a:schemeClr val="tx1"/>
              </a:solidFill>
              <a:highlight>
                <a:srgbClr val="FFFF00"/>
              </a:highlight>
            </a:rPr>
            <a:t>Mexem </a:t>
          </a:r>
          <a:r>
            <a:rPr lang="nl-BE" b="1" dirty="0" err="1">
              <a:solidFill>
                <a:schemeClr val="tx1"/>
              </a:solidFill>
              <a:highlight>
                <a:srgbClr val="FFFF00"/>
              </a:highlight>
            </a:rPr>
            <a:t>ltd</a:t>
          </a:r>
          <a:r>
            <a:rPr lang="nl-BE" b="1" dirty="0">
              <a:solidFill>
                <a:schemeClr val="tx1"/>
              </a:solidFill>
              <a:highlight>
                <a:srgbClr val="FFFF00"/>
              </a:highlight>
            </a:rPr>
            <a:t>  </a:t>
          </a:r>
          <a:r>
            <a:rPr lang="nl-BE" dirty="0"/>
            <a:t>zorgt voor je lage tarieven/kosten en financiële hulpmiddelen</a:t>
          </a:r>
          <a:endParaRPr lang="en-US" dirty="0"/>
        </a:p>
      </dgm:t>
    </dgm:pt>
    <dgm:pt modelId="{3891D0B5-6B4F-4651-B25D-623C5CE52D2C}" type="parTrans" cxnId="{94FF60B3-8188-4264-9CBA-5083C9E88409}">
      <dgm:prSet/>
      <dgm:spPr/>
      <dgm:t>
        <a:bodyPr/>
        <a:lstStyle/>
        <a:p>
          <a:endParaRPr lang="en-US"/>
        </a:p>
      </dgm:t>
    </dgm:pt>
    <dgm:pt modelId="{84CAA44F-493C-464F-BAD8-1B2B4D4F56C5}" type="sibTrans" cxnId="{94FF60B3-8188-4264-9CBA-5083C9E88409}">
      <dgm:prSet/>
      <dgm:spPr/>
      <dgm:t>
        <a:bodyPr/>
        <a:lstStyle/>
        <a:p>
          <a:endParaRPr lang="en-US"/>
        </a:p>
      </dgm:t>
    </dgm:pt>
    <dgm:pt modelId="{83D387B0-D507-41A8-90DC-C35BCD65F846}">
      <dgm:prSet/>
      <dgm:spPr/>
      <dgm:t>
        <a:bodyPr/>
        <a:lstStyle/>
        <a:p>
          <a:r>
            <a:rPr lang="nl-BE"/>
            <a:t>Administratieve introducing broker die over heel de wereld klanten groepeert en introduceert  om de goedkoopste kosten te krijgen bij de hoofd broker= </a:t>
          </a:r>
          <a:endParaRPr lang="en-US"/>
        </a:p>
      </dgm:t>
    </dgm:pt>
    <dgm:pt modelId="{03183792-D305-4B0B-8C38-AAB20C379913}" type="parTrans" cxnId="{5D4F5CCB-AB1F-48F2-B3EC-EED7DA8C14EB}">
      <dgm:prSet/>
      <dgm:spPr/>
      <dgm:t>
        <a:bodyPr/>
        <a:lstStyle/>
        <a:p>
          <a:endParaRPr lang="en-US"/>
        </a:p>
      </dgm:t>
    </dgm:pt>
    <dgm:pt modelId="{C8AD9F01-FFDD-4FB4-B414-9CCFFE7F20AE}" type="sibTrans" cxnId="{5D4F5CCB-AB1F-48F2-B3EC-EED7DA8C14EB}">
      <dgm:prSet/>
      <dgm:spPr/>
      <dgm:t>
        <a:bodyPr/>
        <a:lstStyle/>
        <a:p>
          <a:endParaRPr lang="en-US"/>
        </a:p>
      </dgm:t>
    </dgm:pt>
    <dgm:pt modelId="{EC0DD773-0880-4963-A1A0-990AA84B88B8}">
      <dgm:prSet custT="1"/>
      <dgm:spPr/>
      <dgm:t>
        <a:bodyPr/>
        <a:lstStyle/>
        <a:p>
          <a:r>
            <a:rPr lang="nl-BE" sz="2000" b="1" dirty="0" err="1">
              <a:solidFill>
                <a:srgbClr val="FFFF00"/>
              </a:solidFill>
            </a:rPr>
            <a:t>Inter</a:t>
          </a:r>
          <a:r>
            <a:rPr lang="nl-BE" sz="2000" b="1" dirty="0">
              <a:solidFill>
                <a:srgbClr val="FFFF00"/>
              </a:solidFill>
            </a:rPr>
            <a:t> </a:t>
          </a:r>
          <a:r>
            <a:rPr lang="nl-BE" sz="2000" b="1" dirty="0" err="1">
              <a:solidFill>
                <a:srgbClr val="FFFF00"/>
              </a:solidFill>
            </a:rPr>
            <a:t>active</a:t>
          </a:r>
          <a:r>
            <a:rPr lang="nl-BE" sz="2000" b="1" dirty="0">
              <a:solidFill>
                <a:srgbClr val="FFFF00"/>
              </a:solidFill>
            </a:rPr>
            <a:t> brokers </a:t>
          </a:r>
          <a:r>
            <a:rPr lang="nl-BE" sz="2000" b="1" dirty="0" err="1">
              <a:solidFill>
                <a:srgbClr val="FFFF00"/>
              </a:solidFill>
            </a:rPr>
            <a:t>usa</a:t>
          </a:r>
          <a:endParaRPr lang="nl-BE" sz="2000" b="1" dirty="0">
            <a:solidFill>
              <a:srgbClr val="FFFF00"/>
            </a:solidFill>
          </a:endParaRPr>
        </a:p>
        <a:p>
          <a:r>
            <a:rPr lang="nl-BE" sz="2000" b="1" dirty="0">
              <a:solidFill>
                <a:srgbClr val="FFFF00"/>
              </a:solidFill>
            </a:rPr>
            <a:t>50miljard beurswaarde</a:t>
          </a:r>
          <a:endParaRPr lang="en-US" sz="2000" b="1" dirty="0">
            <a:solidFill>
              <a:srgbClr val="FFFF00"/>
            </a:solidFill>
          </a:endParaRPr>
        </a:p>
      </dgm:t>
    </dgm:pt>
    <dgm:pt modelId="{012ABD82-113E-4A0D-9FFD-BD8E15932E3F}" type="parTrans" cxnId="{1A1178EB-21FA-495E-B982-4ABBC59AF2DA}">
      <dgm:prSet/>
      <dgm:spPr/>
      <dgm:t>
        <a:bodyPr/>
        <a:lstStyle/>
        <a:p>
          <a:endParaRPr lang="en-US"/>
        </a:p>
      </dgm:t>
    </dgm:pt>
    <dgm:pt modelId="{85F189D1-11EB-4CDC-A7F4-141A78F20544}" type="sibTrans" cxnId="{1A1178EB-21FA-495E-B982-4ABBC59AF2DA}">
      <dgm:prSet/>
      <dgm:spPr/>
      <dgm:t>
        <a:bodyPr/>
        <a:lstStyle/>
        <a:p>
          <a:endParaRPr lang="en-US"/>
        </a:p>
      </dgm:t>
    </dgm:pt>
    <dgm:pt modelId="{74C2B981-1258-4BC7-A9C5-FA1CF743B5BF}">
      <dgm:prSet/>
      <dgm:spPr/>
      <dgm:t>
        <a:bodyPr/>
        <a:lstStyle/>
        <a:p>
          <a:r>
            <a:rPr lang="nl-BE" b="1" u="sng" dirty="0">
              <a:solidFill>
                <a:srgbClr val="FFFF00"/>
              </a:solidFill>
            </a:rPr>
            <a:t>BEURSEXPERT B BUSSCHAERT </a:t>
          </a:r>
          <a:r>
            <a:rPr lang="nl-BE" b="1" dirty="0"/>
            <a:t>verzorgt je adviezen voor vermogen</a:t>
          </a:r>
          <a:endParaRPr lang="en-US" dirty="0"/>
        </a:p>
      </dgm:t>
    </dgm:pt>
    <dgm:pt modelId="{6C00738F-F1AF-45A3-A721-B6C9A926FB43}" type="parTrans" cxnId="{C974D8DF-1B1C-4CB8-BDD1-72EF24B66DA9}">
      <dgm:prSet/>
      <dgm:spPr/>
      <dgm:t>
        <a:bodyPr/>
        <a:lstStyle/>
        <a:p>
          <a:endParaRPr lang="en-US"/>
        </a:p>
      </dgm:t>
    </dgm:pt>
    <dgm:pt modelId="{1435D186-9613-41C4-8346-303D03532B7C}" type="sibTrans" cxnId="{C974D8DF-1B1C-4CB8-BDD1-72EF24B66DA9}">
      <dgm:prSet/>
      <dgm:spPr/>
      <dgm:t>
        <a:bodyPr/>
        <a:lstStyle/>
        <a:p>
          <a:endParaRPr lang="en-US"/>
        </a:p>
      </dgm:t>
    </dgm:pt>
    <dgm:pt modelId="{B1B584EC-D5AC-4E47-BA63-9D31AB59149B}">
      <dgm:prSet/>
      <dgm:spPr/>
      <dgm:t>
        <a:bodyPr/>
        <a:lstStyle/>
        <a:p>
          <a:r>
            <a:rPr lang="nl-BE" b="1"/>
            <a:t>Heeft al meer dan 50 jaar ervaring in private portfolio&amp;banking service</a:t>
          </a:r>
          <a:endParaRPr lang="en-US"/>
        </a:p>
      </dgm:t>
    </dgm:pt>
    <dgm:pt modelId="{983D358B-4991-4365-B2A6-83308A253404}" type="parTrans" cxnId="{75C5CDF0-D2A8-40E2-824A-89CE42795AD9}">
      <dgm:prSet/>
      <dgm:spPr/>
      <dgm:t>
        <a:bodyPr/>
        <a:lstStyle/>
        <a:p>
          <a:endParaRPr lang="en-US"/>
        </a:p>
      </dgm:t>
    </dgm:pt>
    <dgm:pt modelId="{8AE7FF57-E68E-4057-91D3-2BD044019F69}" type="sibTrans" cxnId="{75C5CDF0-D2A8-40E2-824A-89CE42795AD9}">
      <dgm:prSet/>
      <dgm:spPr/>
      <dgm:t>
        <a:bodyPr/>
        <a:lstStyle/>
        <a:p>
          <a:endParaRPr lang="en-US"/>
        </a:p>
      </dgm:t>
    </dgm:pt>
    <dgm:pt modelId="{9CAABE46-6CEB-4954-9BDF-95ED7EF5AB05}">
      <dgm:prSet custT="1"/>
      <dgm:spPr/>
      <dgm:t>
        <a:bodyPr/>
        <a:lstStyle/>
        <a:p>
          <a:r>
            <a:rPr lang="nl-BE" sz="1600" b="1" dirty="0">
              <a:solidFill>
                <a:srgbClr val="002060"/>
              </a:solidFill>
              <a:highlight>
                <a:srgbClr val="FFFF00"/>
              </a:highlight>
            </a:rPr>
            <a:t>Heeft meer de 15 nominaties behaald en 10 </a:t>
          </a:r>
          <a:r>
            <a:rPr lang="nl-BE" sz="1600" b="1" dirty="0" err="1">
              <a:solidFill>
                <a:srgbClr val="002060"/>
              </a:solidFill>
              <a:highlight>
                <a:srgbClr val="FFFF00"/>
              </a:highlight>
            </a:rPr>
            <a:t>awards</a:t>
          </a:r>
          <a:r>
            <a:rPr lang="nl-BE" sz="1600" b="1" dirty="0">
              <a:solidFill>
                <a:srgbClr val="002060"/>
              </a:solidFill>
              <a:highlight>
                <a:srgbClr val="FFFF00"/>
              </a:highlight>
            </a:rPr>
            <a:t> in vermogensbeheer</a:t>
          </a:r>
          <a:endParaRPr lang="en-US" sz="1600" dirty="0">
            <a:solidFill>
              <a:srgbClr val="002060"/>
            </a:solidFill>
            <a:highlight>
              <a:srgbClr val="FFFF00"/>
            </a:highlight>
          </a:endParaRPr>
        </a:p>
      </dgm:t>
    </dgm:pt>
    <dgm:pt modelId="{0854F86E-5C58-4732-8165-C679F4A1C264}" type="parTrans" cxnId="{9A0E56DE-B1D9-40A1-8128-0AB582654809}">
      <dgm:prSet/>
      <dgm:spPr/>
      <dgm:t>
        <a:bodyPr/>
        <a:lstStyle/>
        <a:p>
          <a:endParaRPr lang="en-US"/>
        </a:p>
      </dgm:t>
    </dgm:pt>
    <dgm:pt modelId="{42A24422-7B49-42BD-9995-F6461C027D89}" type="sibTrans" cxnId="{9A0E56DE-B1D9-40A1-8128-0AB582654809}">
      <dgm:prSet/>
      <dgm:spPr/>
      <dgm:t>
        <a:bodyPr/>
        <a:lstStyle/>
        <a:p>
          <a:endParaRPr lang="en-US"/>
        </a:p>
      </dgm:t>
    </dgm:pt>
    <dgm:pt modelId="{64C9F00D-80AE-4751-8241-C7CA8A18C851}" type="pres">
      <dgm:prSet presAssocID="{7208B0D1-0B89-44FD-8D88-1DDD8275075C}" presName="Name0" presStyleCnt="0">
        <dgm:presLayoutVars>
          <dgm:dir/>
          <dgm:resizeHandles val="exact"/>
        </dgm:presLayoutVars>
      </dgm:prSet>
      <dgm:spPr/>
    </dgm:pt>
    <dgm:pt modelId="{09540AE8-8D73-409D-BBDB-62E6FB6FB2C5}" type="pres">
      <dgm:prSet presAssocID="{99D262D5-83AD-4D24-9034-5CF7ECD523D9}" presName="node" presStyleLbl="node1" presStyleIdx="0" presStyleCnt="9">
        <dgm:presLayoutVars>
          <dgm:bulletEnabled val="1"/>
        </dgm:presLayoutVars>
      </dgm:prSet>
      <dgm:spPr/>
    </dgm:pt>
    <dgm:pt modelId="{E5A95CB7-6556-4032-B37F-E3FF29812C13}" type="pres">
      <dgm:prSet presAssocID="{694F2FE9-6218-4B6E-8095-6C2D26F34170}" presName="sibTrans" presStyleLbl="sibTrans1D1" presStyleIdx="0" presStyleCnt="8"/>
      <dgm:spPr/>
    </dgm:pt>
    <dgm:pt modelId="{C863090A-5442-467C-B237-BFEF47ED8551}" type="pres">
      <dgm:prSet presAssocID="{694F2FE9-6218-4B6E-8095-6C2D26F34170}" presName="connectorText" presStyleLbl="sibTrans1D1" presStyleIdx="0" presStyleCnt="8"/>
      <dgm:spPr/>
    </dgm:pt>
    <dgm:pt modelId="{09AA3F8A-FF17-44D0-A757-AE72E44AF9D3}" type="pres">
      <dgm:prSet presAssocID="{6DA5F2E1-C651-44BF-8DF7-9AC5E71A4BB0}" presName="node" presStyleLbl="node1" presStyleIdx="1" presStyleCnt="9">
        <dgm:presLayoutVars>
          <dgm:bulletEnabled val="1"/>
        </dgm:presLayoutVars>
      </dgm:prSet>
      <dgm:spPr/>
    </dgm:pt>
    <dgm:pt modelId="{235AD2CB-906C-43B8-9C81-3053E3BDA8EF}" type="pres">
      <dgm:prSet presAssocID="{508F1CB9-B6D8-498A-A77C-F4685D9AB5AC}" presName="sibTrans" presStyleLbl="sibTrans1D1" presStyleIdx="1" presStyleCnt="8"/>
      <dgm:spPr/>
    </dgm:pt>
    <dgm:pt modelId="{8422315D-BAC3-41CF-AF8B-C24775E9ABDB}" type="pres">
      <dgm:prSet presAssocID="{508F1CB9-B6D8-498A-A77C-F4685D9AB5AC}" presName="connectorText" presStyleLbl="sibTrans1D1" presStyleIdx="1" presStyleCnt="8"/>
      <dgm:spPr/>
    </dgm:pt>
    <dgm:pt modelId="{8B679986-AE6F-4411-A6F5-5D316FEB9F97}" type="pres">
      <dgm:prSet presAssocID="{DF8A10F2-9EBB-45F9-B0F6-ED68DB7B1422}" presName="node" presStyleLbl="node1" presStyleIdx="2" presStyleCnt="9">
        <dgm:presLayoutVars>
          <dgm:bulletEnabled val="1"/>
        </dgm:presLayoutVars>
      </dgm:prSet>
      <dgm:spPr/>
    </dgm:pt>
    <dgm:pt modelId="{15621CF8-200F-49DD-BD31-0A24297E4E19}" type="pres">
      <dgm:prSet presAssocID="{6C300D50-753B-447D-BAE0-9454DD45E484}" presName="sibTrans" presStyleLbl="sibTrans1D1" presStyleIdx="2" presStyleCnt="8"/>
      <dgm:spPr/>
    </dgm:pt>
    <dgm:pt modelId="{6AA73FA7-CB64-4686-97D0-B4EFD5566797}" type="pres">
      <dgm:prSet presAssocID="{6C300D50-753B-447D-BAE0-9454DD45E484}" presName="connectorText" presStyleLbl="sibTrans1D1" presStyleIdx="2" presStyleCnt="8"/>
      <dgm:spPr/>
    </dgm:pt>
    <dgm:pt modelId="{9BA02099-44F0-4C42-ABE1-FAF89E8155F3}" type="pres">
      <dgm:prSet presAssocID="{10F760D1-2E6D-45CC-903B-2C705D9EFCB7}" presName="node" presStyleLbl="node1" presStyleIdx="3" presStyleCnt="9">
        <dgm:presLayoutVars>
          <dgm:bulletEnabled val="1"/>
        </dgm:presLayoutVars>
      </dgm:prSet>
      <dgm:spPr/>
    </dgm:pt>
    <dgm:pt modelId="{23724683-5DE6-49E1-9BC1-C3F9E5516F14}" type="pres">
      <dgm:prSet presAssocID="{84CAA44F-493C-464F-BAD8-1B2B4D4F56C5}" presName="sibTrans" presStyleLbl="sibTrans1D1" presStyleIdx="3" presStyleCnt="8"/>
      <dgm:spPr/>
    </dgm:pt>
    <dgm:pt modelId="{BFC3012B-BCB6-4DC2-8E7B-2490621231A0}" type="pres">
      <dgm:prSet presAssocID="{84CAA44F-493C-464F-BAD8-1B2B4D4F56C5}" presName="connectorText" presStyleLbl="sibTrans1D1" presStyleIdx="3" presStyleCnt="8"/>
      <dgm:spPr/>
    </dgm:pt>
    <dgm:pt modelId="{81EE09AB-221D-4F6F-9492-C5784F9DE1B8}" type="pres">
      <dgm:prSet presAssocID="{83D387B0-D507-41A8-90DC-C35BCD65F846}" presName="node" presStyleLbl="node1" presStyleIdx="4" presStyleCnt="9">
        <dgm:presLayoutVars>
          <dgm:bulletEnabled val="1"/>
        </dgm:presLayoutVars>
      </dgm:prSet>
      <dgm:spPr/>
    </dgm:pt>
    <dgm:pt modelId="{824DD854-A799-4367-AD8D-D7584D7FAB8B}" type="pres">
      <dgm:prSet presAssocID="{C8AD9F01-FFDD-4FB4-B414-9CCFFE7F20AE}" presName="sibTrans" presStyleLbl="sibTrans1D1" presStyleIdx="4" presStyleCnt="8"/>
      <dgm:spPr/>
    </dgm:pt>
    <dgm:pt modelId="{23C64B9B-1C08-4C14-AA3B-5D9F5E34BC28}" type="pres">
      <dgm:prSet presAssocID="{C8AD9F01-FFDD-4FB4-B414-9CCFFE7F20AE}" presName="connectorText" presStyleLbl="sibTrans1D1" presStyleIdx="4" presStyleCnt="8"/>
      <dgm:spPr/>
    </dgm:pt>
    <dgm:pt modelId="{6D44048F-6008-4DDC-AC6F-DD357C358E12}" type="pres">
      <dgm:prSet presAssocID="{EC0DD773-0880-4963-A1A0-990AA84B88B8}" presName="node" presStyleLbl="node1" presStyleIdx="5" presStyleCnt="9">
        <dgm:presLayoutVars>
          <dgm:bulletEnabled val="1"/>
        </dgm:presLayoutVars>
      </dgm:prSet>
      <dgm:spPr/>
    </dgm:pt>
    <dgm:pt modelId="{C4FD8D83-B05B-44F8-AFA6-3DB713948FA7}" type="pres">
      <dgm:prSet presAssocID="{85F189D1-11EB-4CDC-A7F4-141A78F20544}" presName="sibTrans" presStyleLbl="sibTrans1D1" presStyleIdx="5" presStyleCnt="8"/>
      <dgm:spPr/>
    </dgm:pt>
    <dgm:pt modelId="{835DE492-CF01-4247-BEE9-9BFF18A42B3B}" type="pres">
      <dgm:prSet presAssocID="{85F189D1-11EB-4CDC-A7F4-141A78F20544}" presName="connectorText" presStyleLbl="sibTrans1D1" presStyleIdx="5" presStyleCnt="8"/>
      <dgm:spPr/>
    </dgm:pt>
    <dgm:pt modelId="{E2414BD4-F963-409D-9ADC-9A2F7F1CC80A}" type="pres">
      <dgm:prSet presAssocID="{74C2B981-1258-4BC7-A9C5-FA1CF743B5BF}" presName="node" presStyleLbl="node1" presStyleIdx="6" presStyleCnt="9">
        <dgm:presLayoutVars>
          <dgm:bulletEnabled val="1"/>
        </dgm:presLayoutVars>
      </dgm:prSet>
      <dgm:spPr/>
    </dgm:pt>
    <dgm:pt modelId="{60D4FFB9-2C28-4F5A-93B6-5674D0F65425}" type="pres">
      <dgm:prSet presAssocID="{1435D186-9613-41C4-8346-303D03532B7C}" presName="sibTrans" presStyleLbl="sibTrans1D1" presStyleIdx="6" presStyleCnt="8"/>
      <dgm:spPr/>
    </dgm:pt>
    <dgm:pt modelId="{622F1AF9-1195-4CCF-B9B2-3EC62D801CAE}" type="pres">
      <dgm:prSet presAssocID="{1435D186-9613-41C4-8346-303D03532B7C}" presName="connectorText" presStyleLbl="sibTrans1D1" presStyleIdx="6" presStyleCnt="8"/>
      <dgm:spPr/>
    </dgm:pt>
    <dgm:pt modelId="{8C6CB21E-9F92-472D-B169-727C6CF9C283}" type="pres">
      <dgm:prSet presAssocID="{B1B584EC-D5AC-4E47-BA63-9D31AB59149B}" presName="node" presStyleLbl="node1" presStyleIdx="7" presStyleCnt="9">
        <dgm:presLayoutVars>
          <dgm:bulletEnabled val="1"/>
        </dgm:presLayoutVars>
      </dgm:prSet>
      <dgm:spPr/>
    </dgm:pt>
    <dgm:pt modelId="{09207756-14AF-41AA-8C37-F4E6179458C6}" type="pres">
      <dgm:prSet presAssocID="{8AE7FF57-E68E-4057-91D3-2BD044019F69}" presName="sibTrans" presStyleLbl="sibTrans1D1" presStyleIdx="7" presStyleCnt="8"/>
      <dgm:spPr/>
    </dgm:pt>
    <dgm:pt modelId="{D961A552-1B10-43DC-981B-9517116332CC}" type="pres">
      <dgm:prSet presAssocID="{8AE7FF57-E68E-4057-91D3-2BD044019F69}" presName="connectorText" presStyleLbl="sibTrans1D1" presStyleIdx="7" presStyleCnt="8"/>
      <dgm:spPr/>
    </dgm:pt>
    <dgm:pt modelId="{683549F1-6C12-4DAB-84E8-BB4408A684CB}" type="pres">
      <dgm:prSet presAssocID="{9CAABE46-6CEB-4954-9BDF-95ED7EF5AB05}" presName="node" presStyleLbl="node1" presStyleIdx="8" presStyleCnt="9">
        <dgm:presLayoutVars>
          <dgm:bulletEnabled val="1"/>
        </dgm:presLayoutVars>
      </dgm:prSet>
      <dgm:spPr/>
    </dgm:pt>
  </dgm:ptLst>
  <dgm:cxnLst>
    <dgm:cxn modelId="{FD0A6B0D-2F4F-4B6D-ACBF-1EA903CB415E}" type="presOf" srcId="{7208B0D1-0B89-44FD-8D88-1DDD8275075C}" destId="{64C9F00D-80AE-4751-8241-C7CA8A18C851}" srcOrd="0" destOrd="0" presId="urn:microsoft.com/office/officeart/2016/7/layout/RepeatingBendingProcessNew"/>
    <dgm:cxn modelId="{83B76A10-6270-4B9A-BCA5-E40D1F242980}" type="presOf" srcId="{10F760D1-2E6D-45CC-903B-2C705D9EFCB7}" destId="{9BA02099-44F0-4C42-ABE1-FAF89E8155F3}" srcOrd="0" destOrd="0" presId="urn:microsoft.com/office/officeart/2016/7/layout/RepeatingBendingProcessNew"/>
    <dgm:cxn modelId="{31933418-1689-4051-8707-BABB038AEEE7}" type="presOf" srcId="{B1B584EC-D5AC-4E47-BA63-9D31AB59149B}" destId="{8C6CB21E-9F92-472D-B169-727C6CF9C283}" srcOrd="0" destOrd="0" presId="urn:microsoft.com/office/officeart/2016/7/layout/RepeatingBendingProcessNew"/>
    <dgm:cxn modelId="{5B5F2E2F-97ED-41C1-ACCE-637D373040D8}" type="presOf" srcId="{8AE7FF57-E68E-4057-91D3-2BD044019F69}" destId="{D961A552-1B10-43DC-981B-9517116332CC}" srcOrd="1" destOrd="0" presId="urn:microsoft.com/office/officeart/2016/7/layout/RepeatingBendingProcessNew"/>
    <dgm:cxn modelId="{46209743-87F9-41E7-9FA7-678836982EBA}" type="presOf" srcId="{1435D186-9613-41C4-8346-303D03532B7C}" destId="{60D4FFB9-2C28-4F5A-93B6-5674D0F65425}" srcOrd="0" destOrd="0" presId="urn:microsoft.com/office/officeart/2016/7/layout/RepeatingBendingProcessNew"/>
    <dgm:cxn modelId="{138A3F67-41A1-4385-8792-EC15BC4CC4BB}" type="presOf" srcId="{C8AD9F01-FFDD-4FB4-B414-9CCFFE7F20AE}" destId="{23C64B9B-1C08-4C14-AA3B-5D9F5E34BC28}" srcOrd="1" destOrd="0" presId="urn:microsoft.com/office/officeart/2016/7/layout/RepeatingBendingProcessNew"/>
    <dgm:cxn modelId="{4199A06B-6A9F-49B3-981E-923ED849BBF5}" type="presOf" srcId="{6C300D50-753B-447D-BAE0-9454DD45E484}" destId="{15621CF8-200F-49DD-BD31-0A24297E4E19}" srcOrd="0" destOrd="0" presId="urn:microsoft.com/office/officeart/2016/7/layout/RepeatingBendingProcessNew"/>
    <dgm:cxn modelId="{ACE0204E-D454-436F-87FE-39F3EEE78D5C}" type="presOf" srcId="{85F189D1-11EB-4CDC-A7F4-141A78F20544}" destId="{835DE492-CF01-4247-BEE9-9BFF18A42B3B}" srcOrd="1" destOrd="0" presId="urn:microsoft.com/office/officeart/2016/7/layout/RepeatingBendingProcessNew"/>
    <dgm:cxn modelId="{77074A52-5D1C-4F05-BAD2-1676E599A5F6}" type="presOf" srcId="{9CAABE46-6CEB-4954-9BDF-95ED7EF5AB05}" destId="{683549F1-6C12-4DAB-84E8-BB4408A684CB}" srcOrd="0" destOrd="0" presId="urn:microsoft.com/office/officeart/2016/7/layout/RepeatingBendingProcessNew"/>
    <dgm:cxn modelId="{51542E73-EC2E-4E68-8D82-709C714765DE}" type="presOf" srcId="{C8AD9F01-FFDD-4FB4-B414-9CCFFE7F20AE}" destId="{824DD854-A799-4367-AD8D-D7584D7FAB8B}" srcOrd="0" destOrd="0" presId="urn:microsoft.com/office/officeart/2016/7/layout/RepeatingBendingProcessNew"/>
    <dgm:cxn modelId="{12174B53-16DC-4AEE-B7D3-095901703929}" srcId="{7208B0D1-0B89-44FD-8D88-1DDD8275075C}" destId="{6DA5F2E1-C651-44BF-8DF7-9AC5E71A4BB0}" srcOrd="1" destOrd="0" parTransId="{C406D42B-D4A6-491C-8B61-561807525967}" sibTransId="{508F1CB9-B6D8-498A-A77C-F4685D9AB5AC}"/>
    <dgm:cxn modelId="{30ADCB56-6799-459E-B439-EA3A7A2F984D}" type="presOf" srcId="{508F1CB9-B6D8-498A-A77C-F4685D9AB5AC}" destId="{8422315D-BAC3-41CF-AF8B-C24775E9ABDB}" srcOrd="1" destOrd="0" presId="urn:microsoft.com/office/officeart/2016/7/layout/RepeatingBendingProcessNew"/>
    <dgm:cxn modelId="{CF8E6C58-08D4-449F-A424-0247825165A8}" type="presOf" srcId="{694F2FE9-6218-4B6E-8095-6C2D26F34170}" destId="{C863090A-5442-467C-B237-BFEF47ED8551}" srcOrd="1" destOrd="0" presId="urn:microsoft.com/office/officeart/2016/7/layout/RepeatingBendingProcessNew"/>
    <dgm:cxn modelId="{47A07F59-1603-4B7A-B116-4FA30F5EE8F8}" type="presOf" srcId="{DF8A10F2-9EBB-45F9-B0F6-ED68DB7B1422}" destId="{8B679986-AE6F-4411-A6F5-5D316FEB9F97}" srcOrd="0" destOrd="0" presId="urn:microsoft.com/office/officeart/2016/7/layout/RepeatingBendingProcessNew"/>
    <dgm:cxn modelId="{6382D379-0FA2-4A75-800A-481F929C2C32}" type="presOf" srcId="{83D387B0-D507-41A8-90DC-C35BCD65F846}" destId="{81EE09AB-221D-4F6F-9492-C5784F9DE1B8}" srcOrd="0" destOrd="0" presId="urn:microsoft.com/office/officeart/2016/7/layout/RepeatingBendingProcessNew"/>
    <dgm:cxn modelId="{C71EF689-680B-48AC-87EB-69FEFC84AAE7}" srcId="{7208B0D1-0B89-44FD-8D88-1DDD8275075C}" destId="{99D262D5-83AD-4D24-9034-5CF7ECD523D9}" srcOrd="0" destOrd="0" parTransId="{1064BF61-CA4D-4D64-95D3-EF4C236977EE}" sibTransId="{694F2FE9-6218-4B6E-8095-6C2D26F34170}"/>
    <dgm:cxn modelId="{4B682B98-5423-4008-B015-1F2D3FC71917}" type="presOf" srcId="{6C300D50-753B-447D-BAE0-9454DD45E484}" destId="{6AA73FA7-CB64-4686-97D0-B4EFD5566797}" srcOrd="1" destOrd="0" presId="urn:microsoft.com/office/officeart/2016/7/layout/RepeatingBendingProcessNew"/>
    <dgm:cxn modelId="{9FE42A9D-D5F3-4ED7-A031-04DBB274C09B}" type="presOf" srcId="{1435D186-9613-41C4-8346-303D03532B7C}" destId="{622F1AF9-1195-4CCF-B9B2-3EC62D801CAE}" srcOrd="1" destOrd="0" presId="urn:microsoft.com/office/officeart/2016/7/layout/RepeatingBendingProcessNew"/>
    <dgm:cxn modelId="{394F36A7-651D-4862-AA6D-3ECFB4BADCAC}" type="presOf" srcId="{8AE7FF57-E68E-4057-91D3-2BD044019F69}" destId="{09207756-14AF-41AA-8C37-F4E6179458C6}" srcOrd="0" destOrd="0" presId="urn:microsoft.com/office/officeart/2016/7/layout/RepeatingBendingProcessNew"/>
    <dgm:cxn modelId="{DB914CB0-172B-47E7-B351-CB8C0FE18FB6}" type="presOf" srcId="{6DA5F2E1-C651-44BF-8DF7-9AC5E71A4BB0}" destId="{09AA3F8A-FF17-44D0-A757-AE72E44AF9D3}" srcOrd="0" destOrd="0" presId="urn:microsoft.com/office/officeart/2016/7/layout/RepeatingBendingProcessNew"/>
    <dgm:cxn modelId="{94FF60B3-8188-4264-9CBA-5083C9E88409}" srcId="{7208B0D1-0B89-44FD-8D88-1DDD8275075C}" destId="{10F760D1-2E6D-45CC-903B-2C705D9EFCB7}" srcOrd="3" destOrd="0" parTransId="{3891D0B5-6B4F-4651-B25D-623C5CE52D2C}" sibTransId="{84CAA44F-493C-464F-BAD8-1B2B4D4F56C5}"/>
    <dgm:cxn modelId="{24F023BB-5F3D-4BB3-919D-CD67B5C5300E}" type="presOf" srcId="{694F2FE9-6218-4B6E-8095-6C2D26F34170}" destId="{E5A95CB7-6556-4032-B37F-E3FF29812C13}" srcOrd="0" destOrd="0" presId="urn:microsoft.com/office/officeart/2016/7/layout/RepeatingBendingProcessNew"/>
    <dgm:cxn modelId="{303D62BB-6788-40AC-95C3-6083836C65D0}" srcId="{7208B0D1-0B89-44FD-8D88-1DDD8275075C}" destId="{DF8A10F2-9EBB-45F9-B0F6-ED68DB7B1422}" srcOrd="2" destOrd="0" parTransId="{C6D411AD-62D9-4893-8AFB-0BE48345AE55}" sibTransId="{6C300D50-753B-447D-BAE0-9454DD45E484}"/>
    <dgm:cxn modelId="{807633CA-769B-49C6-AE5E-9C2BB284B6B4}" type="presOf" srcId="{EC0DD773-0880-4963-A1A0-990AA84B88B8}" destId="{6D44048F-6008-4DDC-AC6F-DD357C358E12}" srcOrd="0" destOrd="0" presId="urn:microsoft.com/office/officeart/2016/7/layout/RepeatingBendingProcessNew"/>
    <dgm:cxn modelId="{5D4F5CCB-AB1F-48F2-B3EC-EED7DA8C14EB}" srcId="{7208B0D1-0B89-44FD-8D88-1DDD8275075C}" destId="{83D387B0-D507-41A8-90DC-C35BCD65F846}" srcOrd="4" destOrd="0" parTransId="{03183792-D305-4B0B-8C38-AAB20C379913}" sibTransId="{C8AD9F01-FFDD-4FB4-B414-9CCFFE7F20AE}"/>
    <dgm:cxn modelId="{815B78D2-0CB7-496A-BE9F-8A3D2F661591}" type="presOf" srcId="{99D262D5-83AD-4D24-9034-5CF7ECD523D9}" destId="{09540AE8-8D73-409D-BBDB-62E6FB6FB2C5}" srcOrd="0" destOrd="0" presId="urn:microsoft.com/office/officeart/2016/7/layout/RepeatingBendingProcessNew"/>
    <dgm:cxn modelId="{9A0E56DE-B1D9-40A1-8128-0AB582654809}" srcId="{7208B0D1-0B89-44FD-8D88-1DDD8275075C}" destId="{9CAABE46-6CEB-4954-9BDF-95ED7EF5AB05}" srcOrd="8" destOrd="0" parTransId="{0854F86E-5C58-4732-8165-C679F4A1C264}" sibTransId="{42A24422-7B49-42BD-9995-F6461C027D89}"/>
    <dgm:cxn modelId="{0DEE71DF-E26E-428E-9DDE-3A021BF3B78F}" type="presOf" srcId="{74C2B981-1258-4BC7-A9C5-FA1CF743B5BF}" destId="{E2414BD4-F963-409D-9ADC-9A2F7F1CC80A}" srcOrd="0" destOrd="0" presId="urn:microsoft.com/office/officeart/2016/7/layout/RepeatingBendingProcessNew"/>
    <dgm:cxn modelId="{C974D8DF-1B1C-4CB8-BDD1-72EF24B66DA9}" srcId="{7208B0D1-0B89-44FD-8D88-1DDD8275075C}" destId="{74C2B981-1258-4BC7-A9C5-FA1CF743B5BF}" srcOrd="6" destOrd="0" parTransId="{6C00738F-F1AF-45A3-A721-B6C9A926FB43}" sibTransId="{1435D186-9613-41C4-8346-303D03532B7C}"/>
    <dgm:cxn modelId="{07D3C3E9-DE2D-4FD2-BE33-6CA7CD673E3F}" type="presOf" srcId="{85F189D1-11EB-4CDC-A7F4-141A78F20544}" destId="{C4FD8D83-B05B-44F8-AFA6-3DB713948FA7}" srcOrd="0" destOrd="0" presId="urn:microsoft.com/office/officeart/2016/7/layout/RepeatingBendingProcessNew"/>
    <dgm:cxn modelId="{A02546EB-B9DD-4013-BB4E-654FE9E4518E}" type="presOf" srcId="{84CAA44F-493C-464F-BAD8-1B2B4D4F56C5}" destId="{BFC3012B-BCB6-4DC2-8E7B-2490621231A0}" srcOrd="1" destOrd="0" presId="urn:microsoft.com/office/officeart/2016/7/layout/RepeatingBendingProcessNew"/>
    <dgm:cxn modelId="{1A1178EB-21FA-495E-B982-4ABBC59AF2DA}" srcId="{7208B0D1-0B89-44FD-8D88-1DDD8275075C}" destId="{EC0DD773-0880-4963-A1A0-990AA84B88B8}" srcOrd="5" destOrd="0" parTransId="{012ABD82-113E-4A0D-9FFD-BD8E15932E3F}" sibTransId="{85F189D1-11EB-4CDC-A7F4-141A78F20544}"/>
    <dgm:cxn modelId="{D83F90EC-9930-412A-B1AB-A101A1D8A86E}" type="presOf" srcId="{508F1CB9-B6D8-498A-A77C-F4685D9AB5AC}" destId="{235AD2CB-906C-43B8-9C81-3053E3BDA8EF}" srcOrd="0" destOrd="0" presId="urn:microsoft.com/office/officeart/2016/7/layout/RepeatingBendingProcessNew"/>
    <dgm:cxn modelId="{75C5CDF0-D2A8-40E2-824A-89CE42795AD9}" srcId="{7208B0D1-0B89-44FD-8D88-1DDD8275075C}" destId="{B1B584EC-D5AC-4E47-BA63-9D31AB59149B}" srcOrd="7" destOrd="0" parTransId="{983D358B-4991-4365-B2A6-83308A253404}" sibTransId="{8AE7FF57-E68E-4057-91D3-2BD044019F69}"/>
    <dgm:cxn modelId="{C9EB90F4-9F43-423C-A905-B503B4891A32}" type="presOf" srcId="{84CAA44F-493C-464F-BAD8-1B2B4D4F56C5}" destId="{23724683-5DE6-49E1-9BC1-C3F9E5516F14}" srcOrd="0" destOrd="0" presId="urn:microsoft.com/office/officeart/2016/7/layout/RepeatingBendingProcessNew"/>
    <dgm:cxn modelId="{F8CFD045-82CE-4276-97F7-EF1263298C2B}" type="presParOf" srcId="{64C9F00D-80AE-4751-8241-C7CA8A18C851}" destId="{09540AE8-8D73-409D-BBDB-62E6FB6FB2C5}" srcOrd="0" destOrd="0" presId="urn:microsoft.com/office/officeart/2016/7/layout/RepeatingBendingProcessNew"/>
    <dgm:cxn modelId="{2EBF6912-D34C-4B96-A964-05D230E49386}" type="presParOf" srcId="{64C9F00D-80AE-4751-8241-C7CA8A18C851}" destId="{E5A95CB7-6556-4032-B37F-E3FF29812C13}" srcOrd="1" destOrd="0" presId="urn:microsoft.com/office/officeart/2016/7/layout/RepeatingBendingProcessNew"/>
    <dgm:cxn modelId="{05F8256C-D149-4B52-BE1E-6C9BD1A7E23E}" type="presParOf" srcId="{E5A95CB7-6556-4032-B37F-E3FF29812C13}" destId="{C863090A-5442-467C-B237-BFEF47ED8551}" srcOrd="0" destOrd="0" presId="urn:microsoft.com/office/officeart/2016/7/layout/RepeatingBendingProcessNew"/>
    <dgm:cxn modelId="{74059338-5F61-4032-B3F9-1035D2D5A735}" type="presParOf" srcId="{64C9F00D-80AE-4751-8241-C7CA8A18C851}" destId="{09AA3F8A-FF17-44D0-A757-AE72E44AF9D3}" srcOrd="2" destOrd="0" presId="urn:microsoft.com/office/officeart/2016/7/layout/RepeatingBendingProcessNew"/>
    <dgm:cxn modelId="{A8D9493E-6E8F-4AD0-B7B6-9F0EC9ECAA0D}" type="presParOf" srcId="{64C9F00D-80AE-4751-8241-C7CA8A18C851}" destId="{235AD2CB-906C-43B8-9C81-3053E3BDA8EF}" srcOrd="3" destOrd="0" presId="urn:microsoft.com/office/officeart/2016/7/layout/RepeatingBendingProcessNew"/>
    <dgm:cxn modelId="{0463ED06-E8A0-449C-B34B-8C14E79CD139}" type="presParOf" srcId="{235AD2CB-906C-43B8-9C81-3053E3BDA8EF}" destId="{8422315D-BAC3-41CF-AF8B-C24775E9ABDB}" srcOrd="0" destOrd="0" presId="urn:microsoft.com/office/officeart/2016/7/layout/RepeatingBendingProcessNew"/>
    <dgm:cxn modelId="{40F814ED-9E21-4BED-A5DA-5A3F66981F0B}" type="presParOf" srcId="{64C9F00D-80AE-4751-8241-C7CA8A18C851}" destId="{8B679986-AE6F-4411-A6F5-5D316FEB9F97}" srcOrd="4" destOrd="0" presId="urn:microsoft.com/office/officeart/2016/7/layout/RepeatingBendingProcessNew"/>
    <dgm:cxn modelId="{BF3A01FD-A58D-4FF8-B216-3CCDA581C810}" type="presParOf" srcId="{64C9F00D-80AE-4751-8241-C7CA8A18C851}" destId="{15621CF8-200F-49DD-BD31-0A24297E4E19}" srcOrd="5" destOrd="0" presId="urn:microsoft.com/office/officeart/2016/7/layout/RepeatingBendingProcessNew"/>
    <dgm:cxn modelId="{3CB760BF-55B7-40A1-9E0F-1A65E294316D}" type="presParOf" srcId="{15621CF8-200F-49DD-BD31-0A24297E4E19}" destId="{6AA73FA7-CB64-4686-97D0-B4EFD5566797}" srcOrd="0" destOrd="0" presId="urn:microsoft.com/office/officeart/2016/7/layout/RepeatingBendingProcessNew"/>
    <dgm:cxn modelId="{720B0CEC-DA13-4D45-AE71-D701B6FD721E}" type="presParOf" srcId="{64C9F00D-80AE-4751-8241-C7CA8A18C851}" destId="{9BA02099-44F0-4C42-ABE1-FAF89E8155F3}" srcOrd="6" destOrd="0" presId="urn:microsoft.com/office/officeart/2016/7/layout/RepeatingBendingProcessNew"/>
    <dgm:cxn modelId="{190BBCD1-99B3-497A-B396-AC652B5F7C97}" type="presParOf" srcId="{64C9F00D-80AE-4751-8241-C7CA8A18C851}" destId="{23724683-5DE6-49E1-9BC1-C3F9E5516F14}" srcOrd="7" destOrd="0" presId="urn:microsoft.com/office/officeart/2016/7/layout/RepeatingBendingProcessNew"/>
    <dgm:cxn modelId="{42E3F8DE-E7D1-45C8-B8E6-8B4B391D3B80}" type="presParOf" srcId="{23724683-5DE6-49E1-9BC1-C3F9E5516F14}" destId="{BFC3012B-BCB6-4DC2-8E7B-2490621231A0}" srcOrd="0" destOrd="0" presId="urn:microsoft.com/office/officeart/2016/7/layout/RepeatingBendingProcessNew"/>
    <dgm:cxn modelId="{85427B37-642A-4351-B10F-F1DE7616D7CD}" type="presParOf" srcId="{64C9F00D-80AE-4751-8241-C7CA8A18C851}" destId="{81EE09AB-221D-4F6F-9492-C5784F9DE1B8}" srcOrd="8" destOrd="0" presId="urn:microsoft.com/office/officeart/2016/7/layout/RepeatingBendingProcessNew"/>
    <dgm:cxn modelId="{59C259C6-F770-4BAA-B8A2-5C575EDA869B}" type="presParOf" srcId="{64C9F00D-80AE-4751-8241-C7CA8A18C851}" destId="{824DD854-A799-4367-AD8D-D7584D7FAB8B}" srcOrd="9" destOrd="0" presId="urn:microsoft.com/office/officeart/2016/7/layout/RepeatingBendingProcessNew"/>
    <dgm:cxn modelId="{9E959BEC-EF8D-4614-8DCB-CD74887DC324}" type="presParOf" srcId="{824DD854-A799-4367-AD8D-D7584D7FAB8B}" destId="{23C64B9B-1C08-4C14-AA3B-5D9F5E34BC28}" srcOrd="0" destOrd="0" presId="urn:microsoft.com/office/officeart/2016/7/layout/RepeatingBendingProcessNew"/>
    <dgm:cxn modelId="{97B7BCFD-7EC1-4B2D-ACC9-48DB99377D06}" type="presParOf" srcId="{64C9F00D-80AE-4751-8241-C7CA8A18C851}" destId="{6D44048F-6008-4DDC-AC6F-DD357C358E12}" srcOrd="10" destOrd="0" presId="urn:microsoft.com/office/officeart/2016/7/layout/RepeatingBendingProcessNew"/>
    <dgm:cxn modelId="{ACAB7D7E-3AD8-470B-994B-280B8EC0A428}" type="presParOf" srcId="{64C9F00D-80AE-4751-8241-C7CA8A18C851}" destId="{C4FD8D83-B05B-44F8-AFA6-3DB713948FA7}" srcOrd="11" destOrd="0" presId="urn:microsoft.com/office/officeart/2016/7/layout/RepeatingBendingProcessNew"/>
    <dgm:cxn modelId="{E5706953-972C-49AB-AE77-C7FC851F6F58}" type="presParOf" srcId="{C4FD8D83-B05B-44F8-AFA6-3DB713948FA7}" destId="{835DE492-CF01-4247-BEE9-9BFF18A42B3B}" srcOrd="0" destOrd="0" presId="urn:microsoft.com/office/officeart/2016/7/layout/RepeatingBendingProcessNew"/>
    <dgm:cxn modelId="{B548E641-3CCC-4112-800B-E3CDB4D28495}" type="presParOf" srcId="{64C9F00D-80AE-4751-8241-C7CA8A18C851}" destId="{E2414BD4-F963-409D-9ADC-9A2F7F1CC80A}" srcOrd="12" destOrd="0" presId="urn:microsoft.com/office/officeart/2016/7/layout/RepeatingBendingProcessNew"/>
    <dgm:cxn modelId="{13C4A1CC-71A2-447F-86EB-E4F16868D188}" type="presParOf" srcId="{64C9F00D-80AE-4751-8241-C7CA8A18C851}" destId="{60D4FFB9-2C28-4F5A-93B6-5674D0F65425}" srcOrd="13" destOrd="0" presId="urn:microsoft.com/office/officeart/2016/7/layout/RepeatingBendingProcessNew"/>
    <dgm:cxn modelId="{DC6FD52A-CAA8-48C2-B342-7A3303A21D3F}" type="presParOf" srcId="{60D4FFB9-2C28-4F5A-93B6-5674D0F65425}" destId="{622F1AF9-1195-4CCF-B9B2-3EC62D801CAE}" srcOrd="0" destOrd="0" presId="urn:microsoft.com/office/officeart/2016/7/layout/RepeatingBendingProcessNew"/>
    <dgm:cxn modelId="{C837419C-3988-4A32-B8C7-8D0917FBBF6E}" type="presParOf" srcId="{64C9F00D-80AE-4751-8241-C7CA8A18C851}" destId="{8C6CB21E-9F92-472D-B169-727C6CF9C283}" srcOrd="14" destOrd="0" presId="urn:microsoft.com/office/officeart/2016/7/layout/RepeatingBendingProcessNew"/>
    <dgm:cxn modelId="{606DA6E6-D9FA-4E36-A5DA-9710C347B12B}" type="presParOf" srcId="{64C9F00D-80AE-4751-8241-C7CA8A18C851}" destId="{09207756-14AF-41AA-8C37-F4E6179458C6}" srcOrd="15" destOrd="0" presId="urn:microsoft.com/office/officeart/2016/7/layout/RepeatingBendingProcessNew"/>
    <dgm:cxn modelId="{0907324D-F92C-4687-BE5E-C69A24C3DFC4}" type="presParOf" srcId="{09207756-14AF-41AA-8C37-F4E6179458C6}" destId="{D961A552-1B10-43DC-981B-9517116332CC}" srcOrd="0" destOrd="0" presId="urn:microsoft.com/office/officeart/2016/7/layout/RepeatingBendingProcessNew"/>
    <dgm:cxn modelId="{C4FAF0D4-479B-455D-8A9F-898720B23339}" type="presParOf" srcId="{64C9F00D-80AE-4751-8241-C7CA8A18C851}" destId="{683549F1-6C12-4DAB-84E8-BB4408A684CB}" srcOrd="1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1DD5E8-2F51-4131-B3FA-7DD0A8A9C07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570A5A62-3B27-405E-B9F7-EC3ADCAC125B}">
      <dgm:prSet/>
      <dgm:spPr/>
      <dgm:t>
        <a:bodyPr/>
        <a:lstStyle/>
        <a:p>
          <a:r>
            <a:rPr lang="nl-BE" b="1" i="0" u="sng"/>
            <a:t>Hoe kan je online klant worden van      </a:t>
          </a:r>
          <a:br>
            <a:rPr lang="nl-BE" b="1" i="0" u="sng"/>
          </a:br>
          <a:r>
            <a:rPr lang="nl-BE" b="1" i="0" u="sng"/>
            <a:t>       ons kantoor knokke-heist</a:t>
          </a:r>
          <a:br>
            <a:rPr lang="nl-BE" b="1" i="0" u="sng"/>
          </a:br>
          <a:r>
            <a:rPr lang="nl-BE" b="1" i="0" u="sng"/>
            <a:t>      private portfolio masters</a:t>
          </a:r>
          <a:endParaRPr lang="nl-BE"/>
        </a:p>
      </dgm:t>
    </dgm:pt>
    <dgm:pt modelId="{905EA5BC-30EA-441F-A03C-9F6A848A7C3E}" type="parTrans" cxnId="{CF48F179-E38A-4542-AFFE-9801CAB6E1F2}">
      <dgm:prSet/>
      <dgm:spPr/>
      <dgm:t>
        <a:bodyPr/>
        <a:lstStyle/>
        <a:p>
          <a:endParaRPr lang="nl-BE"/>
        </a:p>
      </dgm:t>
    </dgm:pt>
    <dgm:pt modelId="{F765EE4B-9BF3-481F-96F2-7B3673E746D0}" type="sibTrans" cxnId="{CF48F179-E38A-4542-AFFE-9801CAB6E1F2}">
      <dgm:prSet/>
      <dgm:spPr/>
      <dgm:t>
        <a:bodyPr/>
        <a:lstStyle/>
        <a:p>
          <a:endParaRPr lang="nl-BE"/>
        </a:p>
      </dgm:t>
    </dgm:pt>
    <dgm:pt modelId="{9598498A-C740-4E9A-80F0-D89BA1C5CEB3}" type="pres">
      <dgm:prSet presAssocID="{861DD5E8-2F51-4131-B3FA-7DD0A8A9C076}" presName="linearFlow" presStyleCnt="0">
        <dgm:presLayoutVars>
          <dgm:dir/>
          <dgm:resizeHandles val="exact"/>
        </dgm:presLayoutVars>
      </dgm:prSet>
      <dgm:spPr/>
    </dgm:pt>
    <dgm:pt modelId="{D043840C-0DA5-4A8E-93A9-920F9885C34F}" type="pres">
      <dgm:prSet presAssocID="{570A5A62-3B27-405E-B9F7-EC3ADCAC125B}" presName="composite" presStyleCnt="0"/>
      <dgm:spPr/>
    </dgm:pt>
    <dgm:pt modelId="{01D3A83C-AF0A-4EBD-A424-F70CE5C9D12E}" type="pres">
      <dgm:prSet presAssocID="{570A5A62-3B27-405E-B9F7-EC3ADCAC125B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Pad dat zich een weg door een grasveld kronkelt"/>
        </a:ext>
      </dgm:extLst>
    </dgm:pt>
    <dgm:pt modelId="{8923142F-6166-4469-A196-0107586AB9C7}" type="pres">
      <dgm:prSet presAssocID="{570A5A62-3B27-405E-B9F7-EC3ADCAC125B}" presName="txShp" presStyleLbl="node1" presStyleIdx="0" presStyleCnt="1">
        <dgm:presLayoutVars>
          <dgm:bulletEnabled val="1"/>
        </dgm:presLayoutVars>
      </dgm:prSet>
      <dgm:spPr/>
    </dgm:pt>
  </dgm:ptLst>
  <dgm:cxnLst>
    <dgm:cxn modelId="{FAD92F09-1A3E-444F-9D2F-79EDEAC5673E}" type="presOf" srcId="{570A5A62-3B27-405E-B9F7-EC3ADCAC125B}" destId="{8923142F-6166-4469-A196-0107586AB9C7}" srcOrd="0" destOrd="0" presId="urn:microsoft.com/office/officeart/2005/8/layout/vList3"/>
    <dgm:cxn modelId="{633B3E0A-675B-42CF-9604-96BBC16A0A5F}" type="presOf" srcId="{861DD5E8-2F51-4131-B3FA-7DD0A8A9C076}" destId="{9598498A-C740-4E9A-80F0-D89BA1C5CEB3}" srcOrd="0" destOrd="0" presId="urn:microsoft.com/office/officeart/2005/8/layout/vList3"/>
    <dgm:cxn modelId="{CF48F179-E38A-4542-AFFE-9801CAB6E1F2}" srcId="{861DD5E8-2F51-4131-B3FA-7DD0A8A9C076}" destId="{570A5A62-3B27-405E-B9F7-EC3ADCAC125B}" srcOrd="0" destOrd="0" parTransId="{905EA5BC-30EA-441F-A03C-9F6A848A7C3E}" sibTransId="{F765EE4B-9BF3-481F-96F2-7B3673E746D0}"/>
    <dgm:cxn modelId="{C2200E21-D6AC-421B-A7DA-38A1896BB653}" type="presParOf" srcId="{9598498A-C740-4E9A-80F0-D89BA1C5CEB3}" destId="{D043840C-0DA5-4A8E-93A9-920F9885C34F}" srcOrd="0" destOrd="0" presId="urn:microsoft.com/office/officeart/2005/8/layout/vList3"/>
    <dgm:cxn modelId="{A78BA390-23EF-4FC1-B87E-C1FBABE72591}" type="presParOf" srcId="{D043840C-0DA5-4A8E-93A9-920F9885C34F}" destId="{01D3A83C-AF0A-4EBD-A424-F70CE5C9D12E}" srcOrd="0" destOrd="0" presId="urn:microsoft.com/office/officeart/2005/8/layout/vList3"/>
    <dgm:cxn modelId="{2F5D579B-548C-4446-AEC3-F8EB1DB8B8CA}" type="presParOf" srcId="{D043840C-0DA5-4A8E-93A9-920F9885C34F}" destId="{8923142F-6166-4469-A196-0107586AB9C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E3F159-F1D6-4FE3-B33A-A6B592245C74}" type="doc">
      <dgm:prSet loTypeId="urn:microsoft.com/office/officeart/2005/8/layout/vList2" loCatId="list" qsTypeId="urn:microsoft.com/office/officeart/2005/8/quickstyle/simple4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56448D94-16A9-4895-8FAA-122E436DE52B}">
      <dgm:prSet/>
      <dgm:spPr/>
      <dgm:t>
        <a:bodyPr/>
        <a:lstStyle/>
        <a:p>
          <a:r>
            <a:rPr lang="nl-BE" b="1"/>
            <a:t>DE LAASTE 3000 JAAR IS ER MAAR WEINIG VERANDERD OP DEZE AARDE OM UW VERMOGEN AFTESCHERMEN  TEGEN KOOPKRACHTVERLIES</a:t>
          </a:r>
          <a:endParaRPr lang="en-US"/>
        </a:p>
      </dgm:t>
    </dgm:pt>
    <dgm:pt modelId="{A41C973D-D9A6-40F8-A8D5-5CC37CBFB4DE}" type="parTrans" cxnId="{852707AF-5BD2-4370-A85B-8198B1545D54}">
      <dgm:prSet/>
      <dgm:spPr/>
      <dgm:t>
        <a:bodyPr/>
        <a:lstStyle/>
        <a:p>
          <a:endParaRPr lang="en-US"/>
        </a:p>
      </dgm:t>
    </dgm:pt>
    <dgm:pt modelId="{B30CD43A-AD03-4B59-8F4A-17A751F5C3E4}" type="sibTrans" cxnId="{852707AF-5BD2-4370-A85B-8198B1545D54}">
      <dgm:prSet/>
      <dgm:spPr/>
      <dgm:t>
        <a:bodyPr/>
        <a:lstStyle/>
        <a:p>
          <a:endParaRPr lang="en-US"/>
        </a:p>
      </dgm:t>
    </dgm:pt>
    <dgm:pt modelId="{80A314BF-352E-4944-A88C-7AB0CBF31700}">
      <dgm:prSet/>
      <dgm:spPr/>
      <dgm:t>
        <a:bodyPr/>
        <a:lstStyle/>
        <a:p>
          <a:r>
            <a:rPr lang="nl-BE" b="1"/>
            <a:t>BEURZEN.OBLIGATIES ALLES ZAL IN WAARDE VERMINDEREN</a:t>
          </a:r>
          <a:endParaRPr lang="en-US"/>
        </a:p>
      </dgm:t>
    </dgm:pt>
    <dgm:pt modelId="{1660F85B-ED05-46D7-A7DF-27F5CB77A036}" type="parTrans" cxnId="{5BEA7884-0A9C-401C-BE42-8E8023EB0C80}">
      <dgm:prSet/>
      <dgm:spPr/>
      <dgm:t>
        <a:bodyPr/>
        <a:lstStyle/>
        <a:p>
          <a:endParaRPr lang="en-US"/>
        </a:p>
      </dgm:t>
    </dgm:pt>
    <dgm:pt modelId="{1E61E9A5-B69D-413A-8173-37940B8C1274}" type="sibTrans" cxnId="{5BEA7884-0A9C-401C-BE42-8E8023EB0C80}">
      <dgm:prSet/>
      <dgm:spPr/>
      <dgm:t>
        <a:bodyPr/>
        <a:lstStyle/>
        <a:p>
          <a:endParaRPr lang="en-US"/>
        </a:p>
      </dgm:t>
    </dgm:pt>
    <dgm:pt modelId="{978A7F72-9446-4607-B7F4-6767861DBBAB}">
      <dgm:prSet/>
      <dgm:spPr/>
      <dgm:t>
        <a:bodyPr/>
        <a:lstStyle/>
        <a:p>
          <a:r>
            <a:rPr lang="nl-BE" b="1"/>
            <a:t>UITSLUITEND FYSISCH GOUD KAN U BEHOEDEN VAN DIT VERLIES</a:t>
          </a:r>
          <a:endParaRPr lang="en-US"/>
        </a:p>
      </dgm:t>
    </dgm:pt>
    <dgm:pt modelId="{425BCEB9-41CA-4976-A1CD-9C97A8CCEFD4}" type="parTrans" cxnId="{25E7FE5C-F982-40F2-8FD7-309B10E138E1}">
      <dgm:prSet/>
      <dgm:spPr/>
      <dgm:t>
        <a:bodyPr/>
        <a:lstStyle/>
        <a:p>
          <a:endParaRPr lang="en-US"/>
        </a:p>
      </dgm:t>
    </dgm:pt>
    <dgm:pt modelId="{09AB4A42-4D58-49A7-BF8D-216D6042EAA5}" type="sibTrans" cxnId="{25E7FE5C-F982-40F2-8FD7-309B10E138E1}">
      <dgm:prSet/>
      <dgm:spPr/>
      <dgm:t>
        <a:bodyPr/>
        <a:lstStyle/>
        <a:p>
          <a:endParaRPr lang="en-US"/>
        </a:p>
      </dgm:t>
    </dgm:pt>
    <dgm:pt modelId="{53A3BC40-D848-42E8-B02C-D3435AFDD15F}">
      <dgm:prSet/>
      <dgm:spPr/>
      <dgm:t>
        <a:bodyPr/>
        <a:lstStyle/>
        <a:p>
          <a:r>
            <a:rPr lang="nl-BE" b="1"/>
            <a:t>GOUDSTAVEN BEHOUDEN AL SINDS 3000JAAR STEEDS HUN KOOPKRACHT</a:t>
          </a:r>
          <a:endParaRPr lang="en-US"/>
        </a:p>
      </dgm:t>
    </dgm:pt>
    <dgm:pt modelId="{B1D13018-ADB6-4DD5-8BF3-DB717D24E0D8}" type="parTrans" cxnId="{E53D022C-5CF2-4C59-9076-C266B037367C}">
      <dgm:prSet/>
      <dgm:spPr/>
      <dgm:t>
        <a:bodyPr/>
        <a:lstStyle/>
        <a:p>
          <a:endParaRPr lang="en-US"/>
        </a:p>
      </dgm:t>
    </dgm:pt>
    <dgm:pt modelId="{4EA068D1-CC97-405E-8545-6774E79844EF}" type="sibTrans" cxnId="{E53D022C-5CF2-4C59-9076-C266B037367C}">
      <dgm:prSet/>
      <dgm:spPr/>
      <dgm:t>
        <a:bodyPr/>
        <a:lstStyle/>
        <a:p>
          <a:endParaRPr lang="en-US"/>
        </a:p>
      </dgm:t>
    </dgm:pt>
    <dgm:pt modelId="{7B162C0D-8231-49A0-8533-B5A9CBD00339}">
      <dgm:prSet/>
      <dgm:spPr/>
      <dgm:t>
        <a:bodyPr/>
        <a:lstStyle/>
        <a:p>
          <a:r>
            <a:rPr lang="nl-BE" b="1"/>
            <a:t>EN JA AZIE EN CHINA GELOVEN MASSAAL DAARIN</a:t>
          </a:r>
          <a:endParaRPr lang="en-US"/>
        </a:p>
      </dgm:t>
    </dgm:pt>
    <dgm:pt modelId="{56CAD3E1-0086-4563-814A-B26440E031E9}" type="parTrans" cxnId="{351327F7-9782-48E3-9258-05E57D700BD8}">
      <dgm:prSet/>
      <dgm:spPr/>
      <dgm:t>
        <a:bodyPr/>
        <a:lstStyle/>
        <a:p>
          <a:endParaRPr lang="en-US"/>
        </a:p>
      </dgm:t>
    </dgm:pt>
    <dgm:pt modelId="{79D97740-C8C2-4C08-9ECB-7B5FA251EA49}" type="sibTrans" cxnId="{351327F7-9782-48E3-9258-05E57D700BD8}">
      <dgm:prSet/>
      <dgm:spPr/>
      <dgm:t>
        <a:bodyPr/>
        <a:lstStyle/>
        <a:p>
          <a:endParaRPr lang="en-US"/>
        </a:p>
      </dgm:t>
    </dgm:pt>
    <dgm:pt modelId="{07112140-1C35-4468-BBEE-3F86CCBB94A1}" type="pres">
      <dgm:prSet presAssocID="{0EE3F159-F1D6-4FE3-B33A-A6B592245C74}" presName="linear" presStyleCnt="0">
        <dgm:presLayoutVars>
          <dgm:animLvl val="lvl"/>
          <dgm:resizeHandles val="exact"/>
        </dgm:presLayoutVars>
      </dgm:prSet>
      <dgm:spPr/>
    </dgm:pt>
    <dgm:pt modelId="{7E41B242-1C41-4C10-8D84-36987FB16C55}" type="pres">
      <dgm:prSet presAssocID="{56448D94-16A9-4895-8FAA-122E436DE52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4BD79E6-D2EB-4041-9CF8-920DC0D6B14D}" type="pres">
      <dgm:prSet presAssocID="{B30CD43A-AD03-4B59-8F4A-17A751F5C3E4}" presName="spacer" presStyleCnt="0"/>
      <dgm:spPr/>
    </dgm:pt>
    <dgm:pt modelId="{73DA6E23-222E-4423-8948-6E9F4617F3DD}" type="pres">
      <dgm:prSet presAssocID="{80A314BF-352E-4944-A88C-7AB0CBF3170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61176B5-E0F4-45E2-B9CC-EFD3B789FC6D}" type="pres">
      <dgm:prSet presAssocID="{1E61E9A5-B69D-413A-8173-37940B8C1274}" presName="spacer" presStyleCnt="0"/>
      <dgm:spPr/>
    </dgm:pt>
    <dgm:pt modelId="{25FFA75A-14B9-4430-BF3A-8547943A3082}" type="pres">
      <dgm:prSet presAssocID="{978A7F72-9446-4607-B7F4-6767861DBBA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0C23378-6BE4-4B61-AF28-AEC502787224}" type="pres">
      <dgm:prSet presAssocID="{09AB4A42-4D58-49A7-BF8D-216D6042EAA5}" presName="spacer" presStyleCnt="0"/>
      <dgm:spPr/>
    </dgm:pt>
    <dgm:pt modelId="{295320C5-78FA-4109-9C97-D900B70013E4}" type="pres">
      <dgm:prSet presAssocID="{53A3BC40-D848-42E8-B02C-D3435AFDD15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426C956-4A97-4626-8865-3FBFAFE1EF2A}" type="pres">
      <dgm:prSet presAssocID="{4EA068D1-CC97-405E-8545-6774E79844EF}" presName="spacer" presStyleCnt="0"/>
      <dgm:spPr/>
    </dgm:pt>
    <dgm:pt modelId="{E096775B-7B39-4BF8-99D3-60B2B4E8F1F1}" type="pres">
      <dgm:prSet presAssocID="{7B162C0D-8231-49A0-8533-B5A9CBD0033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53D022C-5CF2-4C59-9076-C266B037367C}" srcId="{0EE3F159-F1D6-4FE3-B33A-A6B592245C74}" destId="{53A3BC40-D848-42E8-B02C-D3435AFDD15F}" srcOrd="3" destOrd="0" parTransId="{B1D13018-ADB6-4DD5-8BF3-DB717D24E0D8}" sibTransId="{4EA068D1-CC97-405E-8545-6774E79844EF}"/>
    <dgm:cxn modelId="{25E7FE5C-F982-40F2-8FD7-309B10E138E1}" srcId="{0EE3F159-F1D6-4FE3-B33A-A6B592245C74}" destId="{978A7F72-9446-4607-B7F4-6767861DBBAB}" srcOrd="2" destOrd="0" parTransId="{425BCEB9-41CA-4976-A1CD-9C97A8CCEFD4}" sibTransId="{09AB4A42-4D58-49A7-BF8D-216D6042EAA5}"/>
    <dgm:cxn modelId="{B698B362-4E52-4CA8-B568-B31D02ED3086}" type="presOf" srcId="{53A3BC40-D848-42E8-B02C-D3435AFDD15F}" destId="{295320C5-78FA-4109-9C97-D900B70013E4}" srcOrd="0" destOrd="0" presId="urn:microsoft.com/office/officeart/2005/8/layout/vList2"/>
    <dgm:cxn modelId="{E16C9964-9EF1-4D33-B9C8-EC4DAAB672DC}" type="presOf" srcId="{978A7F72-9446-4607-B7F4-6767861DBBAB}" destId="{25FFA75A-14B9-4430-BF3A-8547943A3082}" srcOrd="0" destOrd="0" presId="urn:microsoft.com/office/officeart/2005/8/layout/vList2"/>
    <dgm:cxn modelId="{AE757B55-6A16-4F1D-9787-880B1D4D9563}" type="presOf" srcId="{80A314BF-352E-4944-A88C-7AB0CBF31700}" destId="{73DA6E23-222E-4423-8948-6E9F4617F3DD}" srcOrd="0" destOrd="0" presId="urn:microsoft.com/office/officeart/2005/8/layout/vList2"/>
    <dgm:cxn modelId="{5BEA7884-0A9C-401C-BE42-8E8023EB0C80}" srcId="{0EE3F159-F1D6-4FE3-B33A-A6B592245C74}" destId="{80A314BF-352E-4944-A88C-7AB0CBF31700}" srcOrd="1" destOrd="0" parTransId="{1660F85B-ED05-46D7-A7DF-27F5CB77A036}" sibTransId="{1E61E9A5-B69D-413A-8173-37940B8C1274}"/>
    <dgm:cxn modelId="{1CFD3DA7-16A8-4B9A-89AA-65D502B31945}" type="presOf" srcId="{7B162C0D-8231-49A0-8533-B5A9CBD00339}" destId="{E096775B-7B39-4BF8-99D3-60B2B4E8F1F1}" srcOrd="0" destOrd="0" presId="urn:microsoft.com/office/officeart/2005/8/layout/vList2"/>
    <dgm:cxn modelId="{852707AF-5BD2-4370-A85B-8198B1545D54}" srcId="{0EE3F159-F1D6-4FE3-B33A-A6B592245C74}" destId="{56448D94-16A9-4895-8FAA-122E436DE52B}" srcOrd="0" destOrd="0" parTransId="{A41C973D-D9A6-40F8-A8D5-5CC37CBFB4DE}" sibTransId="{B30CD43A-AD03-4B59-8F4A-17A751F5C3E4}"/>
    <dgm:cxn modelId="{272D3FD1-9DC7-49A3-B238-C27A809CB6D3}" type="presOf" srcId="{56448D94-16A9-4895-8FAA-122E436DE52B}" destId="{7E41B242-1C41-4C10-8D84-36987FB16C55}" srcOrd="0" destOrd="0" presId="urn:microsoft.com/office/officeart/2005/8/layout/vList2"/>
    <dgm:cxn modelId="{351327F7-9782-48E3-9258-05E57D700BD8}" srcId="{0EE3F159-F1D6-4FE3-B33A-A6B592245C74}" destId="{7B162C0D-8231-49A0-8533-B5A9CBD00339}" srcOrd="4" destOrd="0" parTransId="{56CAD3E1-0086-4563-814A-B26440E031E9}" sibTransId="{79D97740-C8C2-4C08-9ECB-7B5FA251EA49}"/>
    <dgm:cxn modelId="{6C5244F7-4992-44EE-B94B-04F21B8362FE}" type="presOf" srcId="{0EE3F159-F1D6-4FE3-B33A-A6B592245C74}" destId="{07112140-1C35-4468-BBEE-3F86CCBB94A1}" srcOrd="0" destOrd="0" presId="urn:microsoft.com/office/officeart/2005/8/layout/vList2"/>
    <dgm:cxn modelId="{B3375DA0-D145-4774-8510-AF907B8B7EAF}" type="presParOf" srcId="{07112140-1C35-4468-BBEE-3F86CCBB94A1}" destId="{7E41B242-1C41-4C10-8D84-36987FB16C55}" srcOrd="0" destOrd="0" presId="urn:microsoft.com/office/officeart/2005/8/layout/vList2"/>
    <dgm:cxn modelId="{D9309F71-592C-4C21-BDB7-71B22FC99721}" type="presParOf" srcId="{07112140-1C35-4468-BBEE-3F86CCBB94A1}" destId="{44BD79E6-D2EB-4041-9CF8-920DC0D6B14D}" srcOrd="1" destOrd="0" presId="urn:microsoft.com/office/officeart/2005/8/layout/vList2"/>
    <dgm:cxn modelId="{67381084-0C14-476C-A3CD-D6022B672F1E}" type="presParOf" srcId="{07112140-1C35-4468-BBEE-3F86CCBB94A1}" destId="{73DA6E23-222E-4423-8948-6E9F4617F3DD}" srcOrd="2" destOrd="0" presId="urn:microsoft.com/office/officeart/2005/8/layout/vList2"/>
    <dgm:cxn modelId="{8047C079-6ACF-4A49-A827-B823528D597E}" type="presParOf" srcId="{07112140-1C35-4468-BBEE-3F86CCBB94A1}" destId="{B61176B5-E0F4-45E2-B9CC-EFD3B789FC6D}" srcOrd="3" destOrd="0" presId="urn:microsoft.com/office/officeart/2005/8/layout/vList2"/>
    <dgm:cxn modelId="{099FC227-9C12-44C5-8C4D-F6C96A848FE3}" type="presParOf" srcId="{07112140-1C35-4468-BBEE-3F86CCBB94A1}" destId="{25FFA75A-14B9-4430-BF3A-8547943A3082}" srcOrd="4" destOrd="0" presId="urn:microsoft.com/office/officeart/2005/8/layout/vList2"/>
    <dgm:cxn modelId="{ED039FF0-32C5-4A5C-ABE1-8DD48946BB7D}" type="presParOf" srcId="{07112140-1C35-4468-BBEE-3F86CCBB94A1}" destId="{50C23378-6BE4-4B61-AF28-AEC502787224}" srcOrd="5" destOrd="0" presId="urn:microsoft.com/office/officeart/2005/8/layout/vList2"/>
    <dgm:cxn modelId="{5A321DFE-7B0D-4A22-8AC5-04806C33E246}" type="presParOf" srcId="{07112140-1C35-4468-BBEE-3F86CCBB94A1}" destId="{295320C5-78FA-4109-9C97-D900B70013E4}" srcOrd="6" destOrd="0" presId="urn:microsoft.com/office/officeart/2005/8/layout/vList2"/>
    <dgm:cxn modelId="{ECF81F4E-406C-45D2-B319-DD4E8E96CA1B}" type="presParOf" srcId="{07112140-1C35-4468-BBEE-3F86CCBB94A1}" destId="{2426C956-4A97-4626-8865-3FBFAFE1EF2A}" srcOrd="7" destOrd="0" presId="urn:microsoft.com/office/officeart/2005/8/layout/vList2"/>
    <dgm:cxn modelId="{E649782D-A72C-4C34-8D74-8A9ACA95AF6E}" type="presParOf" srcId="{07112140-1C35-4468-BBEE-3F86CCBB94A1}" destId="{E096775B-7B39-4BF8-99D3-60B2B4E8F1F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A95CB7-6556-4032-B37F-E3FF29812C13}">
      <dsp:nvSpPr>
        <dsp:cNvPr id="0" name=""/>
        <dsp:cNvSpPr/>
      </dsp:nvSpPr>
      <dsp:spPr>
        <a:xfrm>
          <a:off x="2690437" y="742074"/>
          <a:ext cx="5709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090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60850" y="784787"/>
        <a:ext cx="30075" cy="6015"/>
      </dsp:txXfrm>
    </dsp:sp>
    <dsp:sp modelId="{09540AE8-8D73-409D-BBDB-62E6FB6FB2C5}">
      <dsp:nvSpPr>
        <dsp:cNvPr id="0" name=""/>
        <dsp:cNvSpPr/>
      </dsp:nvSpPr>
      <dsp:spPr>
        <a:xfrm>
          <a:off x="77018" y="3228"/>
          <a:ext cx="2615219" cy="1569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148" tIns="134514" rIns="128148" bIns="134514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b="1" kern="1200" dirty="0">
              <a:solidFill>
                <a:srgbClr val="FFFF00"/>
              </a:solidFill>
            </a:rPr>
            <a:t>Drie TOP bedrijven die samenwerken  en één  BALIE ONTVANGST KANTOOR </a:t>
          </a:r>
          <a:r>
            <a:rPr lang="nl-BE" sz="1400" b="1" kern="1200" dirty="0"/>
            <a:t>vormen voor u</a:t>
          </a:r>
          <a:endParaRPr lang="en-US" sz="1400" kern="1200" dirty="0"/>
        </a:p>
      </dsp:txBody>
      <dsp:txXfrm>
        <a:off x="77018" y="3228"/>
        <a:ext cx="2615219" cy="1569131"/>
      </dsp:txXfrm>
    </dsp:sp>
    <dsp:sp modelId="{235AD2CB-906C-43B8-9C81-3053E3BDA8EF}">
      <dsp:nvSpPr>
        <dsp:cNvPr id="0" name=""/>
        <dsp:cNvSpPr/>
      </dsp:nvSpPr>
      <dsp:spPr>
        <a:xfrm>
          <a:off x="5907157" y="742074"/>
          <a:ext cx="5709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090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177570" y="784787"/>
        <a:ext cx="30075" cy="6015"/>
      </dsp:txXfrm>
    </dsp:sp>
    <dsp:sp modelId="{09AA3F8A-FF17-44D0-A757-AE72E44AF9D3}">
      <dsp:nvSpPr>
        <dsp:cNvPr id="0" name=""/>
        <dsp:cNvSpPr/>
      </dsp:nvSpPr>
      <dsp:spPr>
        <a:xfrm>
          <a:off x="3293738" y="3228"/>
          <a:ext cx="2615219" cy="1569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148" tIns="134514" rIns="128148" bIns="134514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b="1" kern="1200" dirty="0">
              <a:solidFill>
                <a:schemeClr val="tx1"/>
              </a:solidFill>
              <a:highlight>
                <a:srgbClr val="FFFF00"/>
              </a:highlight>
            </a:rPr>
            <a:t>Interactive broker  </a:t>
          </a:r>
          <a:r>
            <a:rPr lang="nl-BE" sz="1400" b="1" kern="1200" dirty="0"/>
            <a:t>40 miljard  beurswaarde  wereldspeler 125 beurzen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b="1" kern="1200" dirty="0"/>
            <a:t>Jaarlijkse omzet 3,5 miljard$</a:t>
          </a:r>
          <a:endParaRPr lang="en-US" sz="1400" kern="1200" dirty="0"/>
        </a:p>
      </dsp:txBody>
      <dsp:txXfrm>
        <a:off x="3293738" y="3228"/>
        <a:ext cx="2615219" cy="1569131"/>
      </dsp:txXfrm>
    </dsp:sp>
    <dsp:sp modelId="{15621CF8-200F-49DD-BD31-0A24297E4E19}">
      <dsp:nvSpPr>
        <dsp:cNvPr id="0" name=""/>
        <dsp:cNvSpPr/>
      </dsp:nvSpPr>
      <dsp:spPr>
        <a:xfrm>
          <a:off x="1384628" y="1570560"/>
          <a:ext cx="6433439" cy="570900"/>
        </a:xfrm>
        <a:custGeom>
          <a:avLst/>
          <a:gdLst/>
          <a:ahLst/>
          <a:cxnLst/>
          <a:rect l="0" t="0" r="0" b="0"/>
          <a:pathLst>
            <a:path>
              <a:moveTo>
                <a:pt x="6433439" y="0"/>
              </a:moveTo>
              <a:lnTo>
                <a:pt x="6433439" y="302550"/>
              </a:lnTo>
              <a:lnTo>
                <a:pt x="0" y="302550"/>
              </a:lnTo>
              <a:lnTo>
                <a:pt x="0" y="57090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39810" y="1853002"/>
        <a:ext cx="323074" cy="6015"/>
      </dsp:txXfrm>
    </dsp:sp>
    <dsp:sp modelId="{8B679986-AE6F-4411-A6F5-5D316FEB9F97}">
      <dsp:nvSpPr>
        <dsp:cNvPr id="0" name=""/>
        <dsp:cNvSpPr/>
      </dsp:nvSpPr>
      <dsp:spPr>
        <a:xfrm>
          <a:off x="6510458" y="3228"/>
          <a:ext cx="2615219" cy="1569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148" tIns="134514" rIns="128148" bIns="134514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b="1" kern="1200" dirty="0">
              <a:solidFill>
                <a:srgbClr val="FFFF00"/>
              </a:solidFill>
            </a:rPr>
            <a:t>Verzorgt uw rekening (beste beurssite sinds 2018!! </a:t>
          </a:r>
          <a:r>
            <a:rPr lang="nl-BE" sz="1400" kern="1200" dirty="0">
              <a:solidFill>
                <a:srgbClr val="FFFF00"/>
              </a:solidFill>
            </a:rPr>
            <a:t>)6x </a:t>
          </a:r>
          <a:r>
            <a:rPr lang="nl-BE" sz="1400" kern="1200" dirty="0"/>
            <a:t>groter dan de grootste </a:t>
          </a:r>
          <a:r>
            <a:rPr lang="nl-BE" sz="1400" kern="1200" dirty="0" err="1"/>
            <a:t>belgische</a:t>
          </a:r>
          <a:r>
            <a:rPr lang="nl-BE" sz="1400" kern="1200" dirty="0"/>
            <a:t> brokers/bank of 15 x groter dan  private banking </a:t>
          </a:r>
          <a:r>
            <a:rPr lang="nl-BE" sz="1400" kern="1200" dirty="0" err="1"/>
            <a:t>uitAntwerpen</a:t>
          </a:r>
          <a:endParaRPr lang="en-US" sz="1400" kern="1200" dirty="0"/>
        </a:p>
      </dsp:txBody>
      <dsp:txXfrm>
        <a:off x="6510458" y="3228"/>
        <a:ext cx="2615219" cy="1569131"/>
      </dsp:txXfrm>
    </dsp:sp>
    <dsp:sp modelId="{23724683-5DE6-49E1-9BC1-C3F9E5516F14}">
      <dsp:nvSpPr>
        <dsp:cNvPr id="0" name=""/>
        <dsp:cNvSpPr/>
      </dsp:nvSpPr>
      <dsp:spPr>
        <a:xfrm>
          <a:off x="2690437" y="2912706"/>
          <a:ext cx="5709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090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60850" y="2955418"/>
        <a:ext cx="30075" cy="6015"/>
      </dsp:txXfrm>
    </dsp:sp>
    <dsp:sp modelId="{9BA02099-44F0-4C42-ABE1-FAF89E8155F3}">
      <dsp:nvSpPr>
        <dsp:cNvPr id="0" name=""/>
        <dsp:cNvSpPr/>
      </dsp:nvSpPr>
      <dsp:spPr>
        <a:xfrm>
          <a:off x="77018" y="2173860"/>
          <a:ext cx="2615219" cy="1569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148" tIns="134514" rIns="128148" bIns="134514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b="1" kern="1200" dirty="0">
              <a:solidFill>
                <a:schemeClr val="tx1"/>
              </a:solidFill>
              <a:highlight>
                <a:srgbClr val="FFFF00"/>
              </a:highlight>
            </a:rPr>
            <a:t>Mexem </a:t>
          </a:r>
          <a:r>
            <a:rPr lang="nl-BE" sz="1400" b="1" kern="1200" dirty="0" err="1">
              <a:solidFill>
                <a:schemeClr val="tx1"/>
              </a:solidFill>
              <a:highlight>
                <a:srgbClr val="FFFF00"/>
              </a:highlight>
            </a:rPr>
            <a:t>ltd</a:t>
          </a:r>
          <a:r>
            <a:rPr lang="nl-BE" sz="1400" b="1" kern="1200" dirty="0">
              <a:solidFill>
                <a:schemeClr val="tx1"/>
              </a:solidFill>
              <a:highlight>
                <a:srgbClr val="FFFF00"/>
              </a:highlight>
            </a:rPr>
            <a:t>  </a:t>
          </a:r>
          <a:r>
            <a:rPr lang="nl-BE" sz="1400" kern="1200" dirty="0"/>
            <a:t>zorgt voor je lage tarieven/kosten en financiële hulpmiddelen</a:t>
          </a:r>
          <a:endParaRPr lang="en-US" sz="1400" kern="1200" dirty="0"/>
        </a:p>
      </dsp:txBody>
      <dsp:txXfrm>
        <a:off x="77018" y="2173860"/>
        <a:ext cx="2615219" cy="1569131"/>
      </dsp:txXfrm>
    </dsp:sp>
    <dsp:sp modelId="{824DD854-A799-4367-AD8D-D7584D7FAB8B}">
      <dsp:nvSpPr>
        <dsp:cNvPr id="0" name=""/>
        <dsp:cNvSpPr/>
      </dsp:nvSpPr>
      <dsp:spPr>
        <a:xfrm>
          <a:off x="5907157" y="2912706"/>
          <a:ext cx="5709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090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177570" y="2955418"/>
        <a:ext cx="30075" cy="6015"/>
      </dsp:txXfrm>
    </dsp:sp>
    <dsp:sp modelId="{81EE09AB-221D-4F6F-9492-C5784F9DE1B8}">
      <dsp:nvSpPr>
        <dsp:cNvPr id="0" name=""/>
        <dsp:cNvSpPr/>
      </dsp:nvSpPr>
      <dsp:spPr>
        <a:xfrm>
          <a:off x="3293738" y="2173860"/>
          <a:ext cx="2615219" cy="1569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148" tIns="134514" rIns="128148" bIns="134514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/>
            <a:t>Administratieve introducing broker die over heel de wereld klanten groepeert en introduceert  om de goedkoopste kosten te krijgen bij de hoofd broker= </a:t>
          </a:r>
          <a:endParaRPr lang="en-US" sz="1400" kern="1200"/>
        </a:p>
      </dsp:txBody>
      <dsp:txXfrm>
        <a:off x="3293738" y="2173860"/>
        <a:ext cx="2615219" cy="1569131"/>
      </dsp:txXfrm>
    </dsp:sp>
    <dsp:sp modelId="{C4FD8D83-B05B-44F8-AFA6-3DB713948FA7}">
      <dsp:nvSpPr>
        <dsp:cNvPr id="0" name=""/>
        <dsp:cNvSpPr/>
      </dsp:nvSpPr>
      <dsp:spPr>
        <a:xfrm>
          <a:off x="1384628" y="3741192"/>
          <a:ext cx="6433439" cy="570900"/>
        </a:xfrm>
        <a:custGeom>
          <a:avLst/>
          <a:gdLst/>
          <a:ahLst/>
          <a:cxnLst/>
          <a:rect l="0" t="0" r="0" b="0"/>
          <a:pathLst>
            <a:path>
              <a:moveTo>
                <a:pt x="6433439" y="0"/>
              </a:moveTo>
              <a:lnTo>
                <a:pt x="6433439" y="302550"/>
              </a:lnTo>
              <a:lnTo>
                <a:pt x="0" y="302550"/>
              </a:lnTo>
              <a:lnTo>
                <a:pt x="0" y="57090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39810" y="4023634"/>
        <a:ext cx="323074" cy="6015"/>
      </dsp:txXfrm>
    </dsp:sp>
    <dsp:sp modelId="{6D44048F-6008-4DDC-AC6F-DD357C358E12}">
      <dsp:nvSpPr>
        <dsp:cNvPr id="0" name=""/>
        <dsp:cNvSpPr/>
      </dsp:nvSpPr>
      <dsp:spPr>
        <a:xfrm>
          <a:off x="6510458" y="2173860"/>
          <a:ext cx="2615219" cy="1569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148" tIns="134514" rIns="128148" bIns="134514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b="1" kern="1200" dirty="0" err="1">
              <a:solidFill>
                <a:srgbClr val="FFFF00"/>
              </a:solidFill>
            </a:rPr>
            <a:t>Inter</a:t>
          </a:r>
          <a:r>
            <a:rPr lang="nl-BE" sz="2000" b="1" kern="1200" dirty="0">
              <a:solidFill>
                <a:srgbClr val="FFFF00"/>
              </a:solidFill>
            </a:rPr>
            <a:t> </a:t>
          </a:r>
          <a:r>
            <a:rPr lang="nl-BE" sz="2000" b="1" kern="1200" dirty="0" err="1">
              <a:solidFill>
                <a:srgbClr val="FFFF00"/>
              </a:solidFill>
            </a:rPr>
            <a:t>active</a:t>
          </a:r>
          <a:r>
            <a:rPr lang="nl-BE" sz="2000" b="1" kern="1200" dirty="0">
              <a:solidFill>
                <a:srgbClr val="FFFF00"/>
              </a:solidFill>
            </a:rPr>
            <a:t> brokers </a:t>
          </a:r>
          <a:r>
            <a:rPr lang="nl-BE" sz="2000" b="1" kern="1200" dirty="0" err="1">
              <a:solidFill>
                <a:srgbClr val="FFFF00"/>
              </a:solidFill>
            </a:rPr>
            <a:t>usa</a:t>
          </a:r>
          <a:endParaRPr lang="nl-BE" sz="2000" b="1" kern="1200" dirty="0">
            <a:solidFill>
              <a:srgbClr val="FFFF00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b="1" kern="1200" dirty="0">
              <a:solidFill>
                <a:srgbClr val="FFFF00"/>
              </a:solidFill>
            </a:rPr>
            <a:t>50miljard beurswaarde</a:t>
          </a:r>
          <a:endParaRPr lang="en-US" sz="2000" b="1" kern="1200" dirty="0">
            <a:solidFill>
              <a:srgbClr val="FFFF00"/>
            </a:solidFill>
          </a:endParaRPr>
        </a:p>
      </dsp:txBody>
      <dsp:txXfrm>
        <a:off x="6510458" y="2173860"/>
        <a:ext cx="2615219" cy="1569131"/>
      </dsp:txXfrm>
    </dsp:sp>
    <dsp:sp modelId="{60D4FFB9-2C28-4F5A-93B6-5674D0F65425}">
      <dsp:nvSpPr>
        <dsp:cNvPr id="0" name=""/>
        <dsp:cNvSpPr/>
      </dsp:nvSpPr>
      <dsp:spPr>
        <a:xfrm>
          <a:off x="2690437" y="5083338"/>
          <a:ext cx="5709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090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60850" y="5126050"/>
        <a:ext cx="30075" cy="6015"/>
      </dsp:txXfrm>
    </dsp:sp>
    <dsp:sp modelId="{E2414BD4-F963-409D-9ADC-9A2F7F1CC80A}">
      <dsp:nvSpPr>
        <dsp:cNvPr id="0" name=""/>
        <dsp:cNvSpPr/>
      </dsp:nvSpPr>
      <dsp:spPr>
        <a:xfrm>
          <a:off x="77018" y="4344492"/>
          <a:ext cx="2615219" cy="1569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148" tIns="134514" rIns="128148" bIns="134514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b="1" u="sng" kern="1200" dirty="0">
              <a:solidFill>
                <a:srgbClr val="FFFF00"/>
              </a:solidFill>
            </a:rPr>
            <a:t>BEURSEXPERT B BUSSCHAERT </a:t>
          </a:r>
          <a:r>
            <a:rPr lang="nl-BE" sz="1400" b="1" kern="1200" dirty="0"/>
            <a:t>verzorgt je adviezen voor vermogen</a:t>
          </a:r>
          <a:endParaRPr lang="en-US" sz="1400" kern="1200" dirty="0"/>
        </a:p>
      </dsp:txBody>
      <dsp:txXfrm>
        <a:off x="77018" y="4344492"/>
        <a:ext cx="2615219" cy="1569131"/>
      </dsp:txXfrm>
    </dsp:sp>
    <dsp:sp modelId="{09207756-14AF-41AA-8C37-F4E6179458C6}">
      <dsp:nvSpPr>
        <dsp:cNvPr id="0" name=""/>
        <dsp:cNvSpPr/>
      </dsp:nvSpPr>
      <dsp:spPr>
        <a:xfrm>
          <a:off x="5907157" y="5083338"/>
          <a:ext cx="5709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090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177570" y="5126050"/>
        <a:ext cx="30075" cy="6015"/>
      </dsp:txXfrm>
    </dsp:sp>
    <dsp:sp modelId="{8C6CB21E-9F92-472D-B169-727C6CF9C283}">
      <dsp:nvSpPr>
        <dsp:cNvPr id="0" name=""/>
        <dsp:cNvSpPr/>
      </dsp:nvSpPr>
      <dsp:spPr>
        <a:xfrm>
          <a:off x="3293738" y="4344492"/>
          <a:ext cx="2615219" cy="1569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148" tIns="134514" rIns="128148" bIns="134514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b="1" kern="1200"/>
            <a:t>Heeft al meer dan 50 jaar ervaring in private portfolio&amp;banking service</a:t>
          </a:r>
          <a:endParaRPr lang="en-US" sz="1400" kern="1200"/>
        </a:p>
      </dsp:txBody>
      <dsp:txXfrm>
        <a:off x="3293738" y="4344492"/>
        <a:ext cx="2615219" cy="1569131"/>
      </dsp:txXfrm>
    </dsp:sp>
    <dsp:sp modelId="{683549F1-6C12-4DAB-84E8-BB4408A684CB}">
      <dsp:nvSpPr>
        <dsp:cNvPr id="0" name=""/>
        <dsp:cNvSpPr/>
      </dsp:nvSpPr>
      <dsp:spPr>
        <a:xfrm>
          <a:off x="6510458" y="4344492"/>
          <a:ext cx="2615219" cy="1569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148" tIns="134514" rIns="128148" bIns="13451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b="1" kern="1200" dirty="0">
              <a:solidFill>
                <a:srgbClr val="002060"/>
              </a:solidFill>
              <a:highlight>
                <a:srgbClr val="FFFF00"/>
              </a:highlight>
            </a:rPr>
            <a:t>Heeft meer de 15 nominaties behaald en 10 </a:t>
          </a:r>
          <a:r>
            <a:rPr lang="nl-BE" sz="1600" b="1" kern="1200" dirty="0" err="1">
              <a:solidFill>
                <a:srgbClr val="002060"/>
              </a:solidFill>
              <a:highlight>
                <a:srgbClr val="FFFF00"/>
              </a:highlight>
            </a:rPr>
            <a:t>awards</a:t>
          </a:r>
          <a:r>
            <a:rPr lang="nl-BE" sz="1600" b="1" kern="1200" dirty="0">
              <a:solidFill>
                <a:srgbClr val="002060"/>
              </a:solidFill>
              <a:highlight>
                <a:srgbClr val="FFFF00"/>
              </a:highlight>
            </a:rPr>
            <a:t> in vermogensbeheer</a:t>
          </a:r>
          <a:endParaRPr lang="en-US" sz="1600" kern="1200" dirty="0">
            <a:solidFill>
              <a:srgbClr val="002060"/>
            </a:solidFill>
            <a:highlight>
              <a:srgbClr val="FFFF00"/>
            </a:highlight>
          </a:endParaRPr>
        </a:p>
      </dsp:txBody>
      <dsp:txXfrm>
        <a:off x="6510458" y="4344492"/>
        <a:ext cx="2615219" cy="15691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3142F-6166-4469-A196-0107586AB9C7}">
      <dsp:nvSpPr>
        <dsp:cNvPr id="0" name=""/>
        <dsp:cNvSpPr/>
      </dsp:nvSpPr>
      <dsp:spPr>
        <a:xfrm rot="10800000">
          <a:off x="1934041" y="0"/>
          <a:ext cx="6394902" cy="129318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0258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b="1" i="0" u="sng" kern="1200"/>
            <a:t>Hoe kan je online klant worden van      </a:t>
          </a:r>
          <a:br>
            <a:rPr lang="nl-BE" sz="2500" b="1" i="0" u="sng" kern="1200"/>
          </a:br>
          <a:r>
            <a:rPr lang="nl-BE" sz="2500" b="1" i="0" u="sng" kern="1200"/>
            <a:t>       ons kantoor knokke-heist</a:t>
          </a:r>
          <a:br>
            <a:rPr lang="nl-BE" sz="2500" b="1" i="0" u="sng" kern="1200"/>
          </a:br>
          <a:r>
            <a:rPr lang="nl-BE" sz="2500" b="1" i="0" u="sng" kern="1200"/>
            <a:t>      private portfolio masters</a:t>
          </a:r>
          <a:endParaRPr lang="nl-BE" sz="2500" kern="1200"/>
        </a:p>
      </dsp:txBody>
      <dsp:txXfrm rot="10800000">
        <a:off x="2257337" y="0"/>
        <a:ext cx="6071606" cy="1293184"/>
      </dsp:txXfrm>
    </dsp:sp>
    <dsp:sp modelId="{01D3A83C-AF0A-4EBD-A424-F70CE5C9D12E}">
      <dsp:nvSpPr>
        <dsp:cNvPr id="0" name=""/>
        <dsp:cNvSpPr/>
      </dsp:nvSpPr>
      <dsp:spPr>
        <a:xfrm>
          <a:off x="1287449" y="0"/>
          <a:ext cx="1293184" cy="129318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1B242-1C41-4C10-8D84-36987FB16C55}">
      <dsp:nvSpPr>
        <dsp:cNvPr id="0" name=""/>
        <dsp:cNvSpPr/>
      </dsp:nvSpPr>
      <dsp:spPr>
        <a:xfrm>
          <a:off x="0" y="401353"/>
          <a:ext cx="3448752" cy="5265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b="1" kern="1200"/>
            <a:t>DE LAASTE 3000 JAAR IS ER MAAR WEINIG VERANDERD OP DEZE AARDE OM UW VERMOGEN AFTESCHERMEN  TEGEN KOOPKRACHTVERLIES</a:t>
          </a:r>
          <a:endParaRPr lang="en-US" sz="1000" kern="1200"/>
        </a:p>
      </dsp:txBody>
      <dsp:txXfrm>
        <a:off x="25702" y="427055"/>
        <a:ext cx="3397348" cy="475096"/>
      </dsp:txXfrm>
    </dsp:sp>
    <dsp:sp modelId="{73DA6E23-222E-4423-8948-6E9F4617F3DD}">
      <dsp:nvSpPr>
        <dsp:cNvPr id="0" name=""/>
        <dsp:cNvSpPr/>
      </dsp:nvSpPr>
      <dsp:spPr>
        <a:xfrm>
          <a:off x="0" y="956653"/>
          <a:ext cx="3448752" cy="5265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b="1" kern="1200"/>
            <a:t>BEURZEN.OBLIGATIES ALLES ZAL IN WAARDE VERMINDEREN</a:t>
          </a:r>
          <a:endParaRPr lang="en-US" sz="1000" kern="1200"/>
        </a:p>
      </dsp:txBody>
      <dsp:txXfrm>
        <a:off x="25702" y="982355"/>
        <a:ext cx="3397348" cy="475096"/>
      </dsp:txXfrm>
    </dsp:sp>
    <dsp:sp modelId="{25FFA75A-14B9-4430-BF3A-8547943A3082}">
      <dsp:nvSpPr>
        <dsp:cNvPr id="0" name=""/>
        <dsp:cNvSpPr/>
      </dsp:nvSpPr>
      <dsp:spPr>
        <a:xfrm>
          <a:off x="0" y="1511953"/>
          <a:ext cx="3448752" cy="5265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b="1" kern="1200"/>
            <a:t>UITSLUITEND FYSISCH GOUD KAN U BEHOEDEN VAN DIT VERLIES</a:t>
          </a:r>
          <a:endParaRPr lang="en-US" sz="1000" kern="1200"/>
        </a:p>
      </dsp:txBody>
      <dsp:txXfrm>
        <a:off x="25702" y="1537655"/>
        <a:ext cx="3397348" cy="475096"/>
      </dsp:txXfrm>
    </dsp:sp>
    <dsp:sp modelId="{295320C5-78FA-4109-9C97-D900B70013E4}">
      <dsp:nvSpPr>
        <dsp:cNvPr id="0" name=""/>
        <dsp:cNvSpPr/>
      </dsp:nvSpPr>
      <dsp:spPr>
        <a:xfrm>
          <a:off x="0" y="2067253"/>
          <a:ext cx="3448752" cy="5265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b="1" kern="1200"/>
            <a:t>GOUDSTAVEN BEHOUDEN AL SINDS 3000JAAR STEEDS HUN KOOPKRACHT</a:t>
          </a:r>
          <a:endParaRPr lang="en-US" sz="1000" kern="1200"/>
        </a:p>
      </dsp:txBody>
      <dsp:txXfrm>
        <a:off x="25702" y="2092955"/>
        <a:ext cx="3397348" cy="475096"/>
      </dsp:txXfrm>
    </dsp:sp>
    <dsp:sp modelId="{E096775B-7B39-4BF8-99D3-60B2B4E8F1F1}">
      <dsp:nvSpPr>
        <dsp:cNvPr id="0" name=""/>
        <dsp:cNvSpPr/>
      </dsp:nvSpPr>
      <dsp:spPr>
        <a:xfrm>
          <a:off x="0" y="2622553"/>
          <a:ext cx="3448752" cy="5265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b="1" kern="1200"/>
            <a:t>EN JA AZIE EN CHINA GELOVEN MASSAAL DAARIN</a:t>
          </a:r>
          <a:endParaRPr lang="en-US" sz="1000" kern="1200"/>
        </a:p>
      </dsp:txBody>
      <dsp:txXfrm>
        <a:off x="25702" y="2648255"/>
        <a:ext cx="3397348" cy="475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554" cy="341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24522" y="0"/>
            <a:ext cx="4302554" cy="341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DA3B7-C8ED-4794-95C0-F1362288985C}" type="datetimeFigureOut">
              <a:rPr lang="nl-BE" smtClean="0"/>
              <a:t>20/09/2023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93529" y="3272215"/>
            <a:ext cx="7942756" cy="26757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456126"/>
            <a:ext cx="4302554" cy="3415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24522" y="6456126"/>
            <a:ext cx="4302554" cy="3415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ABA92-AB3F-4EA2-AF65-EA623A794B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313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38630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65701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Via beursexpert B.BUSSCHAERT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21588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4837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34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7718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4298" y="757727"/>
            <a:ext cx="8160235" cy="2400240"/>
          </a:xfrm>
        </p:spPr>
        <p:txBody>
          <a:bodyPr bIns="0" anchor="b">
            <a:normAutofit/>
          </a:bodyPr>
          <a:lstStyle>
            <a:lvl1pPr algn="l">
              <a:defRPr sz="6233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4298" y="3335026"/>
            <a:ext cx="8160234" cy="923309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700" b="0" cap="all" baseline="0">
                <a:solidFill>
                  <a:schemeClr val="tx1"/>
                </a:solidFill>
              </a:defRPr>
            </a:lvl1pPr>
            <a:lvl2pPr marL="431780" indent="0" algn="ctr">
              <a:buNone/>
              <a:defRPr sz="1700"/>
            </a:lvl2pPr>
            <a:lvl3pPr marL="863559" indent="0" algn="ctr">
              <a:buNone/>
              <a:defRPr sz="1700"/>
            </a:lvl3pPr>
            <a:lvl4pPr marL="1295339" indent="0" algn="ctr">
              <a:buNone/>
              <a:defRPr sz="1511"/>
            </a:lvl4pPr>
            <a:lvl5pPr marL="1727119" indent="0" algn="ctr">
              <a:buNone/>
              <a:defRPr sz="1511"/>
            </a:lvl5pPr>
            <a:lvl6pPr marL="2158898" indent="0" algn="ctr">
              <a:buNone/>
              <a:defRPr sz="1511"/>
            </a:lvl6pPr>
            <a:lvl7pPr marL="2590678" indent="0" algn="ctr">
              <a:buNone/>
              <a:defRPr sz="1511"/>
            </a:lvl7pPr>
            <a:lvl8pPr marL="3022458" indent="0" algn="ctr">
              <a:buNone/>
              <a:defRPr sz="1511"/>
            </a:lvl8pPr>
            <a:lvl9pPr marL="3454237" indent="0" algn="ctr">
              <a:buNone/>
              <a:defRPr sz="1511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FE9D-F71D-4704-AE5B-400287031B1B}" type="datetime1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3090" y="311013"/>
            <a:ext cx="4699313" cy="292023"/>
          </a:xfr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58293" y="754586"/>
            <a:ext cx="766244" cy="475601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284298" y="3332512"/>
            <a:ext cx="816023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21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26" name="Straight Connector 25"/>
          <p:cNvCxnSpPr/>
          <p:nvPr/>
        </p:nvCxnSpPr>
        <p:spPr>
          <a:xfrm>
            <a:off x="1373629" y="1744472"/>
            <a:ext cx="907710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07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7993" y="754586"/>
            <a:ext cx="1526540" cy="44010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64914" y="754586"/>
            <a:ext cx="7396613" cy="4401006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8917993" y="754586"/>
            <a:ext cx="0" cy="4401006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04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9/20/2023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1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33" name="Straight Connector 32"/>
          <p:cNvCxnSpPr/>
          <p:nvPr/>
        </p:nvCxnSpPr>
        <p:spPr>
          <a:xfrm>
            <a:off x="1373629" y="1744472"/>
            <a:ext cx="907710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12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3953" y="1658567"/>
            <a:ext cx="8165980" cy="1783064"/>
          </a:xfrm>
        </p:spPr>
        <p:txBody>
          <a:bodyPr anchor="b">
            <a:normAutofit/>
          </a:bodyPr>
          <a:lstStyle>
            <a:lvl1pPr algn="l">
              <a:defRPr sz="3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3953" y="3594740"/>
            <a:ext cx="8153973" cy="956655"/>
          </a:xfrm>
        </p:spPr>
        <p:txBody>
          <a:bodyPr tIns="91440">
            <a:normAutofit/>
          </a:bodyPr>
          <a:lstStyle>
            <a:lvl1pPr marL="0" indent="0" algn="l">
              <a:buNone/>
              <a:defRPr sz="1700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53B1-1FA3-445A-8117-F3082D614776}" type="datetime1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73953" y="3593597"/>
            <a:ext cx="81539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00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209" y="760173"/>
            <a:ext cx="9075324" cy="100045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67426" y="1899163"/>
            <a:ext cx="4388701" cy="325700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59677" y="1905269"/>
            <a:ext cx="4388701" cy="325032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35" name="Straight Connector 34"/>
          <p:cNvCxnSpPr/>
          <p:nvPr/>
        </p:nvCxnSpPr>
        <p:spPr>
          <a:xfrm>
            <a:off x="1373629" y="1744472"/>
            <a:ext cx="907710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08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294" y="759488"/>
            <a:ext cx="9077238" cy="99763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294" y="1907352"/>
            <a:ext cx="4388701" cy="757391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78" b="0" cap="all" baseline="0">
                <a:solidFill>
                  <a:schemeClr val="accent1"/>
                </a:solidFill>
              </a:defRPr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7294" y="2667366"/>
            <a:ext cx="4388701" cy="249754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8346" y="1910615"/>
            <a:ext cx="4388701" cy="75766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78" b="0" cap="all" baseline="0">
                <a:solidFill>
                  <a:schemeClr val="accent1"/>
                </a:solidFill>
              </a:defRPr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8346" y="2664742"/>
            <a:ext cx="4388701" cy="24908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9/20/2023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29" name="Straight Connector 28"/>
          <p:cNvCxnSpPr/>
          <p:nvPr/>
        </p:nvCxnSpPr>
        <p:spPr>
          <a:xfrm>
            <a:off x="1373629" y="1744472"/>
            <a:ext cx="907710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90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FB61-0851-432A-90B9-6A2DF6EE0513}" type="datetime1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25" name="Straight Connector 24"/>
          <p:cNvCxnSpPr/>
          <p:nvPr/>
        </p:nvCxnSpPr>
        <p:spPr>
          <a:xfrm>
            <a:off x="1373629" y="1744472"/>
            <a:ext cx="907710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84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D5EB-B380-46AF-AE7E-0CBAA3B3C10D}" type="datetime1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8004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913" y="754586"/>
            <a:ext cx="3092397" cy="2122277"/>
          </a:xfrm>
        </p:spPr>
        <p:txBody>
          <a:bodyPr anchor="b">
            <a:normAutofit/>
          </a:bodyPr>
          <a:lstStyle>
            <a:lvl1pPr algn="l">
              <a:defRPr sz="2267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259" y="754587"/>
            <a:ext cx="5680532" cy="4400002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64914" y="3027409"/>
            <a:ext cx="3094205" cy="2123282"/>
          </a:xfrm>
        </p:spPr>
        <p:txBody>
          <a:bodyPr/>
          <a:lstStyle>
            <a:lvl1pPr marL="0" indent="0" algn="l">
              <a:buNone/>
              <a:defRPr sz="1511"/>
            </a:lvl1pPr>
            <a:lvl2pPr marL="431780" indent="0">
              <a:buNone/>
              <a:defRPr sz="1322"/>
            </a:lvl2pPr>
            <a:lvl3pPr marL="863559" indent="0">
              <a:buNone/>
              <a:defRPr sz="1133"/>
            </a:lvl3pPr>
            <a:lvl4pPr marL="1295339" indent="0">
              <a:buNone/>
              <a:defRPr sz="944"/>
            </a:lvl4pPr>
            <a:lvl5pPr marL="1727119" indent="0">
              <a:buNone/>
              <a:defRPr sz="944"/>
            </a:lvl5pPr>
            <a:lvl6pPr marL="2158898" indent="0">
              <a:buNone/>
              <a:defRPr sz="944"/>
            </a:lvl6pPr>
            <a:lvl7pPr marL="2590678" indent="0">
              <a:buNone/>
              <a:defRPr sz="944"/>
            </a:lvl7pPr>
            <a:lvl8pPr marL="3022458" indent="0">
              <a:buNone/>
              <a:defRPr sz="944"/>
            </a:lvl8pPr>
            <a:lvl9pPr marL="3454237" indent="0">
              <a:buNone/>
              <a:defRPr sz="944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7" name="Straight Connector 16"/>
          <p:cNvCxnSpPr/>
          <p:nvPr/>
        </p:nvCxnSpPr>
        <p:spPr>
          <a:xfrm>
            <a:off x="1368323" y="3027408"/>
            <a:ext cx="308898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77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064573" y="455383"/>
            <a:ext cx="3849585" cy="4863040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088" y="1066762"/>
            <a:ext cx="5226897" cy="1728885"/>
          </a:xfrm>
        </p:spPr>
        <p:txBody>
          <a:bodyPr anchor="b">
            <a:normAutofit/>
          </a:bodyPr>
          <a:lstStyle>
            <a:lvl1pPr>
              <a:defRPr sz="3022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75856" y="1060179"/>
            <a:ext cx="2637075" cy="365153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022"/>
            </a:lvl1pPr>
            <a:lvl2pPr marL="431780" indent="0">
              <a:buNone/>
              <a:defRPr sz="2644"/>
            </a:lvl2pPr>
            <a:lvl3pPr marL="863559" indent="0">
              <a:buNone/>
              <a:defRPr sz="2267"/>
            </a:lvl3pPr>
            <a:lvl4pPr marL="1295339" indent="0">
              <a:buNone/>
              <a:defRPr sz="1889"/>
            </a:lvl4pPr>
            <a:lvl5pPr marL="1727119" indent="0">
              <a:buNone/>
              <a:defRPr sz="1889"/>
            </a:lvl5pPr>
            <a:lvl6pPr marL="2158898" indent="0">
              <a:buNone/>
              <a:defRPr sz="1889"/>
            </a:lvl6pPr>
            <a:lvl7pPr marL="2590678" indent="0">
              <a:buNone/>
              <a:defRPr sz="1889"/>
            </a:lvl7pPr>
            <a:lvl8pPr marL="3022458" indent="0">
              <a:buNone/>
              <a:defRPr sz="1889"/>
            </a:lvl8pPr>
            <a:lvl9pPr marL="3454237" indent="0">
              <a:buNone/>
              <a:defRPr sz="1889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0259" y="2971215"/>
            <a:ext cx="5219411" cy="1892423"/>
          </a:xfrm>
        </p:spPr>
        <p:txBody>
          <a:bodyPr>
            <a:normAutofit/>
          </a:bodyPr>
          <a:lstStyle>
            <a:lvl1pPr marL="0" indent="0" algn="l">
              <a:buNone/>
              <a:defRPr sz="1700"/>
            </a:lvl1pPr>
            <a:lvl2pPr marL="431780" indent="0">
              <a:buNone/>
              <a:defRPr sz="1322"/>
            </a:lvl2pPr>
            <a:lvl3pPr marL="863559" indent="0">
              <a:buNone/>
              <a:defRPr sz="1133"/>
            </a:lvl3pPr>
            <a:lvl4pPr marL="1295339" indent="0">
              <a:buNone/>
              <a:defRPr sz="944"/>
            </a:lvl4pPr>
            <a:lvl5pPr marL="1727119" indent="0">
              <a:buNone/>
              <a:defRPr sz="944"/>
            </a:lvl5pPr>
            <a:lvl6pPr marL="2158898" indent="0">
              <a:buNone/>
              <a:defRPr sz="944"/>
            </a:lvl6pPr>
            <a:lvl7pPr marL="2590678" indent="0">
              <a:buNone/>
              <a:defRPr sz="944"/>
            </a:lvl7pPr>
            <a:lvl8pPr marL="3022458" indent="0">
              <a:buNone/>
              <a:defRPr sz="944"/>
            </a:lvl8pPr>
            <a:lvl9pPr marL="3454237" indent="0">
              <a:buNone/>
              <a:defRPr sz="944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67475" y="5165976"/>
            <a:ext cx="5222195" cy="302338"/>
          </a:xfrm>
        </p:spPr>
        <p:txBody>
          <a:bodyPr/>
          <a:lstStyle>
            <a:lvl1pPr algn="l">
              <a:defRPr/>
            </a:lvl1pPr>
          </a:lstStyle>
          <a:p>
            <a:fld id="{19127723-9AB6-4880-AA78-6BD21EBC34E1}" type="datetime1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67475" y="300938"/>
            <a:ext cx="5235094" cy="30310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31" name="Straight Connector 30"/>
          <p:cNvCxnSpPr/>
          <p:nvPr/>
        </p:nvCxnSpPr>
        <p:spPr>
          <a:xfrm>
            <a:off x="1367475" y="2968960"/>
            <a:ext cx="522219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613906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907283"/>
            <a:ext cx="11518900" cy="387783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5786120"/>
            <a:ext cx="11518900" cy="7016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440" y="759824"/>
            <a:ext cx="9073094" cy="9909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440" y="1903748"/>
            <a:ext cx="9073094" cy="3258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37087" y="312017"/>
            <a:ext cx="3307446" cy="2920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27723-9AB6-4880-AA78-6BD21EBC34E1}" type="datetime1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1440" y="311013"/>
            <a:ext cx="5610963" cy="2920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3557" y="754586"/>
            <a:ext cx="766244" cy="4756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644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5787946"/>
            <a:ext cx="115189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415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35" r:id="rId1"/>
    <p:sldLayoutId id="2147484936" r:id="rId2"/>
    <p:sldLayoutId id="2147484937" r:id="rId3"/>
    <p:sldLayoutId id="2147484938" r:id="rId4"/>
    <p:sldLayoutId id="2147484939" r:id="rId5"/>
    <p:sldLayoutId id="2147484940" r:id="rId6"/>
    <p:sldLayoutId id="2147484941" r:id="rId7"/>
    <p:sldLayoutId id="2147484942" r:id="rId8"/>
    <p:sldLayoutId id="2147484943" r:id="rId9"/>
    <p:sldLayoutId id="2147484944" r:id="rId10"/>
    <p:sldLayoutId id="2147484945" r:id="rId11"/>
    <p:sldLayoutId id="2147484946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  <p:txStyles>
    <p:titleStyle>
      <a:lvl1pPr algn="l" defTabSz="863559" rtl="0" eaLnBrk="1" latinLnBrk="0" hangingPunct="1">
        <a:lnSpc>
          <a:spcPct val="90000"/>
        </a:lnSpc>
        <a:spcBef>
          <a:spcPct val="0"/>
        </a:spcBef>
        <a:buNone/>
        <a:defRPr sz="3022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15890" indent="-215890" algn="l" defTabSz="863559" rtl="0" eaLnBrk="1" latinLnBrk="0" hangingPunct="1">
        <a:lnSpc>
          <a:spcPct val="120000"/>
        </a:lnSpc>
        <a:spcBef>
          <a:spcPts val="944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89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47670" indent="-215890" algn="l" defTabSz="863559" rtl="0" eaLnBrk="1" latinLnBrk="0" hangingPunct="1">
        <a:lnSpc>
          <a:spcPct val="120000"/>
        </a:lnSpc>
        <a:spcBef>
          <a:spcPts val="47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079449" indent="-215890" algn="l" defTabSz="863559" rtl="0" eaLnBrk="1" latinLnBrk="0" hangingPunct="1">
        <a:lnSpc>
          <a:spcPct val="120000"/>
        </a:lnSpc>
        <a:spcBef>
          <a:spcPts val="47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11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11229" indent="-215890" algn="l" defTabSz="863559" rtl="0" eaLnBrk="1" latinLnBrk="0" hangingPunct="1">
        <a:lnSpc>
          <a:spcPct val="120000"/>
        </a:lnSpc>
        <a:spcBef>
          <a:spcPts val="47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2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943009" indent="-215890" algn="l" defTabSz="863559" rtl="0" eaLnBrk="1" latinLnBrk="0" hangingPunct="1">
        <a:lnSpc>
          <a:spcPct val="120000"/>
        </a:lnSpc>
        <a:spcBef>
          <a:spcPts val="47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33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374788" indent="-215890" algn="l" defTabSz="863559" rtl="0" eaLnBrk="1" latinLnBrk="0" hangingPunct="1">
        <a:lnSpc>
          <a:spcPct val="120000"/>
        </a:lnSpc>
        <a:spcBef>
          <a:spcPts val="47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33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806568" indent="-215890" algn="l" defTabSz="863559" rtl="0" eaLnBrk="1" latinLnBrk="0" hangingPunct="1">
        <a:lnSpc>
          <a:spcPct val="120000"/>
        </a:lnSpc>
        <a:spcBef>
          <a:spcPts val="47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33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238348" indent="-215890" algn="l" defTabSz="863559" rtl="0" eaLnBrk="1" latinLnBrk="0" hangingPunct="1">
        <a:lnSpc>
          <a:spcPct val="120000"/>
        </a:lnSpc>
        <a:spcBef>
          <a:spcPts val="47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33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670127" indent="-215890" algn="l" defTabSz="863559" rtl="0" eaLnBrk="1" latinLnBrk="0" hangingPunct="1">
        <a:lnSpc>
          <a:spcPct val="120000"/>
        </a:lnSpc>
        <a:spcBef>
          <a:spcPts val="47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33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780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3559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5339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119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8898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0678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2458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237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4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5.png"/><Relationship Id="rId9" Type="http://schemas.microsoft.com/office/2007/relationships/diagramDrawing" Target="../diagrams/drawing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https://advisor.mexem.com/login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bject 3"/>
          <p:cNvSpPr txBox="1"/>
          <p:nvPr/>
        </p:nvSpPr>
        <p:spPr>
          <a:xfrm>
            <a:off x="1212588" y="53272"/>
            <a:ext cx="5832649" cy="20134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Beleggersadvies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Uw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docent</a:t>
            </a: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B.BUSSCHAERT </a:t>
            </a: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bestuurder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mexem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be </a:t>
            </a: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56C8654D-062A-49D2-844A-A7CD0537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EC7C6A84-4328-493F-A9BC-6CC7A43A8B74}" type="datetime1">
              <a:rPr lang="en-US" sz="900"/>
              <a:pPr defTabSz="914400">
                <a:spcAft>
                  <a:spcPts val="600"/>
                </a:spcAft>
              </a:pPr>
              <a:t>9/20/2023</a:t>
            </a:fld>
            <a:endParaRPr lang="en-US" sz="900"/>
          </a:p>
        </p:txBody>
      </p:sp>
      <p:sp>
        <p:nvSpPr>
          <p:cNvPr id="4" name="object 4"/>
          <p:cNvSpPr txBox="1"/>
          <p:nvPr/>
        </p:nvSpPr>
        <p:spPr>
          <a:xfrm>
            <a:off x="6082749" y="482676"/>
            <a:ext cx="4786710" cy="5100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"/>
            </a:pPr>
            <a:endParaRPr lang="en-US" b="1" spc="-2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4914" y="2314349"/>
            <a:ext cx="3323392" cy="1436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3"/>
              </a:lnSpc>
              <a:spcBef>
                <a:spcPts val="0"/>
              </a:spcBef>
              <a:spcAft>
                <a:spcPts val="0"/>
              </a:spcAft>
            </a:pPr>
            <a:r>
              <a:rPr sz="2300" spc="-14" dirty="0">
                <a:solidFill>
                  <a:schemeClr val="tx2"/>
                </a:solidFill>
                <a:latin typeface="Arial Black"/>
                <a:cs typeface="Arial Black"/>
              </a:rPr>
              <a:t>Fondsen</a:t>
            </a:r>
            <a:r>
              <a:rPr sz="2300" spc="20" dirty="0">
                <a:solidFill>
                  <a:schemeClr val="tx2"/>
                </a:solidFill>
                <a:latin typeface="Arial Black"/>
                <a:cs typeface="Arial Black"/>
              </a:rPr>
              <a:t> </a:t>
            </a:r>
            <a:r>
              <a:rPr sz="2300" spc="-21" dirty="0">
                <a:solidFill>
                  <a:schemeClr val="tx2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96"/>
              </a:spcBef>
              <a:spcAft>
                <a:spcPts val="0"/>
              </a:spcAft>
            </a:pPr>
            <a:r>
              <a:rPr sz="2300" dirty="0">
                <a:solidFill>
                  <a:schemeClr val="tx2"/>
                </a:solidFill>
                <a:latin typeface="Arial Black"/>
                <a:cs typeface="Arial Black"/>
              </a:rPr>
              <a:t>Obligaties </a:t>
            </a:r>
            <a:r>
              <a:rPr sz="2300" spc="-21" dirty="0">
                <a:solidFill>
                  <a:schemeClr val="tx2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86"/>
              </a:spcBef>
              <a:spcAft>
                <a:spcPts val="0"/>
              </a:spcAft>
            </a:pPr>
            <a:r>
              <a:rPr sz="2300" dirty="0">
                <a:solidFill>
                  <a:schemeClr val="tx2"/>
                </a:solidFill>
                <a:latin typeface="Arial Black"/>
                <a:cs typeface="Arial Black"/>
              </a:rPr>
              <a:t>Aandelen </a:t>
            </a:r>
            <a:r>
              <a:rPr sz="2300" spc="-21" dirty="0">
                <a:solidFill>
                  <a:schemeClr val="tx2"/>
                </a:solidFill>
                <a:latin typeface="Arial Black"/>
                <a:cs typeface="Arial Black"/>
              </a:rPr>
              <a:t>overzicht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65996" y="2160265"/>
            <a:ext cx="6768752" cy="174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2400" spc="-27" dirty="0">
                <a:highlight>
                  <a:srgbClr val="FFFF00"/>
                </a:highlight>
                <a:latin typeface="Arial Black"/>
                <a:cs typeface="Arial Black"/>
              </a:rPr>
              <a:t>Onze adviezen zijn geen aan/verkoop opdrachten </a:t>
            </a:r>
            <a:r>
              <a:rPr sz="2400" spc="-27" dirty="0" err="1">
                <a:highlight>
                  <a:srgbClr val="FFFF00"/>
                </a:highlight>
                <a:latin typeface="Arial Black"/>
                <a:cs typeface="Arial Black"/>
              </a:rPr>
              <a:t>voor</a:t>
            </a:r>
            <a:r>
              <a:rPr sz="2400" spc="37" dirty="0"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highlight>
                  <a:srgbClr val="FFFF00"/>
                </a:highlight>
                <a:latin typeface="Arial Black"/>
                <a:cs typeface="Arial Black"/>
              </a:rPr>
              <a:t>persoonlijke vermogensbeheer</a:t>
            </a:r>
            <a:endParaRPr lang="nl-BE" sz="2400" dirty="0">
              <a:highlight>
                <a:srgbClr val="FFFF00"/>
              </a:highlight>
              <a:latin typeface="Arial Black"/>
              <a:cs typeface="Arial Black"/>
            </a:endParaRP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600"/>
              </a:spcAft>
            </a:pPr>
            <a:r>
              <a:rPr sz="2400" dirty="0">
                <a:highlight>
                  <a:srgbClr val="FFFF00"/>
                </a:highlight>
                <a:latin typeface="Arial Black"/>
                <a:cs typeface="Arial Black"/>
              </a:rPr>
              <a:t>Maar </a:t>
            </a:r>
            <a:r>
              <a:rPr sz="2400" dirty="0" err="1">
                <a:highlight>
                  <a:srgbClr val="FFFF00"/>
                </a:highlight>
                <a:latin typeface="Arial Black"/>
                <a:cs typeface="Arial Black"/>
              </a:rPr>
              <a:t>louter</a:t>
            </a:r>
            <a:r>
              <a:rPr sz="2400" dirty="0"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 err="1">
                <a:highlight>
                  <a:srgbClr val="FFFF00"/>
                </a:highlight>
                <a:latin typeface="Arial Black"/>
                <a:cs typeface="Arial Black"/>
              </a:rPr>
              <a:t>informatie</a:t>
            </a:r>
            <a:r>
              <a:rPr lang="nl-NL" sz="2400" dirty="0">
                <a:highlight>
                  <a:srgbClr val="FFFF00"/>
                </a:highlight>
                <a:latin typeface="Arial Black"/>
                <a:cs typeface="Arial Black"/>
              </a:rPr>
              <a:t>  berichten</a:t>
            </a:r>
            <a:endParaRPr lang="nl-BE" sz="2400" dirty="0">
              <a:highlight>
                <a:srgbClr val="FFFF00"/>
              </a:highlight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35954" y="4410266"/>
            <a:ext cx="9680080" cy="408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600"/>
              </a:spcAft>
            </a:pPr>
            <a:r>
              <a:rPr sz="2400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Met</a:t>
            </a:r>
            <a:r>
              <a:rPr sz="2400" spc="15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 </a:t>
            </a:r>
            <a:r>
              <a:rPr sz="2400" spc="-11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de</a:t>
            </a:r>
            <a:r>
              <a:rPr sz="2400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 hulp van</a:t>
            </a:r>
            <a:r>
              <a:rPr sz="2400" spc="51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 </a:t>
            </a:r>
            <a:r>
              <a:rPr sz="2400" spc="-17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VECTOR</a:t>
            </a:r>
            <a:r>
              <a:rPr sz="2400" spc="25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VEST UNIVERSITY</a:t>
            </a:r>
            <a:r>
              <a:rPr sz="2400" spc="56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TRAINING</a:t>
            </a:r>
            <a:endParaRPr lang="nl-BE" sz="2400" dirty="0">
              <a:solidFill>
                <a:srgbClr val="FF3333"/>
              </a:solidFill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72751" y="5553505"/>
            <a:ext cx="8696707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600"/>
              </a:spcAft>
            </a:pP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UITGEVER </a:t>
            </a:r>
            <a:r>
              <a:rPr lang="nl-BE"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 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MANON</a:t>
            </a:r>
            <a:r>
              <a:rPr lang="nl-BE"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 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BUSSCHAERT </a:t>
            </a:r>
            <a:r>
              <a:rPr sz="2800" b="1" dirty="0">
                <a:highlight>
                  <a:srgbClr val="00FF00"/>
                </a:highlight>
                <a:latin typeface="Arial Unicode MS"/>
                <a:cs typeface="Arial Unicode MS"/>
              </a:rPr>
              <a:t>PIERSLN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 113 KNOKKE-HEIST</a:t>
            </a:r>
            <a:endParaRPr lang="nl-BE" sz="2000" b="1" dirty="0">
              <a:highlight>
                <a:srgbClr val="00FF00"/>
              </a:highlight>
              <a:latin typeface="Arial Unicode MS"/>
              <a:cs typeface="Arial Unicode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07282"/>
            <a:ext cx="11518900" cy="387783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5786120"/>
            <a:ext cx="11518900" cy="701675"/>
          </a:xfrm>
          <a:prstGeom prst="rect">
            <a:avLst/>
          </a:prstGeom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787945"/>
            <a:ext cx="115189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2C6F198E-F7A1-4125-910D-641C0C2A7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987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07C3A25-D9A7-4F2D-B44C-FA8EB24C7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7941" y="607718"/>
            <a:ext cx="10303016" cy="5257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CC3E46F-8509-50A4-8779-2E874C5C1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154" y="574693"/>
            <a:ext cx="5256584" cy="5405228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4827C3D-C9F5-4B03-58EA-0A698AF9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3556" y="5990292"/>
            <a:ext cx="766244" cy="4756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8E8515E-B8C8-482A-A9B5-CE57BC080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FD11DD9-099A-70CD-8F07-45C05A85BE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7086" y="6082082"/>
            <a:ext cx="3307446" cy="2920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9/20/2023</a:t>
            </a:fld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58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07282"/>
            <a:ext cx="11518900" cy="387783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5786120"/>
            <a:ext cx="11518900" cy="701675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787945"/>
            <a:ext cx="115189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2C6F198E-F7A1-4125-910D-641C0C2A7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374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07C3A25-D9A7-4F2D-B44C-FA8EB24C7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7941" y="607718"/>
            <a:ext cx="10303016" cy="5257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245F860-AA57-2C16-114C-C7D12F047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3556" y="5990292"/>
            <a:ext cx="766244" cy="475602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6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8E8515E-B8C8-482A-A9B5-CE57BC080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1C94A13-5C45-CA2F-206F-B9266322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7086" y="6082082"/>
            <a:ext cx="3307446" cy="2920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9/20/2023</a:t>
            </a:fld>
            <a:endParaRPr lang="en-US" sz="1000">
              <a:solidFill>
                <a:srgbClr val="FFFFFF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EBBB2AD-9243-F638-2FEF-935186EBD6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7512" y="528637"/>
            <a:ext cx="8143875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0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17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07282"/>
            <a:ext cx="11518900" cy="387783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5786120"/>
            <a:ext cx="11518900" cy="701675"/>
          </a:xfrm>
          <a:prstGeom prst="rect">
            <a:avLst/>
          </a:prstGeom>
        </p:spPr>
      </p:pic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787945"/>
            <a:ext cx="115189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ctangle 123">
            <a:extLst>
              <a:ext uri="{FF2B5EF4-FFF2-40B4-BE49-F238E27FC236}">
                <a16:creationId xmlns:a16="http://schemas.microsoft.com/office/drawing/2014/main" id="{7013A21A-6440-4CD4-9FC7-9EB2C7020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4A3D858-4D7F-28FC-D26A-BDEBE631A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3556" y="245294"/>
            <a:ext cx="766244" cy="47560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2800"/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en-US" sz="280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476C6A7-C0B7-7860-F7DE-4ADD30FC66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7086" y="312016"/>
            <a:ext cx="3307446" cy="2920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/>
              <a:pPr>
                <a:spcAft>
                  <a:spcPts val="600"/>
                </a:spcAft>
              </a:pPr>
              <a:t>9/20/2023</a:t>
            </a:fld>
            <a:endParaRPr lang="en-US" sz="100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D021817-1D18-B5E8-53DA-D07F537E0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356" y="113236"/>
            <a:ext cx="8118542" cy="63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1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4F86CD0-B6B2-4F13-95D0-2C51CD5EE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9E3D-046A-4E0E-A8F6-516780ECFE19}" type="datetime1">
              <a:rPr lang="en-US" smtClean="0"/>
              <a:t>9/20/2023</a:t>
            </a:fld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291D39C-43DE-4685-9DD4-64EFE3D6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07282"/>
            <a:ext cx="11518900" cy="387783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5786120"/>
            <a:ext cx="11518900" cy="701675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787945"/>
            <a:ext cx="115189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solidFill>
            <a:schemeClr val="bg1"/>
          </a:solidFill>
          <a:ln w="22225">
            <a:solidFill>
              <a:srgbClr val="FACD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57435EA-080E-5A2D-2F68-26548CC2A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786" y="607718"/>
            <a:ext cx="7257327" cy="5261563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F9B99E1-FAB5-0900-4AFC-46FA2AC63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3556" y="5976061"/>
            <a:ext cx="766244" cy="4756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900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 sz="19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D9F421-152E-4BD5-F87C-853F98868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7086" y="6067851"/>
            <a:ext cx="3307446" cy="2920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spcAft>
                  <a:spcPts val="600"/>
                </a:spcAft>
              </a:pPr>
              <a:t>9/20/2023</a:t>
            </a:fld>
            <a:endParaRPr lang="en-US" sz="1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21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07282"/>
            <a:ext cx="11518900" cy="387783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5786120"/>
            <a:ext cx="11518900" cy="701675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787945"/>
            <a:ext cx="115189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solidFill>
            <a:schemeClr val="bg1"/>
          </a:solidFill>
          <a:ln w="22225">
            <a:solidFill>
              <a:srgbClr val="FBCD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2178FDC-2F1B-3520-684D-024997E24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824" y="607718"/>
            <a:ext cx="7709250" cy="5261563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87C529D-8FE6-4B35-A3C9-E3ADD1341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3556" y="5976061"/>
            <a:ext cx="766244" cy="475602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en-US" sz="16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D2D2DC-72D3-4E92-9001-97F4F1F6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7086" y="6067851"/>
            <a:ext cx="3307446" cy="2920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spcAft>
                  <a:spcPts val="600"/>
                </a:spcAft>
              </a:pPr>
              <a:t>9/20/2023</a:t>
            </a:fld>
            <a:endParaRPr lang="en-US" sz="1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02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88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07282"/>
            <a:ext cx="11518900" cy="387783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pic>
        <p:nvPicPr>
          <p:cNvPr id="100" name="Picture 90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5786120"/>
            <a:ext cx="11518900" cy="701675"/>
          </a:xfrm>
          <a:prstGeom prst="rect">
            <a:avLst/>
          </a:prstGeom>
        </p:spPr>
      </p:pic>
      <p:cxnSp>
        <p:nvCxnSpPr>
          <p:cNvPr id="101" name="Straight Connector 92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787945"/>
            <a:ext cx="115189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2" name="Rectangle 94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96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solidFill>
            <a:schemeClr val="bg1"/>
          </a:solidFill>
          <a:ln w="22225">
            <a:solidFill>
              <a:srgbClr val="EEC1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EC48FE4-8884-B357-5F29-3A1815117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010" y="607718"/>
            <a:ext cx="7560840" cy="5261563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EFDBE17-2CA7-30BE-5D04-27CBF7225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3556" y="5976061"/>
            <a:ext cx="766244" cy="4756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900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 sz="19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1A989F-2487-A662-DAC6-EC0780B9E1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7086" y="6067851"/>
            <a:ext cx="3307446" cy="2920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spcAft>
                  <a:spcPts val="600"/>
                </a:spcAft>
              </a:pPr>
              <a:t>9/20/2023</a:t>
            </a:fld>
            <a:endParaRPr lang="en-US" sz="1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22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18539" y="4941103"/>
            <a:ext cx="2597316" cy="415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Bedrijfsobligaties</a:t>
            </a:r>
            <a:r>
              <a:rPr sz="2400" i="1" spc="43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in</a:t>
            </a:r>
            <a:r>
              <a:rPr sz="2400" i="1" spc="2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€.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8539" y="5407193"/>
            <a:ext cx="6996977" cy="8831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Selectie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2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emissie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euro-obligaties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in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verschillende</a:t>
            </a:r>
            <a:r>
              <a:rPr sz="2400" i="1" spc="73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munten</a:t>
            </a:r>
          </a:p>
          <a:p>
            <a:pPr marL="0" marR="0">
              <a:lnSpc>
                <a:spcPts val="2974"/>
              </a:lnSpc>
              <a:spcBef>
                <a:spcPts val="705"/>
              </a:spcBef>
              <a:spcAft>
                <a:spcPts val="0"/>
              </a:spcAft>
            </a:pP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Courtasy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by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Goldwasser</a:t>
            </a:r>
            <a:r>
              <a:rPr sz="2400" i="1" spc="2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exchange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;luxembourg</a:t>
            </a:r>
            <a:r>
              <a:rPr sz="2400" i="1" spc="3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stock exchange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D4D4D"/>
                </a:solidFill>
                <a:latin typeface="Arial Unicode MS"/>
                <a:cs typeface="Arial Unicode MS"/>
              </a:rPr>
              <a:t>18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DBF5F9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9B6CDDE-32B2-43E0-B68D-30F4F0E48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0FA9-D619-4A9B-BD42-A06B36CAB371}" type="datetime1">
              <a:rPr lang="en-US" smtClean="0"/>
              <a:t>9/20/2023</a:t>
            </a:fld>
            <a:endParaRPr lang="en-US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659BE715-56BA-49C5-A1D3-836E1C4CE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762622-3308-BF2D-DBD9-8EB1AA64B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381" y="609266"/>
            <a:ext cx="3448753" cy="11899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en-US" sz="3600" b="1"/>
              <a:t>Nieuwe obligaties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F20B357-39BD-DA80-387F-6F8ED1B8D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79EC0A4B-AE81-4AD7-86EA-9F753B2B1EB0}" type="datetime1">
              <a:rPr lang="en-US" sz="900" smtClean="0"/>
              <a:pPr defTabSz="914400">
                <a:spcAft>
                  <a:spcPts val="600"/>
                </a:spcAft>
              </a:pPr>
              <a:t>9/20/2023</a:t>
            </a:fld>
            <a:endParaRPr lang="en-US" sz="9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1F02081-E221-91CA-6A2A-F3EF8C33D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5" y="5792853"/>
            <a:ext cx="736717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700" smtClean="0"/>
              <a:pPr defTabSz="914400">
                <a:lnSpc>
                  <a:spcPct val="90000"/>
                </a:lnSpc>
                <a:spcAft>
                  <a:spcPts val="600"/>
                </a:spcAft>
              </a:pPr>
              <a:t>18</a:t>
            </a:fld>
            <a:endParaRPr lang="en-US" sz="170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D78574D-D904-9BD4-86D0-EA55EAF3573C}"/>
              </a:ext>
            </a:extLst>
          </p:cNvPr>
          <p:cNvSpPr txBox="1"/>
          <p:nvPr/>
        </p:nvSpPr>
        <p:spPr>
          <a:xfrm>
            <a:off x="613382" y="2015066"/>
            <a:ext cx="3448752" cy="35504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18A52E8-927E-4A97-52AD-E8ECDD08173F}"/>
              </a:ext>
            </a:extLst>
          </p:cNvPr>
          <p:cNvSpPr txBox="1"/>
          <p:nvPr/>
        </p:nvSpPr>
        <p:spPr>
          <a:xfrm>
            <a:off x="5471418" y="393366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Koersnoteringen op aanvraag !</a:t>
            </a:r>
          </a:p>
          <a:p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932ECAD-1B9D-1F34-B545-027914C65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7214" y="0"/>
            <a:ext cx="11736114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0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47139" y="5208128"/>
            <a:ext cx="9692333" cy="95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Opgelet een koersdoel</a:t>
            </a:r>
            <a:r>
              <a:rPr sz="1900" spc="1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is een hypothetische</a:t>
            </a:r>
            <a:r>
              <a:rPr sz="1900" spc="542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0" dirty="0">
                <a:solidFill>
                  <a:srgbClr val="C00000"/>
                </a:solidFill>
                <a:latin typeface="Arial Black"/>
                <a:cs typeface="Arial Black"/>
              </a:rPr>
              <a:t>cijfer</a:t>
            </a:r>
            <a:r>
              <a:rPr sz="1900" spc="1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28" dirty="0">
                <a:solidFill>
                  <a:srgbClr val="C00000"/>
                </a:solidFill>
                <a:latin typeface="Arial Black"/>
                <a:cs typeface="Arial Black"/>
              </a:rPr>
              <a:t>dat</a:t>
            </a:r>
            <a:r>
              <a:rPr sz="1900" spc="3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wij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naar</a:t>
            </a:r>
            <a:r>
              <a:rPr sz="1900" spc="1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37" dirty="0">
                <a:solidFill>
                  <a:srgbClr val="C00000"/>
                </a:solidFill>
                <a:latin typeface="Arial Black"/>
                <a:cs typeface="Arial Black"/>
              </a:rPr>
              <a:t>voor</a:t>
            </a:r>
          </a:p>
          <a:p>
            <a:pPr marL="0" marR="0">
              <a:lnSpc>
                <a:spcPts val="2279"/>
              </a:lnSpc>
              <a:spcBef>
                <a:spcPts val="0"/>
              </a:spcBef>
              <a:spcAft>
                <a:spcPts val="0"/>
              </a:spcAft>
            </a:pP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schuiven</a:t>
            </a:r>
            <a:r>
              <a:rPr sz="1900" spc="1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als streefdoel maar</a:t>
            </a:r>
            <a:r>
              <a:rPr sz="1900" spc="2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daarom niet altijd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bereikt zal</a:t>
            </a:r>
            <a:r>
              <a:rPr sz="1900" spc="18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worden!!</a:t>
            </a:r>
          </a:p>
          <a:p>
            <a:pPr marL="0" marR="0">
              <a:lnSpc>
                <a:spcPts val="2230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Let </a:t>
            </a:r>
            <a:r>
              <a:rPr sz="1900" spc="-17" dirty="0">
                <a:solidFill>
                  <a:srgbClr val="C00000"/>
                </a:solidFill>
                <a:latin typeface="Arial Black"/>
                <a:cs typeface="Arial Black"/>
              </a:rPr>
              <a:t>op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al</a:t>
            </a:r>
            <a:r>
              <a:rPr sz="1900" spc="1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uw</a:t>
            </a:r>
            <a:r>
              <a:rPr sz="1900" spc="46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aankopen</a:t>
            </a:r>
            <a:r>
              <a:rPr sz="1900" spc="12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en </a:t>
            </a:r>
            <a:r>
              <a:rPr sz="1900" spc="-11" dirty="0">
                <a:solidFill>
                  <a:srgbClr val="C00000"/>
                </a:solidFill>
                <a:latin typeface="Arial Black"/>
                <a:cs typeface="Arial Black"/>
              </a:rPr>
              <a:t>verkopen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 steeds te bespreken met je</a:t>
            </a: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adviseur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D4D4D"/>
                </a:solidFill>
                <a:latin typeface="Arial Unicode MS"/>
                <a:cs typeface="Arial Unicode MS"/>
              </a:rPr>
              <a:t>23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0DCE50FF-178B-40E1-BADE-D6AE5DACE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962A-CB95-448E-8B92-D90A78C737B1}" type="datetime1">
              <a:rPr lang="en-US" smtClean="0"/>
              <a:t>9/20/2023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CD3BDAE-0B65-4E43-8051-7C163FE5D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B605AFF0-8CCD-5A9E-4C1A-F6FDD13D8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080184C-29EE-16BF-55BF-F2213D4F5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100" dirty="0"/>
              <a:pPr>
                <a:spcAft>
                  <a:spcPts val="600"/>
                </a:spcAft>
              </a:pPr>
              <a:t>9/20/2023</a:t>
            </a:fld>
            <a:endParaRPr lang="en-US" sz="11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77C8775-F05D-84C3-2E80-7AD929DBD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400" b="1" kern="1200" dirty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pPr>
                <a:spcAft>
                  <a:spcPts val="600"/>
                </a:spcAft>
              </a:pPr>
              <a:t>2</a:t>
            </a:fld>
            <a:endParaRPr lang="en-US" sz="1400" b="1" kern="1200" dirty="0">
              <a:solidFill>
                <a:srgbClr val="FFFFFF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A7E63AE-EDCA-60A7-35BB-0C13A411B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18899" cy="6477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E66023B-418B-D548-22CF-79AF0DED4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78460"/>
            <a:ext cx="6983586" cy="3539961"/>
          </a:xfrm>
          <a:prstGeom prst="rect">
            <a:avLst/>
          </a:prstGeom>
          <a:solidFill>
            <a:srgbClr val="00B0F0">
              <a:alpha val="21000"/>
            </a:srgbClr>
          </a:solidFill>
        </p:spPr>
      </p:pic>
    </p:spTree>
    <p:extLst>
      <p:ext uri="{BB962C8B-B14F-4D97-AF65-F5344CB8AC3E}">
        <p14:creationId xmlns:p14="http://schemas.microsoft.com/office/powerpoint/2010/main" val="107008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55988170-760A-8731-BB17-241E261867F1}"/>
              </a:ext>
            </a:extLst>
          </p:cNvPr>
          <p:cNvSpPr/>
          <p:nvPr/>
        </p:nvSpPr>
        <p:spPr>
          <a:xfrm>
            <a:off x="607943" y="607717"/>
            <a:ext cx="3482797" cy="5221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cap="all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Onze</a:t>
            </a:r>
            <a:r>
              <a:rPr lang="en-US" sz="4500" b="1" cap="all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500" b="1" cap="all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koop</a:t>
            </a:r>
            <a:r>
              <a:rPr lang="en-US" sz="4500" b="1" cap="all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-</a:t>
            </a:r>
          </a:p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cap="all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signalen</a:t>
            </a:r>
            <a:endParaRPr lang="en-US" sz="4500" b="1" cap="all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7DB8716D-F4C8-344E-0C79-1E320DFF557F}"/>
              </a:ext>
            </a:extLst>
          </p:cNvPr>
          <p:cNvSpPr/>
          <p:nvPr/>
        </p:nvSpPr>
        <p:spPr>
          <a:xfrm>
            <a:off x="4266706" y="2014364"/>
            <a:ext cx="6752558" cy="22837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1188720" lvl="2" algn="just" defTabSz="91440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2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Europese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koopsignalen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26B22A-F3EA-7F80-6B67-F5EC9FEDD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4538" y="5924296"/>
            <a:ext cx="3092824" cy="3448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79EC0A4B-AE81-4AD7-86EA-9F753B2B1EB0}" type="datetime1"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l">
                <a:spcAft>
                  <a:spcPts val="600"/>
                </a:spcAft>
              </a:pPr>
              <a:t>9/20/2023</a:t>
            </a:fld>
            <a:endParaRPr lang="en-US" sz="11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046F76F-45D1-4394-AFF1-26D6D85F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400" b="1" kern="1200" dirty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pPr>
                <a:spcAft>
                  <a:spcPts val="600"/>
                </a:spcAft>
              </a:pPr>
              <a:t>20</a:t>
            </a:fld>
            <a:endParaRPr lang="en-US" sz="1400" b="1" kern="1200" dirty="0">
              <a:solidFill>
                <a:srgbClr val="FFFFFF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EBB7476-A81E-1F9E-7F91-CB92FE8F291F}"/>
              </a:ext>
            </a:extLst>
          </p:cNvPr>
          <p:cNvSpPr/>
          <p:nvPr/>
        </p:nvSpPr>
        <p:spPr>
          <a:xfrm>
            <a:off x="7908254" y="0"/>
            <a:ext cx="378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Aft>
                <a:spcPts val="600"/>
              </a:spcAft>
            </a:pPr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nl-NL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100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286828-0D6B-E0C7-B1EE-09E69D110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9/20/2023</a:t>
            </a:fld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BC2DE4C-0ADE-5A4C-A022-422287E7C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400"/>
              <a:pPr>
                <a:spcAft>
                  <a:spcPts val="600"/>
                </a:spcAft>
              </a:pPr>
              <a:t>21</a:t>
            </a:fld>
            <a:endParaRPr lang="en-US" sz="140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2FA9C59-AA12-4FB2-1826-32AD28463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433908"/>
            <a:ext cx="11514667" cy="73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5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F1AE9E-6479-7941-3042-34B646914B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95188" y="6097016"/>
            <a:ext cx="259175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rgbClr val="FFFFFF"/>
                </a:solidFill>
              </a:rPr>
              <a:pPr algn="r">
                <a:spcAft>
                  <a:spcPts val="600"/>
                </a:spcAft>
              </a:pPr>
              <a:t>9/20/2023</a:t>
            </a:fld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5B65265-D503-9502-80AA-31B1B1AF3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8144" y="6097016"/>
            <a:ext cx="42331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22</a:t>
            </a:fld>
            <a:endParaRPr lang="en-US" sz="1000">
              <a:solidFill>
                <a:srgbClr val="FFFFFF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E249768-180D-6996-5F43-0F5CFFD52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289892"/>
            <a:ext cx="11514667" cy="756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0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57D299-7A23-15C0-4754-C3B1DC435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9/20/2023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C47AB2A-4748-B2F2-41BE-25F4F37B0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23</a:t>
            </a:fld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C648933-E2A7-F78A-3B83-8F995B55B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433908"/>
            <a:ext cx="11514667" cy="756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3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35CC64-5046-AC56-1088-037D0EBF4A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95188" y="6097016"/>
            <a:ext cx="259175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rgbClr val="FFFFFF"/>
                </a:solidFill>
              </a:rPr>
              <a:pPr algn="r">
                <a:spcAft>
                  <a:spcPts val="600"/>
                </a:spcAft>
              </a:pPr>
              <a:t>9/20/2023</a:t>
            </a:fld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A0949EE-FDE7-E579-D22C-E449453E8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8144" y="6097016"/>
            <a:ext cx="42331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24</a:t>
            </a:fld>
            <a:endParaRPr lang="en-US" sz="1000">
              <a:solidFill>
                <a:srgbClr val="FFFFFF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C84C99D-4A72-E244-F361-14D5E8C8B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361900"/>
            <a:ext cx="11514667" cy="756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7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D0D029-F363-99EA-D62E-D93F3D190A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89564" y="5996761"/>
            <a:ext cx="1082999" cy="349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9/20/2023</a:t>
            </a:fld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E877318-CF11-0FA1-ADFF-A26555FCB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2451" y="5996762"/>
            <a:ext cx="736717" cy="349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8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25</a:t>
            </a:fld>
            <a:endParaRPr lang="en-US" sz="800">
              <a:solidFill>
                <a:srgbClr val="FFFFFF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29A6F26-8386-FD23-31AC-38F2A0097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505916"/>
            <a:ext cx="11514667" cy="777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1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B90656-B37F-EFC6-299A-144EC9DC3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9/20/2023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79B5F5-B4F5-65AC-42D1-A2232F42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26</a:t>
            </a:fld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E6CAFDF-873C-DF48-3CF5-BB8391909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289892"/>
            <a:ext cx="11514667" cy="763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1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68EE78-5E93-2F5B-4DE7-41BB86B2F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2ADBC24-0FC3-46C4-664D-2BF8B0E6FC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2D3279-1B4E-675C-A6E3-713B383E7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9/20/2023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A218734-DD6E-DAAC-F3AA-479AEEB21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27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27F98C6-D277-C5ED-434F-C38617F1A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361900"/>
            <a:ext cx="11514667" cy="77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2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2872F1-57B4-BACB-50E1-B6CD5926C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3EE0145-A41C-5CE3-E89C-BF3E7005C7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9494E13-63E2-8893-B37B-DDAA23DD8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9/20/2023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2A58A12-DDC7-1F0A-ED9F-96FAAB593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28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BF71FA9-B323-D9D2-F13F-D5C8E5A46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361900"/>
            <a:ext cx="11514667" cy="763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2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798016-5E5A-F3F5-5ED4-D233271AE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89564" y="5996761"/>
            <a:ext cx="1082999" cy="349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9/20/2023</a:t>
            </a:fld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DAEE8E9-6711-CF1E-5D36-38364ECB2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2451" y="5996762"/>
            <a:ext cx="736717" cy="349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8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29</a:t>
            </a:fld>
            <a:endParaRPr lang="en-US" sz="800">
              <a:solidFill>
                <a:srgbClr val="FFFFFF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445F0F7-F799-BE17-5439-6ECA182E6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505916"/>
            <a:ext cx="11514667" cy="77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2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" descr="Digitale nummers en grafieken">
            <a:extLst>
              <a:ext uri="{FF2B5EF4-FFF2-40B4-BE49-F238E27FC236}">
                <a16:creationId xmlns:a16="http://schemas.microsoft.com/office/drawing/2014/main" id="{1C8634D5-F4A2-F47A-9A46-C9E3D212FF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815" r="17928" b="-2"/>
          <a:stretch/>
        </p:blipFill>
        <p:spPr>
          <a:xfrm>
            <a:off x="6933491" y="10"/>
            <a:ext cx="4585409" cy="6476990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BCD73BE1-B840-BD5B-D947-D9AC919F3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813" y="361141"/>
            <a:ext cx="5683770" cy="14092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5100" b="1" spc="200"/>
              <a:t>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5EBD68-E017-0E6C-F014-717F8B2475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2813" y="6021474"/>
            <a:ext cx="2201102" cy="329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79EC0A4B-AE81-4AD7-86EA-9F753B2B1EB0}" type="datetime1">
              <a:rPr lang="en-US" sz="1200" smtClean="0"/>
              <a:pPr defTabSz="914400">
                <a:spcAft>
                  <a:spcPts val="600"/>
                </a:spcAft>
                <a:defRPr/>
              </a:pPr>
              <a:t>9/20/2023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4FDC14F-4904-D596-20A6-4B7885362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4" y="6021474"/>
            <a:ext cx="2663744" cy="326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80F073CC-40D5-4B23-8DF0-9BD0A0C12F2C}" type="slidenum">
              <a:rPr lang="en-US" sz="1200" smtClean="0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  <a:defRPr/>
              </a:pPr>
              <a:t>3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E7B06779-36EA-A76B-568C-3B0454E07AC6}"/>
              </a:ext>
            </a:extLst>
          </p:cNvPr>
          <p:cNvSpPr/>
          <p:nvPr/>
        </p:nvSpPr>
        <p:spPr>
          <a:xfrm>
            <a:off x="430858" y="361141"/>
            <a:ext cx="5975725" cy="611585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/>
              <a:t>Oups</a:t>
            </a:r>
            <a:r>
              <a:rPr lang="nl-BE" dirty="0"/>
              <a:t> vandaag en morgen zijn het de grote besprekingen bij de centrale bank of </a:t>
            </a:r>
            <a:r>
              <a:rPr lang="nl-BE" dirty="0" err="1"/>
              <a:t>amerika</a:t>
            </a:r>
            <a:r>
              <a:rPr lang="nl-BE" dirty="0"/>
              <a:t> en het zal gaan over de </a:t>
            </a:r>
            <a:r>
              <a:rPr lang="nl-BE" dirty="0" err="1"/>
              <a:t>inflatie,en</a:t>
            </a:r>
            <a:r>
              <a:rPr lang="nl-BE" dirty="0"/>
              <a:t> daarop de rentevoeten</a:t>
            </a:r>
          </a:p>
          <a:p>
            <a:pPr algn="ctr"/>
            <a:r>
              <a:rPr lang="nl-BE" dirty="0"/>
              <a:t>Gaan ze dalen of stabiliseren of stijgen</a:t>
            </a:r>
          </a:p>
          <a:p>
            <a:pPr algn="ctr"/>
            <a:endParaRPr lang="nl-BE" dirty="0"/>
          </a:p>
          <a:p>
            <a:pPr algn="ctr"/>
            <a:r>
              <a:rPr lang="nl-BE" dirty="0"/>
              <a:t>Een stijging zal de beurzen een algemene halte roepen</a:t>
            </a:r>
          </a:p>
          <a:p>
            <a:pPr algn="ctr"/>
            <a:endParaRPr lang="nl-BE" dirty="0"/>
          </a:p>
          <a:p>
            <a:pPr algn="ctr"/>
            <a:r>
              <a:rPr lang="nl-BE" dirty="0"/>
              <a:t>Een daling kan de beurzen consolideren en zelfs doen stijgen</a:t>
            </a:r>
          </a:p>
          <a:p>
            <a:pPr algn="ctr"/>
            <a:endParaRPr lang="nl-BE" dirty="0"/>
          </a:p>
          <a:p>
            <a:pPr algn="ctr"/>
            <a:r>
              <a:rPr lang="nl-BE" dirty="0"/>
              <a:t>Een </a:t>
            </a:r>
            <a:r>
              <a:rPr lang="nl-BE" dirty="0" err="1"/>
              <a:t>hold</a:t>
            </a:r>
            <a:r>
              <a:rPr lang="nl-BE" dirty="0"/>
              <a:t> zal de beurzen eerder doen twijfelen en een daling veroorzaken door winstnemingen</a:t>
            </a:r>
          </a:p>
          <a:p>
            <a:pPr algn="ctr"/>
            <a:endParaRPr lang="nl-BE" dirty="0"/>
          </a:p>
          <a:p>
            <a:pPr algn="ctr"/>
            <a:r>
              <a:rPr lang="nl-BE" dirty="0"/>
              <a:t>Maar wat dan?</a:t>
            </a:r>
          </a:p>
          <a:p>
            <a:pPr algn="ctr"/>
            <a:r>
              <a:rPr lang="nl-BE" dirty="0"/>
              <a:t>Kopen wat laag staat en verkopen wat hoog staat!!</a:t>
            </a:r>
          </a:p>
          <a:p>
            <a:pPr algn="ctr"/>
            <a:endParaRPr lang="nl-BE" dirty="0"/>
          </a:p>
          <a:p>
            <a:pPr algn="ctr"/>
            <a:r>
              <a:rPr lang="nl-BE" dirty="0"/>
              <a:t>Dus verder oliebedrijven kopen en </a:t>
            </a:r>
            <a:r>
              <a:rPr lang="nl-BE" dirty="0" err="1"/>
              <a:t>oorlogindustrie</a:t>
            </a:r>
            <a:r>
              <a:rPr lang="nl-BE" dirty="0"/>
              <a:t> en mijnen</a:t>
            </a:r>
          </a:p>
        </p:txBody>
      </p:sp>
    </p:spTree>
    <p:extLst>
      <p:ext uri="{BB962C8B-B14F-4D97-AF65-F5344CB8AC3E}">
        <p14:creationId xmlns:p14="http://schemas.microsoft.com/office/powerpoint/2010/main" val="101787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27CEC3-95DB-92A6-2702-BF4273A9E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5A2D796-005E-3462-A9BA-F24E522CCB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62435B-FB1C-223F-7388-0621A2B00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9/20/2023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2DB3D8F-E8F0-2390-6BC3-E27DD2754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30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B3CED9D-A84C-9C53-FAB5-1DCAA2D60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505916"/>
            <a:ext cx="11514667" cy="777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9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5CFC7B-8260-4791-9347-02422BE6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0321A6-2116-4862-88A5-E1BECEA12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762" y="2207046"/>
            <a:ext cx="3296700" cy="3399354"/>
          </a:xfrm>
        </p:spPr>
        <p:txBody>
          <a:bodyPr>
            <a:normAutofit/>
          </a:bodyPr>
          <a:lstStyle/>
          <a:p>
            <a:endParaRPr lang="nl-BE" sz="170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4C55C2-8D83-46C2-9DD1-FD33B9A4F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9127723-9AB6-4880-AA78-6BD21EBC34E1}" type="datetime1">
              <a:rPr lang="en-US" smtClean="0"/>
              <a:pPr>
                <a:spcAft>
                  <a:spcPts val="600"/>
                </a:spcAft>
              </a:pPr>
              <a:t>9/20/2023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0F73AE3-7A40-4005-8007-F1345A63C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nl-BE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31</a:t>
            </a:fld>
            <a:endParaRPr lang="nl-BE">
              <a:solidFill>
                <a:srgbClr val="FFFFFF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5B06D43-7487-45FB-B8C8-37F5242D1AD2}"/>
              </a:ext>
            </a:extLst>
          </p:cNvPr>
          <p:cNvSpPr txBox="1"/>
          <p:nvPr/>
        </p:nvSpPr>
        <p:spPr>
          <a:xfrm>
            <a:off x="2372713" y="945633"/>
            <a:ext cx="5173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Markt is in verkoopzone dus zeker niet kopen op </a:t>
            </a:r>
            <a:r>
              <a:rPr lang="nl-BE" dirty="0" err="1"/>
              <a:t>usa</a:t>
            </a:r>
            <a:endParaRPr lang="nl-BE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4EF9B57-E9BA-F3D4-3395-8B7217825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26" y="31251"/>
            <a:ext cx="11376074" cy="641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4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jdelijke aanduiding voor inhoud 2">
            <a:extLst>
              <a:ext uri="{FF2B5EF4-FFF2-40B4-BE49-F238E27FC236}">
                <a16:creationId xmlns:a16="http://schemas.microsoft.com/office/drawing/2014/main" id="{263A5AC8-4DB3-44B8-3ABF-C1538A783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382" y="2015066"/>
            <a:ext cx="3448752" cy="3550406"/>
          </a:xfrm>
        </p:spPr>
        <p:txBody>
          <a:bodyPr>
            <a:normAutofit lnSpcReduction="10000"/>
          </a:bodyPr>
          <a:lstStyle/>
          <a:p>
            <a:r>
              <a:rPr lang="nl-BE" sz="1600" b="1" dirty="0">
                <a:solidFill>
                  <a:schemeClr val="tx1"/>
                </a:solidFill>
              </a:rPr>
              <a:t>Iedereen kan orders plaatsen met limieten</a:t>
            </a:r>
          </a:p>
          <a:p>
            <a:r>
              <a:rPr lang="nl-BE" sz="1600" b="1" dirty="0">
                <a:solidFill>
                  <a:schemeClr val="tx1"/>
                </a:solidFill>
              </a:rPr>
              <a:t>Dus je moet niet aan dagkoers kopen of verkopen</a:t>
            </a:r>
          </a:p>
          <a:p>
            <a:endParaRPr lang="nl-BE" sz="1600" b="1" dirty="0">
              <a:solidFill>
                <a:schemeClr val="tx1"/>
              </a:solidFill>
            </a:endParaRPr>
          </a:p>
          <a:p>
            <a:r>
              <a:rPr lang="nl-BE" sz="1600" b="1" dirty="0">
                <a:solidFill>
                  <a:schemeClr val="tx1"/>
                </a:solidFill>
              </a:rPr>
              <a:t>Je denkt dat de kg naar 59000</a:t>
            </a:r>
            <a:r>
              <a:rPr lang="nl-BE" sz="1600" b="1" baseline="30000" dirty="0">
                <a:solidFill>
                  <a:schemeClr val="tx1"/>
                </a:solidFill>
              </a:rPr>
              <a:t>e</a:t>
            </a:r>
            <a:r>
              <a:rPr lang="nl-BE" sz="1600" b="1" dirty="0">
                <a:solidFill>
                  <a:schemeClr val="tx1"/>
                </a:solidFill>
              </a:rPr>
              <a:t> kan gaan en je plaatst een order aan 59000</a:t>
            </a:r>
            <a:r>
              <a:rPr lang="nl-BE" sz="1600" b="1" baseline="30000" dirty="0">
                <a:solidFill>
                  <a:schemeClr val="tx1"/>
                </a:solidFill>
              </a:rPr>
              <a:t>e</a:t>
            </a:r>
            <a:r>
              <a:rPr lang="nl-BE" sz="1600" b="1" dirty="0">
                <a:solidFill>
                  <a:schemeClr val="tx1"/>
                </a:solidFill>
              </a:rPr>
              <a:t> all-in</a:t>
            </a:r>
          </a:p>
          <a:p>
            <a:r>
              <a:rPr lang="nl-BE" sz="1600" b="1" dirty="0">
                <a:solidFill>
                  <a:schemeClr val="tx1"/>
                </a:solidFill>
              </a:rPr>
              <a:t>Voorwaarden deponeren van je goud of overboeken van de geldsom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35ADFD-A230-470C-9ECC-8A01F2D80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47309314-E4B1-4CA1-9313-ED56281F2FEC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9/20/2023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1ABA706-3FCC-482C-B9CF-EAAD48203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5" y="5792853"/>
            <a:ext cx="736717" cy="34484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6F15528-21DE-4FAA-801E-634DDDAF4B2B}" type="slidenum">
              <a:rPr lang="en-US" sz="1700"/>
              <a:pPr>
                <a:lnSpc>
                  <a:spcPct val="90000"/>
                </a:lnSpc>
                <a:spcAft>
                  <a:spcPts val="600"/>
                </a:spcAft>
              </a:pPr>
              <a:t>32</a:t>
            </a:fld>
            <a:endParaRPr lang="en-US" sz="170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8EC8C7E-3D3F-BE9F-8959-D1760EC71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739" b="1"/>
          <a:stretch/>
        </p:blipFill>
        <p:spPr>
          <a:xfrm>
            <a:off x="4364505" y="10"/>
            <a:ext cx="7154395" cy="647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58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18F2B0-D785-CB20-AC4F-5292ED5E4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381" y="609266"/>
            <a:ext cx="3448753" cy="11899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lnSpc>
                <a:spcPct val="90000"/>
              </a:lnSpc>
            </a:pPr>
            <a:r>
              <a:rPr lang="en-US" sz="2000" b="1"/>
              <a:t>HOE KAN MEN ZICH BESCHERMEN TEGEN DEFLATIE OF KOOPKRACHTCRASH ??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C75B4B-AB06-3713-A0A2-4BE6BFDA3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 smtClean="0"/>
              <a:pPr>
                <a:spcAft>
                  <a:spcPts val="600"/>
                </a:spcAft>
              </a:pPr>
              <a:t>9/20/2023</a:t>
            </a:fld>
            <a:endParaRPr lang="en-US" sz="9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9B41B69-48CF-1025-BDB0-0DC4F085F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5" y="5792853"/>
            <a:ext cx="736717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700" smtClean="0"/>
              <a:pPr>
                <a:lnSpc>
                  <a:spcPct val="90000"/>
                </a:lnSpc>
                <a:spcAft>
                  <a:spcPts val="600"/>
                </a:spcAft>
              </a:pPr>
              <a:t>33</a:t>
            </a:fld>
            <a:endParaRPr lang="en-US" sz="170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690B9D0-696E-1C88-C659-C5FA86028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759" y="215901"/>
            <a:ext cx="1197194" cy="5321076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3176AEE-5010-0E29-F852-D0912BC00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339" y="3339386"/>
            <a:ext cx="3174663" cy="204765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50DEE98-3839-A933-D001-430BEFF14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3952" y="604520"/>
            <a:ext cx="892971" cy="4960952"/>
          </a:xfrm>
          <a:prstGeom prst="rect">
            <a:avLst/>
          </a:prstGeom>
        </p:spPr>
      </p:pic>
      <p:graphicFrame>
        <p:nvGraphicFramePr>
          <p:cNvPr id="15" name="Tijdelijke aanduiding voor tekst 2">
            <a:extLst>
              <a:ext uri="{FF2B5EF4-FFF2-40B4-BE49-F238E27FC236}">
                <a16:creationId xmlns:a16="http://schemas.microsoft.com/office/drawing/2014/main" id="{68134E29-12B2-BC69-2E0B-5C01C3BDBC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3123514"/>
              </p:ext>
            </p:extLst>
          </p:nvPr>
        </p:nvGraphicFramePr>
        <p:xfrm>
          <a:off x="613382" y="2015066"/>
          <a:ext cx="3448752" cy="3550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2476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Content Placeholder 1029">
            <a:extLst>
              <a:ext uri="{FF2B5EF4-FFF2-40B4-BE49-F238E27FC236}">
                <a16:creationId xmlns:a16="http://schemas.microsoft.com/office/drawing/2014/main" id="{53D02E2A-18A0-0C44-7018-96C5D2CB6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382" y="2015066"/>
            <a:ext cx="3448752" cy="3550406"/>
          </a:xfrm>
        </p:spPr>
        <p:txBody>
          <a:bodyPr>
            <a:normAutofit/>
          </a:bodyPr>
          <a:lstStyle/>
          <a:p>
            <a:r>
              <a:rPr lang="en-US" sz="3200" b="1" dirty="0">
                <a:highlight>
                  <a:srgbClr val="FF00FF"/>
                </a:highlight>
              </a:rPr>
              <a:t>Je </a:t>
            </a:r>
            <a:r>
              <a:rPr lang="en-US" sz="3200" b="1" dirty="0" err="1">
                <a:highlight>
                  <a:srgbClr val="FF00FF"/>
                </a:highlight>
              </a:rPr>
              <a:t>kan</a:t>
            </a:r>
            <a:r>
              <a:rPr lang="en-US" sz="3200" b="1" dirty="0">
                <a:highlight>
                  <a:srgbClr val="FF00FF"/>
                </a:highlight>
              </a:rPr>
              <a:t> reeds in </a:t>
            </a:r>
            <a:r>
              <a:rPr lang="en-US" sz="3200" b="1" dirty="0" err="1">
                <a:highlight>
                  <a:srgbClr val="FF00FF"/>
                </a:highlight>
              </a:rPr>
              <a:t>goud</a:t>
            </a:r>
            <a:r>
              <a:rPr lang="en-US" sz="3200" b="1" dirty="0">
                <a:highlight>
                  <a:srgbClr val="FF00FF"/>
                </a:highlight>
              </a:rPr>
              <a:t> </a:t>
            </a:r>
            <a:r>
              <a:rPr lang="en-US" sz="3200" b="1" dirty="0" err="1">
                <a:highlight>
                  <a:srgbClr val="FF00FF"/>
                </a:highlight>
              </a:rPr>
              <a:t>beleggen</a:t>
            </a:r>
            <a:r>
              <a:rPr lang="en-US" sz="3200" b="1" dirty="0">
                <a:highlight>
                  <a:srgbClr val="FF00FF"/>
                </a:highlight>
              </a:rPr>
              <a:t> </a:t>
            </a:r>
            <a:r>
              <a:rPr lang="en-US" sz="3200" b="1" dirty="0" err="1">
                <a:highlight>
                  <a:srgbClr val="FF00FF"/>
                </a:highlight>
              </a:rPr>
              <a:t>vanaf</a:t>
            </a:r>
            <a:r>
              <a:rPr lang="en-US" sz="3200" b="1" dirty="0">
                <a:highlight>
                  <a:srgbClr val="FF00FF"/>
                </a:highlight>
              </a:rPr>
              <a:t> 400 €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0E42F8B-71C8-DE9A-CD07-BDE18A37A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19127723-9AB6-4880-AA78-6BD21EBC34E1}" type="datetime1">
              <a:rPr lang="en-US" smtClean="0"/>
              <a:pPr>
                <a:spcAft>
                  <a:spcPts val="600"/>
                </a:spcAft>
              </a:pPr>
              <a:t>9/20/2023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E68B248-7EC1-0A23-6E4B-3B65FB883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5" y="5792853"/>
            <a:ext cx="736717" cy="34484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6F15528-21DE-4FAA-801E-634DDDAF4B2B}" type="slidenum">
              <a:rPr lang="en-US" sz="1700"/>
              <a:pPr>
                <a:lnSpc>
                  <a:spcPct val="90000"/>
                </a:lnSpc>
                <a:spcAft>
                  <a:spcPts val="600"/>
                </a:spcAft>
              </a:pPr>
              <a:t>34</a:t>
            </a:fld>
            <a:endParaRPr lang="en-US" sz="1700"/>
          </a:p>
        </p:txBody>
      </p:sp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D85A2691-54B5-7B53-5D39-89774B73D2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/>
          <a:stretch/>
        </p:blipFill>
        <p:spPr bwMode="auto">
          <a:xfrm>
            <a:off x="4364505" y="1237954"/>
            <a:ext cx="6569682" cy="369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94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6FF8049-EE45-4C07-8350-91C3999BF9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0" r="2138" b="1"/>
          <a:stretch/>
        </p:blipFill>
        <p:spPr>
          <a:xfrm>
            <a:off x="537068" y="539750"/>
            <a:ext cx="10444763" cy="5397500"/>
          </a:xfrm>
          <a:prstGeom prst="rect">
            <a:avLst/>
          </a:prstGeom>
        </p:spPr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0A6A8E1-E017-4716-9178-F520C0D509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12883" y="6063434"/>
            <a:ext cx="406817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AB4C56C-4014-4586-B22D-E38346270361}" type="datetime1">
              <a:rPr lang="en-US" sz="9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9/20/2023</a:t>
            </a:fld>
            <a:endParaRPr lang="en-US" sz="900" b="0" i="0">
              <a:solidFill>
                <a:srgbClr val="FFFFFF"/>
              </a:solidFill>
              <a:effectLst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91BD22-019F-4EE4-A664-4D978973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0851" y="6063434"/>
            <a:ext cx="64561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9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4</a:t>
            </a:fld>
            <a:endParaRPr lang="en-US" sz="900" b="0" i="0">
              <a:solidFill>
                <a:srgbClr val="FFFFFF"/>
              </a:solidFill>
              <a:effectLst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AC6BE28-9BD2-4B00-89FF-3BFDD9EE8D26}"/>
              </a:ext>
            </a:extLst>
          </p:cNvPr>
          <p:cNvSpPr txBox="1"/>
          <p:nvPr/>
        </p:nvSpPr>
        <p:spPr>
          <a:xfrm>
            <a:off x="534612" y="548376"/>
            <a:ext cx="493435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>
                <a:solidFill>
                  <a:srgbClr val="FF0000"/>
                </a:solidFill>
              </a:rPr>
              <a:t>PRIVATE PORTFOLIO MASTERS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D48CD45-2A50-119D-82D1-5C7D78AC41B5}"/>
              </a:ext>
            </a:extLst>
          </p:cNvPr>
          <p:cNvSpPr/>
          <p:nvPr/>
        </p:nvSpPr>
        <p:spPr>
          <a:xfrm>
            <a:off x="5615434" y="548376"/>
            <a:ext cx="5112568" cy="6018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/>
              <a:t>UW GOUDBANK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28" descr="Grafiek op een document met een pen">
            <a:extLst>
              <a:ext uri="{FF2B5EF4-FFF2-40B4-BE49-F238E27FC236}">
                <a16:creationId xmlns:a16="http://schemas.microsoft.com/office/drawing/2014/main" id="{DC0EDB90-5163-07AC-6110-692399C61F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 l="13598" r="-2" b="-2"/>
          <a:stretch/>
        </p:blipFill>
        <p:spPr>
          <a:xfrm>
            <a:off x="20" y="10"/>
            <a:ext cx="8383868" cy="6476990"/>
          </a:xfrm>
          <a:custGeom>
            <a:avLst/>
            <a:gdLst/>
            <a:ahLst/>
            <a:cxnLst/>
            <a:rect l="l" t="t" r="r" b="b"/>
            <a:pathLst>
              <a:path w="8873795" h="6858000">
                <a:moveTo>
                  <a:pt x="0" y="0"/>
                </a:moveTo>
                <a:lnTo>
                  <a:pt x="5610996" y="0"/>
                </a:lnTo>
                <a:lnTo>
                  <a:pt x="5701374" y="90399"/>
                </a:lnTo>
                <a:cubicBezTo>
                  <a:pt x="6358939" y="748110"/>
                  <a:pt x="7329180" y="1718566"/>
                  <a:pt x="8760773" y="3150477"/>
                </a:cubicBezTo>
                <a:cubicBezTo>
                  <a:pt x="8911470" y="3301208"/>
                  <a:pt x="8911470" y="3550240"/>
                  <a:pt x="8760773" y="3700971"/>
                </a:cubicBezTo>
                <a:cubicBezTo>
                  <a:pt x="8760773" y="3700971"/>
                  <a:pt x="8760773" y="3700971"/>
                  <a:pt x="5750367" y="6712045"/>
                </a:cubicBezTo>
                <a:lnTo>
                  <a:pt x="5604444" y="6858000"/>
                </a:lnTo>
                <a:lnTo>
                  <a:pt x="0" y="6858000"/>
                </a:lnTo>
                <a:close/>
              </a:path>
            </a:pathLst>
          </a:cu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CAE5049E-06C3-627D-771B-B6001B76E7D1}"/>
              </a:ext>
            </a:extLst>
          </p:cNvPr>
          <p:cNvSpPr/>
          <p:nvPr/>
        </p:nvSpPr>
        <p:spPr>
          <a:xfrm>
            <a:off x="2435067" y="-44717"/>
            <a:ext cx="8419688" cy="12097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Zelfde</a:t>
            </a:r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 service </a:t>
            </a:r>
            <a:r>
              <a:rPr lang="en-US" sz="3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en</a:t>
            </a:r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 tot 75% </a:t>
            </a:r>
            <a:r>
              <a:rPr lang="en-US" sz="3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goedkoper</a:t>
            </a:r>
            <a:endParaRPr lang="en-US" sz="3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5665678-3F22-441E-85D3-25F31DC97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19127723-9AB6-4880-AA78-6BD21EBC34E1}" type="datetime1">
              <a:rPr lang="en-US" sz="900"/>
              <a:pPr defTabSz="914400">
                <a:spcAft>
                  <a:spcPts val="600"/>
                </a:spcAft>
              </a:pPr>
              <a:t>9/20/2023</a:t>
            </a:fld>
            <a:endParaRPr lang="en-US" sz="9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FC55387-7D62-4BC0-AACC-C44E685BC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B6F15528-21DE-4FAA-801E-634DDDAF4B2B}" type="slidenum">
              <a:rPr lang="en-US" sz="1700"/>
              <a:pPr defTabSz="914400"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 sz="170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04FFAFEB-6737-25A4-F925-70C9ABD7E485}"/>
              </a:ext>
            </a:extLst>
          </p:cNvPr>
          <p:cNvSpPr/>
          <p:nvPr/>
        </p:nvSpPr>
        <p:spPr>
          <a:xfrm>
            <a:off x="2446265" y="2015066"/>
            <a:ext cx="8423196" cy="3567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private banking &amp;portfolio advisor</a:t>
            </a:r>
          </a:p>
        </p:txBody>
      </p:sp>
      <p:graphicFrame>
        <p:nvGraphicFramePr>
          <p:cNvPr id="82" name="Tekstvak 2">
            <a:extLst>
              <a:ext uri="{FF2B5EF4-FFF2-40B4-BE49-F238E27FC236}">
                <a16:creationId xmlns:a16="http://schemas.microsoft.com/office/drawing/2014/main" id="{E664637D-D460-E277-39CA-5CEB02ADC4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2438353"/>
              </p:ext>
            </p:extLst>
          </p:nvPr>
        </p:nvGraphicFramePr>
        <p:xfrm>
          <a:off x="1616239" y="502196"/>
          <a:ext cx="9202696" cy="5916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Ovaal 1">
            <a:extLst>
              <a:ext uri="{FF2B5EF4-FFF2-40B4-BE49-F238E27FC236}">
                <a16:creationId xmlns:a16="http://schemas.microsoft.com/office/drawing/2014/main" id="{EE52CA66-DD68-4A85-7E0A-4E4624D3149D}"/>
              </a:ext>
            </a:extLst>
          </p:cNvPr>
          <p:cNvSpPr/>
          <p:nvPr/>
        </p:nvSpPr>
        <p:spPr>
          <a:xfrm flipH="1">
            <a:off x="1875360" y="1835046"/>
            <a:ext cx="492162" cy="36004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/>
              <a:t>1</a:t>
            </a:r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684903DD-B85C-D28D-2588-8817951B436E}"/>
              </a:ext>
            </a:extLst>
          </p:cNvPr>
          <p:cNvSpPr/>
          <p:nvPr/>
        </p:nvSpPr>
        <p:spPr>
          <a:xfrm>
            <a:off x="1799010" y="2664023"/>
            <a:ext cx="792088" cy="2880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/>
              <a:t>2</a:t>
            </a: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B4B56BA2-B301-8A04-98CD-A588EC1201B4}"/>
              </a:ext>
            </a:extLst>
          </p:cNvPr>
          <p:cNvSpPr/>
          <p:nvPr/>
        </p:nvSpPr>
        <p:spPr>
          <a:xfrm>
            <a:off x="1974846" y="4678660"/>
            <a:ext cx="288032" cy="36004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792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D493A2E-246A-DA81-B170-714B39897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7570" y="2191500"/>
            <a:ext cx="4376305" cy="3637799"/>
          </a:xfrm>
        </p:spPr>
        <p:txBody>
          <a:bodyPr anchor="ctr">
            <a:normAutofit lnSpcReduction="10000"/>
          </a:bodyPr>
          <a:lstStyle/>
          <a:p>
            <a:r>
              <a:rPr lang="en-US" b="1" dirty="0" err="1">
                <a:solidFill>
                  <a:schemeClr val="tx1"/>
                </a:solidFill>
              </a:rPr>
              <a:t>Voor</a:t>
            </a:r>
            <a:r>
              <a:rPr lang="en-US" b="1" dirty="0">
                <a:solidFill>
                  <a:schemeClr val="tx1"/>
                </a:solidFill>
              </a:rPr>
              <a:t> de private portfolio &amp;banking service </a:t>
            </a:r>
          </a:p>
          <a:p>
            <a:r>
              <a:rPr lang="en-US" b="1" dirty="0" err="1">
                <a:solidFill>
                  <a:schemeClr val="tx1"/>
                </a:solidFill>
              </a:rPr>
              <a:t>Zijn</a:t>
            </a:r>
            <a:r>
              <a:rPr lang="en-US" b="1" dirty="0">
                <a:solidFill>
                  <a:schemeClr val="tx1"/>
                </a:solidFill>
              </a:rPr>
              <a:t> we de </a:t>
            </a:r>
            <a:r>
              <a:rPr lang="en-US" b="1" dirty="0" err="1">
                <a:solidFill>
                  <a:schemeClr val="tx1"/>
                </a:solidFill>
              </a:rPr>
              <a:t>goedkoopste</a:t>
            </a:r>
            <a:r>
              <a:rPr lang="en-US" b="1" dirty="0">
                <a:solidFill>
                  <a:schemeClr val="tx1"/>
                </a:solidFill>
              </a:rPr>
              <a:t> tot-75%  </a:t>
            </a:r>
          </a:p>
          <a:p>
            <a:r>
              <a:rPr lang="en-US" b="1" dirty="0">
                <a:solidFill>
                  <a:schemeClr val="tx1"/>
                </a:solidFill>
              </a:rPr>
              <a:t>En </a:t>
            </a:r>
            <a:r>
              <a:rPr lang="en-US" b="1" dirty="0" err="1">
                <a:solidFill>
                  <a:schemeClr val="tx1"/>
                </a:solidFill>
              </a:rPr>
              <a:t>onze</a:t>
            </a:r>
            <a:r>
              <a:rPr lang="en-US" b="1" dirty="0">
                <a:solidFill>
                  <a:schemeClr val="tx1"/>
                </a:solidFill>
              </a:rPr>
              <a:t> service is top </a:t>
            </a:r>
            <a:r>
              <a:rPr lang="en-US" b="1" dirty="0" err="1">
                <a:solidFill>
                  <a:schemeClr val="tx1"/>
                </a:solidFill>
              </a:rPr>
              <a:t>omdat</a:t>
            </a:r>
            <a:r>
              <a:rPr lang="en-US" b="1" dirty="0">
                <a:solidFill>
                  <a:schemeClr val="tx1"/>
                </a:solidFill>
              </a:rPr>
              <a:t> we met de </a:t>
            </a:r>
            <a:r>
              <a:rPr lang="en-US" b="1" dirty="0" err="1">
                <a:solidFill>
                  <a:schemeClr val="tx1"/>
                </a:solidFill>
              </a:rPr>
              <a:t>grootste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wereldspelers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werken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Eigen </a:t>
            </a:r>
            <a:r>
              <a:rPr lang="en-US" b="1" dirty="0" err="1">
                <a:solidFill>
                  <a:schemeClr val="tx1"/>
                </a:solidFill>
              </a:rPr>
              <a:t>vermogen</a:t>
            </a:r>
            <a:r>
              <a:rPr lang="en-US" b="1" dirty="0">
                <a:solidFill>
                  <a:schemeClr val="tx1"/>
                </a:solidFill>
              </a:rPr>
              <a:t> is 60 </a:t>
            </a:r>
            <a:r>
              <a:rPr lang="en-US" b="1" dirty="0" err="1">
                <a:solidFill>
                  <a:schemeClr val="tx1"/>
                </a:solidFill>
              </a:rPr>
              <a:t>miljard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beurskapitalisatie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dit</a:t>
            </a:r>
            <a:r>
              <a:rPr lang="en-US" b="1" dirty="0">
                <a:solidFill>
                  <a:schemeClr val="tx1"/>
                </a:solidFill>
              </a:rPr>
              <a:t> is 6x </a:t>
            </a:r>
            <a:r>
              <a:rPr lang="en-US" b="1" dirty="0" err="1">
                <a:solidFill>
                  <a:schemeClr val="tx1"/>
                </a:solidFill>
              </a:rPr>
              <a:t>meer</a:t>
            </a:r>
            <a:r>
              <a:rPr lang="en-US" b="1" dirty="0">
                <a:solidFill>
                  <a:schemeClr val="tx1"/>
                </a:solidFill>
              </a:rPr>
              <a:t> dan de </a:t>
            </a:r>
            <a:r>
              <a:rPr lang="en-US" b="1" dirty="0" err="1">
                <a:solidFill>
                  <a:schemeClr val="tx1"/>
                </a:solidFill>
              </a:rPr>
              <a:t>grootste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beursbank</a:t>
            </a:r>
            <a:r>
              <a:rPr lang="en-US" b="1" dirty="0">
                <a:solidFill>
                  <a:schemeClr val="tx1"/>
                </a:solidFill>
              </a:rPr>
              <a:t> in </a:t>
            </a:r>
            <a:r>
              <a:rPr lang="en-US" b="1" dirty="0" err="1">
                <a:solidFill>
                  <a:schemeClr val="tx1"/>
                </a:solidFill>
              </a:rPr>
              <a:t>Belgie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DB7341-CA0E-83E6-CED0-DF1C83857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9127723-9AB6-4880-AA78-6BD21EBC34E1}" type="datetime1">
              <a:rPr lang="en-US" smtClean="0"/>
              <a:pPr>
                <a:spcAft>
                  <a:spcPts val="600"/>
                </a:spcAft>
              </a:pPr>
              <a:t>9/20/2023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711E99D-D429-7ABA-83CD-00ED9030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nl-BE"/>
              <a:pPr>
                <a:spcAft>
                  <a:spcPts val="600"/>
                </a:spcAft>
              </a:pPr>
              <a:t>6</a:t>
            </a:fld>
            <a:endParaRPr lang="nl-BE"/>
          </a:p>
        </p:txBody>
      </p:sp>
      <p:pic>
        <p:nvPicPr>
          <p:cNvPr id="7" name="Tijdelijke aanduiding voor inhoud 6" descr="Afbeelding met tekst, schermopname, nummer, Lettertype&#10;&#10;Automatisch gegenereerde beschrijving">
            <a:extLst>
              <a:ext uri="{FF2B5EF4-FFF2-40B4-BE49-F238E27FC236}">
                <a16:creationId xmlns:a16="http://schemas.microsoft.com/office/drawing/2014/main" id="{4A26C725-DFBF-7B10-1061-C54BB8FFC7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90" r="9992" b="2"/>
          <a:stretch/>
        </p:blipFill>
        <p:spPr>
          <a:xfrm>
            <a:off x="142826" y="1230187"/>
            <a:ext cx="5616620" cy="459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6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60D6A5D-63AC-0101-5E77-A95504BAA6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0379880"/>
              </p:ext>
            </p:extLst>
          </p:nvPr>
        </p:nvGraphicFramePr>
        <p:xfrm>
          <a:off x="1182574" y="361141"/>
          <a:ext cx="9616394" cy="1293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2705028-0D55-54EF-5E78-FBF5B18B56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5782" y="5286912"/>
            <a:ext cx="1782499" cy="266515"/>
          </a:xfrm>
        </p:spPr>
        <p:txBody>
          <a:bodyPr>
            <a:normAutofit/>
          </a:bodyPr>
          <a:lstStyle/>
          <a:p>
            <a:pPr defTabSz="365760">
              <a:spcAft>
                <a:spcPts val="480"/>
              </a:spcAft>
            </a:pPr>
            <a:fld id="{19127723-9AB6-4880-AA78-6BD21EBC34E1}" type="datetime1">
              <a:rPr lang="en-US" sz="906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pPr defTabSz="365760">
                <a:spcAft>
                  <a:spcPts val="480"/>
                </a:spcAft>
              </a:pPr>
              <a:t>9/20/2023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45EA531-4B05-DE93-FA47-4C4698044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06184" y="5286912"/>
            <a:ext cx="2157156" cy="264475"/>
          </a:xfrm>
        </p:spPr>
        <p:txBody>
          <a:bodyPr>
            <a:normAutofit/>
          </a:bodyPr>
          <a:lstStyle/>
          <a:p>
            <a:pPr defTabSz="365760">
              <a:spcAft>
                <a:spcPts val="480"/>
              </a:spcAft>
            </a:pPr>
            <a:fld id="{B6F15528-21DE-4FAA-801E-634DDDAF4B2B}" type="slidenum">
              <a:rPr lang="nl-BE" sz="906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pPr defTabSz="365760">
                <a:spcAft>
                  <a:spcPts val="480"/>
                </a:spcAft>
              </a:pPr>
              <a:t>7</a:t>
            </a:fld>
            <a:endParaRPr lang="nl-BE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C5922912-8078-D8B9-F195-722ECEC7AF19}"/>
              </a:ext>
            </a:extLst>
          </p:cNvPr>
          <p:cNvSpPr/>
          <p:nvPr/>
        </p:nvSpPr>
        <p:spPr>
          <a:xfrm>
            <a:off x="3167162" y="4390629"/>
            <a:ext cx="5616624" cy="1800200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65760">
              <a:spcAft>
                <a:spcPts val="600"/>
              </a:spcAft>
            </a:pPr>
            <a:r>
              <a:rPr lang="nl-BE" sz="3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op </a:t>
            </a:r>
            <a:r>
              <a:rPr lang="nl-BE" sz="3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kantoor,,,,most</a:t>
            </a:r>
            <a:r>
              <a:rPr lang="nl-BE" sz="3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easy</a:t>
            </a:r>
            <a:endParaRPr lang="nl-BE" sz="4000" b="1" dirty="0">
              <a:solidFill>
                <a:schemeClr val="tx1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44A84E1-7AAF-92E0-4357-D292062D21C0}"/>
              </a:ext>
            </a:extLst>
          </p:cNvPr>
          <p:cNvSpPr txBox="1"/>
          <p:nvPr/>
        </p:nvSpPr>
        <p:spPr>
          <a:xfrm>
            <a:off x="142827" y="3052472"/>
            <a:ext cx="111082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nl-BE" sz="4000" b="1" dirty="0">
                <a:solidFill>
                  <a:schemeClr val="accent1"/>
                </a:solidFill>
                <a:highlight>
                  <a:srgbClr val="FFFF00"/>
                </a:highlight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Mexem</a:t>
            </a:r>
            <a:r>
              <a:rPr lang="nl-BE" sz="4000" b="1" dirty="0">
                <a:solidFill>
                  <a:schemeClr val="accent1"/>
                </a:solidFill>
                <a:highlight>
                  <a:srgbClr val="FFFF00"/>
                </a:highlight>
              </a:rPr>
              <a:t>=https://advisor.mexem.com/login</a:t>
            </a:r>
            <a:endParaRPr lang="en-US" sz="4000" b="1" dirty="0">
              <a:solidFill>
                <a:schemeClr val="accent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0305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27113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8659" y="4428217"/>
            <a:ext cx="9450866" cy="651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spc="-21" dirty="0">
                <a:solidFill>
                  <a:srgbClr val="FF0000"/>
                </a:solidFill>
                <a:latin typeface="Constantia"/>
                <a:cs typeface="Constantia"/>
              </a:rPr>
              <a:t>Technische</a:t>
            </a:r>
            <a:r>
              <a:rPr sz="2200" spc="-7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  <a:r>
              <a:rPr sz="2200" spc="-28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fundamentele</a:t>
            </a:r>
            <a:r>
              <a:rPr sz="2200" spc="-5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analyse</a:t>
            </a:r>
            <a:r>
              <a:rPr sz="2200" spc="-9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5" dirty="0">
                <a:solidFill>
                  <a:srgbClr val="FF0000"/>
                </a:solidFill>
                <a:latin typeface="Constantia"/>
                <a:cs typeface="Constantia"/>
              </a:rPr>
              <a:t>van</a:t>
            </a:r>
            <a:r>
              <a:rPr sz="2200" spc="-68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onze</a:t>
            </a:r>
            <a:r>
              <a:rPr sz="2200" spc="-93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economie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;financiële</a:t>
            </a:r>
            <a:r>
              <a:rPr sz="2200" spc="-10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8" dirty="0">
                <a:solidFill>
                  <a:srgbClr val="FF0000"/>
                </a:solidFill>
                <a:latin typeface="Constantia"/>
                <a:cs typeface="Constantia"/>
              </a:rPr>
              <a:t>wereld</a:t>
            </a:r>
            <a:r>
              <a:rPr sz="2200" spc="-3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</a:p>
          <a:p>
            <a:pPr marL="0" marR="0">
              <a:lnSpc>
                <a:spcPts val="2200"/>
              </a:lnSpc>
              <a:spcBef>
                <a:spcPts val="429"/>
              </a:spcBef>
              <a:spcAft>
                <a:spcPts val="0"/>
              </a:spcAft>
            </a:pP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aandelen beurzen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11180" y="5961672"/>
            <a:ext cx="293662" cy="37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EFEFE"/>
                </a:solidFill>
                <a:latin typeface="Arial Unicode MS"/>
                <a:cs typeface="Arial Unicode MS"/>
              </a:rPr>
              <a:t>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EFEFE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301D67BD-1B8E-40A3-9F02-50B415583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CD06-1599-46A3-927D-61B578B04A02}" type="datetime1">
              <a:rPr lang="en-US" smtClean="0"/>
              <a:t>9/20/2023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C3C419D-B64D-44A1-8715-E7F6E1B95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07282"/>
            <a:ext cx="11518900" cy="387783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5786120"/>
            <a:ext cx="11518900" cy="701675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787945"/>
            <a:ext cx="115189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2C6F198E-F7A1-4125-910D-641C0C2A7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616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07C3A25-D9A7-4F2D-B44C-FA8EB24C7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7941" y="607718"/>
            <a:ext cx="10303016" cy="5257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3BEE475-DB08-8370-2E11-676C669ED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042" y="525742"/>
            <a:ext cx="7128792" cy="5257484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18E8515E-B8C8-482A-A9B5-CE57BC080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2F4F0B-DADC-BD28-F1ED-3E87A644B9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7086" y="6082082"/>
            <a:ext cx="3307446" cy="2920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1344"/>
              </a:spcAft>
            </a:pPr>
            <a:fld id="{79EC0A4B-AE81-4AD7-86EA-9F753B2B1EB0}" type="datetime1">
              <a:rPr lang="en-US" sz="1000">
                <a:solidFill>
                  <a:srgbClr val="FFFFFF"/>
                </a:solidFill>
              </a:rPr>
              <a:pPr>
                <a:spcAft>
                  <a:spcPts val="1344"/>
                </a:spcAft>
              </a:pPr>
              <a:t>9/20/2023</a:t>
            </a:fld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07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639</Words>
  <Application>Microsoft Office PowerPoint</Application>
  <PresentationFormat>Aangepast</PresentationFormat>
  <Paragraphs>154</Paragraphs>
  <Slides>34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34</vt:i4>
      </vt:variant>
    </vt:vector>
  </HeadingPairs>
  <TitlesOfParts>
    <vt:vector size="43" baseType="lpstr">
      <vt:lpstr>Gill Sans MT</vt:lpstr>
      <vt:lpstr>Arial Black</vt:lpstr>
      <vt:lpstr>Arial Unicode MS</vt:lpstr>
      <vt:lpstr>LJQQAM+ITC Zapf Chancery Medium Italic</vt:lpstr>
      <vt:lpstr>Constantia</vt:lpstr>
      <vt:lpstr>Wingdings 3</vt:lpstr>
      <vt:lpstr>Arial</vt:lpstr>
      <vt:lpstr>Calibri</vt:lpstr>
      <vt:lpstr>Galerie</vt:lpstr>
      <vt:lpstr>PowerPoint-presentatie</vt:lpstr>
      <vt:lpstr>PowerPoint-presentatie</vt:lpstr>
      <vt:lpstr>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Nieuwe obligaties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HOE KAN MEN ZICH BESCHERMEN TEGEN DEFLATIE OF KOOPKRACHTCRASH ??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bernard busschaert</dc:creator>
  <cp:lastModifiedBy>bernard busschaert</cp:lastModifiedBy>
  <cp:revision>105</cp:revision>
  <cp:lastPrinted>2023-08-16T08:26:47Z</cp:lastPrinted>
  <dcterms:modified xsi:type="dcterms:W3CDTF">2023-09-20T08:30:38Z</dcterms:modified>
</cp:coreProperties>
</file>