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947" r:id="rId1"/>
  </p:sldMasterIdLst>
  <p:notesMasterIdLst>
    <p:notesMasterId r:id="rId38"/>
  </p:notesMasterIdLst>
  <p:sldIdLst>
    <p:sldId id="256" r:id="rId2"/>
    <p:sldId id="448" r:id="rId3"/>
    <p:sldId id="399" r:id="rId4"/>
    <p:sldId id="258" r:id="rId5"/>
    <p:sldId id="469" r:id="rId6"/>
    <p:sldId id="460" r:id="rId7"/>
    <p:sldId id="260" r:id="rId8"/>
    <p:sldId id="468" r:id="rId9"/>
    <p:sldId id="439" r:id="rId10"/>
    <p:sldId id="412" r:id="rId11"/>
    <p:sldId id="470" r:id="rId12"/>
    <p:sldId id="264" r:id="rId13"/>
    <p:sldId id="466" r:id="rId14"/>
    <p:sldId id="465" r:id="rId15"/>
    <p:sldId id="404" r:id="rId16"/>
    <p:sldId id="336" r:id="rId17"/>
    <p:sldId id="462" r:id="rId18"/>
    <p:sldId id="272" r:id="rId19"/>
    <p:sldId id="417" r:id="rId20"/>
    <p:sldId id="274" r:id="rId21"/>
    <p:sldId id="380" r:id="rId22"/>
    <p:sldId id="471" r:id="rId23"/>
    <p:sldId id="415" r:id="rId24"/>
    <p:sldId id="403" r:id="rId25"/>
    <p:sldId id="419" r:id="rId26"/>
    <p:sldId id="420" r:id="rId27"/>
    <p:sldId id="421" r:id="rId28"/>
    <p:sldId id="422" r:id="rId29"/>
    <p:sldId id="437" r:id="rId30"/>
    <p:sldId id="472" r:id="rId31"/>
    <p:sldId id="473" r:id="rId32"/>
    <p:sldId id="474" r:id="rId33"/>
    <p:sldId id="475" r:id="rId34"/>
    <p:sldId id="344" r:id="rId35"/>
    <p:sldId id="400" r:id="rId36"/>
    <p:sldId id="386" r:id="rId37"/>
  </p:sldIdLst>
  <p:sldSz cx="11518900" cy="6477000"/>
  <p:notesSz cx="9929813" cy="6797675"/>
  <p:embeddedFontLs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nstantia" panose="02030602050306030303" pitchFamily="18" charset="0"/>
      <p:regular r:id="rId44"/>
      <p:bold r:id="rId45"/>
      <p:italic r:id="rId46"/>
      <p:boldItalic r:id="rId47"/>
    </p:embeddedFont>
    <p:embeddedFont>
      <p:font typeface="Garamond" panose="02020404030301010803" pitchFamily="18" charset="0"/>
      <p:regular r:id="rId48"/>
      <p:bold r:id="rId49"/>
      <p:italic r:id="rId50"/>
    </p:embeddedFont>
    <p:embeddedFont>
      <p:font typeface="LJQQAM+ITC Zapf Chancery Medium Italic" panose="020B0604020202020204"/>
      <p:regular r:id="rId51"/>
    </p:embeddedFont>
    <p:embeddedFont>
      <p:font typeface="Wingdings 3" panose="05040102010807070707" pitchFamily="18" charset="2"/>
      <p:regular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448"/>
            <p14:sldId id="399"/>
            <p14:sldId id="258"/>
            <p14:sldId id="469"/>
          </p14:sldIdLst>
        </p14:section>
        <p14:section name="Naamloze sectie" id="{8755B586-2486-49CE-8420-C76D66869903}">
          <p14:sldIdLst>
            <p14:sldId id="460"/>
            <p14:sldId id="260"/>
            <p14:sldId id="468"/>
            <p14:sldId id="439"/>
            <p14:sldId id="412"/>
            <p14:sldId id="470"/>
            <p14:sldId id="264"/>
            <p14:sldId id="466"/>
            <p14:sldId id="465"/>
            <p14:sldId id="404"/>
            <p14:sldId id="336"/>
            <p14:sldId id="462"/>
            <p14:sldId id="272"/>
            <p14:sldId id="417"/>
            <p14:sldId id="274"/>
            <p14:sldId id="380"/>
            <p14:sldId id="471"/>
            <p14:sldId id="415"/>
            <p14:sldId id="403"/>
            <p14:sldId id="419"/>
            <p14:sldId id="420"/>
            <p14:sldId id="421"/>
            <p14:sldId id="422"/>
            <p14:sldId id="437"/>
            <p14:sldId id="472"/>
            <p14:sldId id="473"/>
            <p14:sldId id="474"/>
            <p14:sldId id="475"/>
            <p14:sldId id="344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6247" autoAdjust="0"/>
  </p:normalViewPr>
  <p:slideViewPr>
    <p:cSldViewPr>
      <p:cViewPr varScale="1">
        <p:scale>
          <a:sx n="109" d="100"/>
          <a:sy n="109" d="100"/>
        </p:scale>
        <p:origin x="138" y="7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700" b="1" i="0" u="sng" kern="1200"/>
            <a:t>Hoe kan je online klant worden van      </a:t>
          </a:r>
          <a:br>
            <a:rPr lang="nl-BE" sz="2700" b="1" i="0" u="sng" kern="1200"/>
          </a:br>
          <a:r>
            <a:rPr lang="nl-BE" sz="2700" b="1" i="0" u="sng" kern="1200"/>
            <a:t>       ons kantoor knokke-heist</a:t>
          </a:r>
          <a:br>
            <a:rPr lang="nl-BE" sz="2700" b="1" i="0" u="sng" kern="1200"/>
          </a:br>
          <a:r>
            <a:rPr lang="nl-BE" sz="2700" b="1" i="0" u="sng" kern="1200"/>
            <a:t>      private portfolio masters</a:t>
          </a:r>
          <a:endParaRPr lang="nl-BE" sz="27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4306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DE LAASTE 3000 JAAR IS ER MAAR WEINIG VERANDERD OP DEZE AARDE OM UW VERMOGEN AFTESCHERMEN  TEGEN KOOPKRACHTVERLIES</a:t>
          </a:r>
          <a:endParaRPr lang="en-US" sz="1000" kern="1200"/>
        </a:p>
      </dsp:txBody>
      <dsp:txXfrm>
        <a:off x="25130" y="455733"/>
        <a:ext cx="3398492" cy="464540"/>
      </dsp:txXfrm>
    </dsp:sp>
    <dsp:sp modelId="{73DA6E23-222E-4423-8948-6E9F4617F3DD}">
      <dsp:nvSpPr>
        <dsp:cNvPr id="0" name=""/>
        <dsp:cNvSpPr/>
      </dsp:nvSpPr>
      <dsp:spPr>
        <a:xfrm>
          <a:off x="0" y="9742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BEURZEN.OBLIGATIES ALLES ZAL IN WAARDE VERMINDEREN</a:t>
          </a:r>
          <a:endParaRPr lang="en-US" sz="1000" kern="1200"/>
        </a:p>
      </dsp:txBody>
      <dsp:txXfrm>
        <a:off x="25130" y="999333"/>
        <a:ext cx="3398492" cy="464540"/>
      </dsp:txXfrm>
    </dsp:sp>
    <dsp:sp modelId="{25FFA75A-14B9-4430-BF3A-8547943A3082}">
      <dsp:nvSpPr>
        <dsp:cNvPr id="0" name=""/>
        <dsp:cNvSpPr/>
      </dsp:nvSpPr>
      <dsp:spPr>
        <a:xfrm>
          <a:off x="0" y="15178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UITSLUITEND FYSISCH GOUD KAN U BEHOEDEN VAN DIT VERLIES</a:t>
          </a:r>
          <a:endParaRPr lang="en-US" sz="1000" kern="1200"/>
        </a:p>
      </dsp:txBody>
      <dsp:txXfrm>
        <a:off x="25130" y="1542933"/>
        <a:ext cx="3398492" cy="464540"/>
      </dsp:txXfrm>
    </dsp:sp>
    <dsp:sp modelId="{295320C5-78FA-4109-9C97-D900B70013E4}">
      <dsp:nvSpPr>
        <dsp:cNvPr id="0" name=""/>
        <dsp:cNvSpPr/>
      </dsp:nvSpPr>
      <dsp:spPr>
        <a:xfrm>
          <a:off x="0" y="20614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GOUDSTAVEN BEHOUDEN AL SINDS 3000JAAR STEEDS HUN KOOPKRACHT</a:t>
          </a:r>
          <a:endParaRPr lang="en-US" sz="1000" kern="1200"/>
        </a:p>
      </dsp:txBody>
      <dsp:txXfrm>
        <a:off x="25130" y="2086533"/>
        <a:ext cx="3398492" cy="464540"/>
      </dsp:txXfrm>
    </dsp:sp>
    <dsp:sp modelId="{E096775B-7B39-4BF8-99D3-60B2B4E8F1F1}">
      <dsp:nvSpPr>
        <dsp:cNvPr id="0" name=""/>
        <dsp:cNvSpPr/>
      </dsp:nvSpPr>
      <dsp:spPr>
        <a:xfrm>
          <a:off x="0" y="26050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EN JA AZIE EN CHINA GELOVEN MASSAAL DAARIN</a:t>
          </a:r>
          <a:endParaRPr lang="en-US" sz="1000" kern="1200"/>
        </a:p>
      </dsp:txBody>
      <dsp:txXfrm>
        <a:off x="25130" y="2630133"/>
        <a:ext cx="3398492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18/10/2023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999" y="0"/>
            <a:ext cx="11555898" cy="6475313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3756" y="1767180"/>
            <a:ext cx="6439387" cy="1431337"/>
          </a:xfrm>
        </p:spPr>
        <p:txBody>
          <a:bodyPr anchor="b">
            <a:noAutofit/>
          </a:bodyPr>
          <a:lstStyle>
            <a:lvl1pPr algn="ctr">
              <a:defRPr sz="51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3756" y="3454397"/>
            <a:ext cx="6439387" cy="1247424"/>
          </a:xfrm>
        </p:spPr>
        <p:txBody>
          <a:bodyPr anchor="t">
            <a:normAutofit/>
          </a:bodyPr>
          <a:lstStyle>
            <a:lvl1pPr marL="0" indent="0" algn="ctr">
              <a:buNone/>
              <a:defRPr sz="1983">
                <a:solidFill>
                  <a:schemeClr val="tx1"/>
                </a:solidFill>
              </a:defRPr>
            </a:lvl1pPr>
            <a:lvl2pPr marL="43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3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5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58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0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2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2492" y="4757793"/>
            <a:ext cx="847919" cy="263878"/>
          </a:xfrm>
        </p:spPr>
        <p:txBody>
          <a:bodyPr/>
          <a:lstStyle/>
          <a:p>
            <a:fld id="{B0B4FE9D-F71D-4704-AE5B-400287031B1B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3755" y="4757793"/>
            <a:ext cx="4926744" cy="263878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2405" y="4757793"/>
            <a:ext cx="520738" cy="263878"/>
          </a:xfrm>
        </p:spPr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43756" y="3326457"/>
            <a:ext cx="64393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4547892"/>
            <a:ext cx="9079132" cy="535253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3932" y="983544"/>
            <a:ext cx="9548038" cy="315054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4" y="5083144"/>
            <a:ext cx="9079132" cy="466284"/>
          </a:xfrm>
        </p:spPr>
        <p:txBody>
          <a:bodyPr>
            <a:normAutofit/>
          </a:bodyPr>
          <a:lstStyle>
            <a:lvl1pPr marL="0" indent="0" algn="ctr">
              <a:buNone/>
              <a:defRPr sz="1322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23840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884" y="927569"/>
            <a:ext cx="9063133" cy="2790709"/>
          </a:xfrm>
        </p:spPr>
        <p:txBody>
          <a:bodyPr anchor="ctr">
            <a:normAutofit/>
          </a:bodyPr>
          <a:lstStyle>
            <a:lvl1pPr algn="ctr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884" y="4102100"/>
            <a:ext cx="9063133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897687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238964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82349" y="3166534"/>
            <a:ext cx="8351204" cy="551744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89"/>
            </a:lvl1pPr>
            <a:lvl2pPr marL="431780" indent="0">
              <a:buFontTx/>
              <a:buNone/>
              <a:defRPr/>
            </a:lvl2pPr>
            <a:lvl3pPr marL="863559" indent="0">
              <a:buFontTx/>
              <a:buNone/>
              <a:defRPr/>
            </a:lvl3pPr>
            <a:lvl4pPr marL="1295339" indent="0">
              <a:buFontTx/>
              <a:buNone/>
              <a:defRPr/>
            </a:lvl4pPr>
            <a:lvl5pPr marL="1727119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102100"/>
            <a:ext cx="9079132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5044" y="2670766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20206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5" y="3124771"/>
            <a:ext cx="9079134" cy="1387200"/>
          </a:xfrm>
        </p:spPr>
        <p:txBody>
          <a:bodyPr anchor="b">
            <a:normAutofit/>
          </a:bodyPr>
          <a:lstStyle>
            <a:lvl1pPr algn="l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511971"/>
            <a:ext cx="9079134" cy="812600"/>
          </a:xfrm>
        </p:spPr>
        <p:txBody>
          <a:bodyPr anchor="t">
            <a:normAutofit/>
          </a:bodyPr>
          <a:lstStyle>
            <a:lvl1pPr marL="0" indent="0" algn="l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5249506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119020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37128"/>
            <a:ext cx="9079134" cy="83769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278019"/>
            <a:ext cx="9079134" cy="1271411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5044" y="2454858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424079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927569"/>
            <a:ext cx="9079132" cy="211902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28492"/>
            <a:ext cx="9079134" cy="79451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644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4222044"/>
            <a:ext cx="9079136" cy="1327386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970146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7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517" y="927569"/>
            <a:ext cx="1786502" cy="462186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3882" y="927569"/>
            <a:ext cx="7022660" cy="462186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374529" y="935567"/>
            <a:ext cx="0" cy="4605867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36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821" y="1655239"/>
            <a:ext cx="7708260" cy="1721263"/>
          </a:xfrm>
        </p:spPr>
        <p:txBody>
          <a:bodyPr anchor="b">
            <a:normAutofit/>
          </a:bodyPr>
          <a:lstStyle>
            <a:lvl1pPr algn="ctr">
              <a:defRPr sz="4155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3819" y="3632382"/>
            <a:ext cx="7708262" cy="901517"/>
          </a:xfrm>
        </p:spPr>
        <p:txBody>
          <a:bodyPr anchor="t">
            <a:normAutofit/>
          </a:bodyPr>
          <a:lstStyle>
            <a:lvl1pPr marL="0" indent="0" algn="ctr"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901604" y="3504441"/>
            <a:ext cx="771269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0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6763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40082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67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spcBef>
                <a:spcPts val="635"/>
              </a:spcBef>
              <a:spcAft>
                <a:spcPts val="567"/>
              </a:spcAft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3883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9446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spcBef>
                <a:spcPts val="635"/>
              </a:spcBef>
              <a:spcAft>
                <a:spcPts val="567"/>
              </a:spcAft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9446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29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2" y="1311393"/>
            <a:ext cx="3513165" cy="1295400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9512" y="927569"/>
            <a:ext cx="5167506" cy="4621861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2382" y="2862673"/>
            <a:ext cx="3513165" cy="2302937"/>
          </a:xfrm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19089" y="2750726"/>
            <a:ext cx="33204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2" y="1779175"/>
            <a:ext cx="5897216" cy="1295400"/>
          </a:xfrm>
        </p:spPr>
        <p:txBody>
          <a:bodyPr anchor="b">
            <a:normAutofit/>
          </a:bodyPr>
          <a:lstStyle>
            <a:lvl1pPr algn="ctr">
              <a:defRPr sz="2644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47929" y="983545"/>
            <a:ext cx="2894225" cy="4509911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2" y="3074575"/>
            <a:ext cx="5897216" cy="172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2761900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867" y="0"/>
            <a:ext cx="11554766" cy="6475313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885" y="927570"/>
            <a:ext cx="9071130" cy="12314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2414880"/>
            <a:ext cx="9071130" cy="3134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8430" y="5637389"/>
            <a:ext cx="151185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127723-9AB6-4880-AA78-6BD21EBC34E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884" y="5637389"/>
            <a:ext cx="6902553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80" y="5637389"/>
            <a:ext cx="51273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729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8" r:id="rId1"/>
    <p:sldLayoutId id="2147484949" r:id="rId2"/>
    <p:sldLayoutId id="2147484950" r:id="rId3"/>
    <p:sldLayoutId id="2147484951" r:id="rId4"/>
    <p:sldLayoutId id="2147484952" r:id="rId5"/>
    <p:sldLayoutId id="2147484953" r:id="rId6"/>
    <p:sldLayoutId id="2147484954" r:id="rId7"/>
    <p:sldLayoutId id="2147484955" r:id="rId8"/>
    <p:sldLayoutId id="2147484956" r:id="rId9"/>
    <p:sldLayoutId id="2147484957" r:id="rId10"/>
    <p:sldLayoutId id="2147484958" r:id="rId11"/>
    <p:sldLayoutId id="2147484959" r:id="rId12"/>
    <p:sldLayoutId id="2147484960" r:id="rId13"/>
    <p:sldLayoutId id="2147484961" r:id="rId14"/>
    <p:sldLayoutId id="2147484962" r:id="rId15"/>
    <p:sldLayoutId id="2147484963" r:id="rId16"/>
    <p:sldLayoutId id="2147484964" r:id="rId17"/>
    <p:sldLayoutId id="2147484965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ctr" defTabSz="431780" rtl="0" eaLnBrk="1" latinLnBrk="0" hangingPunct="1">
        <a:spcBef>
          <a:spcPct val="0"/>
        </a:spcBef>
        <a:buNone/>
        <a:defRPr sz="4155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986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22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0164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88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3342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45725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51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88903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37478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80656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23834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670127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1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2.png"/><Relationship Id="rId9" Type="http://schemas.microsoft.com/office/2007/relationships/diagramDrawing" Target="../diagrams/drawing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advisor.mexem.com/login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10/18/2023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25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1AAD1A-82D9-C3C7-F7D1-E480781E8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018" y="359069"/>
            <a:ext cx="7416824" cy="577422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7ED78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6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6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2A6C0-B0AB-B6E8-D72D-62AA46D9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B2B799-00C9-2BF3-467B-2ABD3DE069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2B6D61-484A-B774-3433-EE39D489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9D16CE-3653-0888-4B28-78593D348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00B954D-90D8-297F-9CDC-D7C1421A2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99" y="502196"/>
            <a:ext cx="991813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10/18/2023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5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912725-B309-0539-1809-B1FB77761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816" y="629750"/>
            <a:ext cx="6267267" cy="5217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DCB8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B4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1632EC-784A-D281-543C-40EA7AE3E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479" y="629750"/>
            <a:ext cx="5979942" cy="52175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5C077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27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AF68A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15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36DF86-2BC9-C551-D1C6-60076BF52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900" y="709612"/>
            <a:ext cx="80391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8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E7B465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6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6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EE9819-0C7B-4D10-657D-08150C1BD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512" y="395287"/>
            <a:ext cx="81438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C4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DEA24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17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0D2280-5493-C225-F16B-73FDB02DD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212" y="500062"/>
            <a:ext cx="83724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10/18/2023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62622-3308-BF2D-DBD9-8EB1AA64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440" y="759824"/>
            <a:ext cx="3335263" cy="9909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200"/>
              <a:t>Nieuwe obligaties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20B357-39BD-DA80-387F-6F8ED1B8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41" y="5173164"/>
            <a:ext cx="3331830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000" smtClean="0"/>
              <a:pPr algn="l">
                <a:spcAft>
                  <a:spcPts val="600"/>
                </a:spcAft>
              </a:pPr>
              <a:t>10/18/2023</a:t>
            </a:fld>
            <a:endParaRPr lang="en-US" sz="10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F02081-E221-91CA-6A2A-F3EF8C33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t"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28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280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8A52E8-927E-4A97-52AD-E8ECDD08173F}"/>
              </a:ext>
            </a:extLst>
          </p:cNvPr>
          <p:cNvSpPr txBox="1"/>
          <p:nvPr/>
        </p:nvSpPr>
        <p:spPr>
          <a:xfrm>
            <a:off x="1371441" y="1903746"/>
            <a:ext cx="3331830" cy="3258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Koersnoteringen op aanvraag !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D78574D-D904-9BD4-86D0-EA55EAF3573C}"/>
              </a:ext>
            </a:extLst>
          </p:cNvPr>
          <p:cNvSpPr txBox="1"/>
          <p:nvPr/>
        </p:nvSpPr>
        <p:spPr>
          <a:xfrm>
            <a:off x="613382" y="2015066"/>
            <a:ext cx="3448752" cy="355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32B1A16-17D1-AD44-C492-BA7AC96B6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37" y="652462"/>
            <a:ext cx="888682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605AFF0-8CCD-5A9E-4C1A-F6FDD13D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0184C-29EE-16BF-55BF-F2213D4F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 dirty="0"/>
              <a:pPr>
                <a:spcAft>
                  <a:spcPts val="600"/>
                </a:spcAft>
              </a:pPr>
              <a:t>10/18/2023</a:t>
            </a:fld>
            <a:endParaRPr lang="en-US" sz="11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7C8775-F05D-84C3-2E80-7AD929DB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88C9B99-4C33-7BAC-4D58-8ABAC4F51882}"/>
              </a:ext>
            </a:extLst>
          </p:cNvPr>
          <p:cNvSpPr txBox="1"/>
          <p:nvPr/>
        </p:nvSpPr>
        <p:spPr>
          <a:xfrm>
            <a:off x="9863906" y="5182716"/>
            <a:ext cx="136815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18 oktober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EB91522-7BBE-EC8D-17CC-4F9ED84E8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8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10/18/2023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66706" y="2014364"/>
            <a:ext cx="6752558" cy="22837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Onze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goudmijnen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Welke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zijn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aankopen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10/18/2023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21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22488-7C0E-EB34-0399-B7EBC3C4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5F25F0-277B-F187-B524-9BB128ADF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CE0FE76-0921-9651-170A-D0480EF3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B77665-2BDE-0EB8-C182-11361C06D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759FB0D-FBF1-4232-0D44-9D4A969BE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05492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57B01EF-01D5-EEC7-4EB9-65366C8DAA37}"/>
              </a:ext>
            </a:extLst>
          </p:cNvPr>
          <p:cNvSpPr/>
          <p:nvPr/>
        </p:nvSpPr>
        <p:spPr>
          <a:xfrm>
            <a:off x="4535314" y="2734444"/>
            <a:ext cx="2952328" cy="9361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Sinds 8 september zeggen we uit de markt te blijven </a:t>
            </a:r>
          </a:p>
        </p:txBody>
      </p:sp>
    </p:spTree>
    <p:extLst>
      <p:ext uri="{BB962C8B-B14F-4D97-AF65-F5344CB8AC3E}">
        <p14:creationId xmlns:p14="http://schemas.microsoft.com/office/powerpoint/2010/main" val="16591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B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69D5EC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93A001B-2DD7-1DE0-D433-5978D8222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433908"/>
            <a:ext cx="11514667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9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444" y="575733"/>
            <a:ext cx="10367010" cy="5325533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pSp>
        <p:nvGrpSpPr>
          <p:cNvPr id="33" name="Group 19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5125"/>
            <a:ext cx="11559247" cy="621792"/>
            <a:chOff x="-18288" y="3128956"/>
            <a:chExt cx="12234672" cy="658368"/>
          </a:xfrm>
        </p:grpSpPr>
        <p:sp useBgFill="1">
          <p:nvSpPr>
            <p:cNvPr id="34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5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A1544D7-0BD9-586A-6060-3A0280D39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217884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4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9EEFFC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014DC1-F8FA-33D2-B106-AAFB631CD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289892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F5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7" y="27329"/>
            <a:ext cx="11515900" cy="64753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33918"/>
            <a:ext cx="10333863" cy="5242879"/>
          </a:xfrm>
          <a:prstGeom prst="rect">
            <a:avLst/>
          </a:prstGeom>
          <a:noFill/>
          <a:ln w="22225" cap="flat">
            <a:solidFill>
              <a:srgbClr val="E3472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572" y="2997795"/>
            <a:ext cx="734329" cy="5727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06504" y="2997795"/>
            <a:ext cx="734330" cy="57273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66A47A1-1772-CC0F-095A-713906A8F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361900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3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7" y="27329"/>
            <a:ext cx="11515900" cy="64753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33918"/>
            <a:ext cx="10333863" cy="5242879"/>
          </a:xfrm>
          <a:prstGeom prst="rect">
            <a:avLst/>
          </a:prstGeom>
          <a:noFill/>
          <a:ln w="22225" cap="flat">
            <a:solidFill>
              <a:srgbClr val="EAA238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572" y="2997795"/>
            <a:ext cx="734329" cy="5727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06504" y="2997795"/>
            <a:ext cx="734330" cy="57273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689430-395E-3B18-0148-E408722CF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217884"/>
            <a:ext cx="11514667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9" name="Rectangle 16">
            <a:extLst>
              <a:ext uri="{FF2B5EF4-FFF2-40B4-BE49-F238E27FC236}">
                <a16:creationId xmlns:a16="http://schemas.microsoft.com/office/drawing/2014/main" id="{E6B80853-775B-47C1-A508-0AAD6FCE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5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9BF62520-0403-497A-958B-FD6E8037E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85" y="445581"/>
            <a:ext cx="10642729" cy="5585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BB3A422A-21ED-464B-B2EF-EE5B061BE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00202"/>
            <a:ext cx="10349731" cy="5276596"/>
          </a:xfrm>
          <a:prstGeom prst="rect">
            <a:avLst/>
          </a:prstGeom>
          <a:noFill/>
          <a:ln w="22225" cap="flat">
            <a:solidFill>
              <a:srgbClr val="E2A13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2713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2713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28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94F690-D73A-7826-65E4-7F7AECD47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361900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8EE78-5E93-2F5B-4DE7-41BB86B2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ADBC24-0FC3-46C4-664D-2BF8B0E6F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D3279-1B4E-675C-A6E3-713B383E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218734-DD6E-DAAC-F3AA-479AEEB2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5D0AAC4-3394-B807-A474-D09EF3E7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34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Digitale nummers en grafieken">
            <a:extLst>
              <a:ext uri="{FF2B5EF4-FFF2-40B4-BE49-F238E27FC236}">
                <a16:creationId xmlns:a16="http://schemas.microsoft.com/office/drawing/2014/main" id="{1C8634D5-F4A2-F47A-9A46-C9E3D212F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15" r="17928" b="-2"/>
          <a:stretch/>
        </p:blipFill>
        <p:spPr>
          <a:xfrm>
            <a:off x="6933491" y="10"/>
            <a:ext cx="4585409" cy="647699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3" y="361141"/>
            <a:ext cx="5683770" cy="14092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100" b="1" spc="20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13" y="6021474"/>
            <a:ext cx="2201102" cy="3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  <a:defRPr/>
              </a:pPr>
              <a:t>10/18/2023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4" y="6021474"/>
            <a:ext cx="2663744" cy="326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04D60C6-AFF7-9855-FED5-33273FFC6675}"/>
              </a:ext>
            </a:extLst>
          </p:cNvPr>
          <p:cNvSpPr/>
          <p:nvPr/>
        </p:nvSpPr>
        <p:spPr>
          <a:xfrm>
            <a:off x="722813" y="646212"/>
            <a:ext cx="6116757" cy="52565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Oeps oktober de maand van griezel !!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Zoals we reeds voorspeld hadden zijn de beurzen aan het </a:t>
            </a:r>
            <a:r>
              <a:rPr lang="nl-BE" dirty="0" err="1"/>
              <a:t>dalen;de</a:t>
            </a:r>
            <a:r>
              <a:rPr lang="nl-BE" dirty="0"/>
              <a:t> obligatie rente </a:t>
            </a:r>
            <a:r>
              <a:rPr lang="nl-BE" dirty="0" err="1"/>
              <a:t>stijgt;edelmetalen</a:t>
            </a:r>
            <a:r>
              <a:rPr lang="nl-BE" dirty="0"/>
              <a:t> </a:t>
            </a:r>
            <a:r>
              <a:rPr lang="nl-BE" dirty="0" err="1"/>
              <a:t>stijgen,,olie</a:t>
            </a:r>
            <a:r>
              <a:rPr lang="nl-BE" dirty="0"/>
              <a:t> en </a:t>
            </a:r>
            <a:r>
              <a:rPr lang="nl-BE" dirty="0" err="1"/>
              <a:t>oorlogindustrie</a:t>
            </a:r>
            <a:endParaRPr lang="nl-BE" dirty="0"/>
          </a:p>
          <a:p>
            <a:pPr algn="ctr"/>
            <a:endParaRPr lang="nl-BE" dirty="0"/>
          </a:p>
          <a:p>
            <a:pPr algn="ctr"/>
            <a:r>
              <a:rPr lang="nl-BE" dirty="0"/>
              <a:t>De volgende zullen ook verder stijgen voedsel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Wat gaat dalen </a:t>
            </a:r>
            <a:r>
              <a:rPr lang="nl-BE" dirty="0" err="1"/>
              <a:t>comsumptie,ict,vastgoed</a:t>
            </a:r>
            <a:endParaRPr lang="nl-BE" dirty="0"/>
          </a:p>
          <a:p>
            <a:pPr algn="ctr"/>
            <a:endParaRPr lang="nl-BE" dirty="0"/>
          </a:p>
          <a:p>
            <a:pPr algn="ctr"/>
            <a:endParaRPr lang="nl-BE" dirty="0"/>
          </a:p>
          <a:p>
            <a:pPr algn="ctr"/>
            <a:r>
              <a:rPr lang="nl-BE" dirty="0"/>
              <a:t>Aan jou de keuze 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Om slim te beleggen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Wees alert en een adviseur/coach  helpt je zeker al minder geld te verliezen en op termijn zelfs veel te verdienen!!</a:t>
            </a:r>
          </a:p>
        </p:txBody>
      </p:sp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36F98-DD73-8B6F-FB4E-70EF1FBB2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CAE8CF-19D0-5033-E81B-9DC4DE44C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8762E7-A0E2-6597-02BA-326492E5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894C88F-A025-90E9-63D7-84D15B3AA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BCDEAEC-7D39-433E-7D02-74B61B273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E1BDEB-019D-E30A-4276-EF3173BCE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08A504-ED33-BDE2-CA83-ACB965E98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E4F276-0828-0200-2E0D-8172F786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0863039-8B69-C2D7-CCC3-8B71E432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5D395F1-AB5C-7287-59F4-BE242C6B5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8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7BE45-D623-67B4-D0D5-B2838E64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1C0096-283D-EC7A-58CA-2BD78D48C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5A3D78-F570-4F1F-B3A8-1D7D8226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F3A3528-9DFA-8D58-15DC-703B8D23F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1F2C7FF-DC7F-DB7C-00CE-8226318DA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180BB8-7A90-6E3C-736F-2C76C3F5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F42EC8-0EFD-AC2E-6122-0C358275B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9B12CD-FF27-6454-A6C7-59B6EF649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5FC5A38-FB7A-C466-43A6-6920EEDF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B2FAD4-028F-5730-B49F-5BFEA36DF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4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34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10/18/2023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 dirty="0">
                <a:highlight>
                  <a:srgbClr val="FF00FF"/>
                </a:highlight>
              </a:rPr>
              <a:t>Je </a:t>
            </a:r>
            <a:r>
              <a:rPr lang="en-US" sz="3200" b="1" dirty="0" err="1">
                <a:highlight>
                  <a:srgbClr val="FF00FF"/>
                </a:highlight>
              </a:rPr>
              <a:t>kan</a:t>
            </a:r>
            <a:r>
              <a:rPr lang="en-US" sz="3200" b="1" dirty="0">
                <a:highlight>
                  <a:srgbClr val="FF00FF"/>
                </a:highlight>
              </a:rPr>
              <a:t> reeds in </a:t>
            </a:r>
            <a:r>
              <a:rPr lang="en-US" sz="3200" b="1" dirty="0" err="1">
                <a:highlight>
                  <a:srgbClr val="FF00FF"/>
                </a:highlight>
              </a:rPr>
              <a:t>goud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beleggen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vanaf</a:t>
            </a:r>
            <a:r>
              <a:rPr lang="en-US" sz="3200" b="1" dirty="0">
                <a:highlight>
                  <a:srgbClr val="FF00FF"/>
                </a:highlight>
              </a:rPr>
              <a:t> 400 €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36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10/18/2023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7EEFB-C3ED-FD93-C1C7-9046161DC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C50EB6-701D-C9FF-D48A-D99625920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5946ACA-3BD0-FB7C-EE35-5955DC6C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DC4429-A85D-2DD3-0D00-3AE4CFFDC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2C09A93-056F-81A4-D981-57599CF69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66" y="575733"/>
            <a:ext cx="10513168" cy="532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10/18/2023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6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3167162" y="4390629"/>
            <a:ext cx="5616624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</a:t>
            </a:r>
            <a:endParaRPr lang="nl-BE" sz="4000" b="1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4A84E1-7AAF-92E0-4357-D292062D21C0}"/>
              </a:ext>
            </a:extLst>
          </p:cNvPr>
          <p:cNvSpPr txBox="1"/>
          <p:nvPr/>
        </p:nvSpPr>
        <p:spPr>
          <a:xfrm>
            <a:off x="142827" y="3052472"/>
            <a:ext cx="11108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Mexem</a:t>
            </a:r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</a:rPr>
              <a:t>=https://advisor.mexem.com/login</a:t>
            </a:r>
            <a:endParaRPr lang="en-US" sz="4000" b="1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10/18/2023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D81C7-B083-478E-82FE-089A8CB72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98EDA2-4889-433D-AC01-5214D7976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99D46A-AF52-46FD-938B-D31189460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33E919-C473-4F0E-9DBC-CC65FC9E9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BBF3BDD-5C99-4FDC-BBCB-E711359D9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6B54F2-CD11-4359-A7D6-DA7C76C09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19088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33F0879-3DA0-4CB8-B35E-A0AD42558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151602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4D2183-F388-476E-92A9-D6639D69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299" y="468529"/>
            <a:ext cx="3612141" cy="555644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3462E7-1698-4B21-BE89-AEFAC7C2F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444" y="575735"/>
            <a:ext cx="3355906" cy="5325533"/>
          </a:xfrm>
          <a:prstGeom prst="rect">
            <a:avLst/>
          </a:prstGeom>
          <a:noFill/>
          <a:ln w="15875" cap="flat"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8BD247-301A-FFCF-23B5-F4F11BFDA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43" y="918723"/>
            <a:ext cx="2678923" cy="11851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2600" dirty="0" err="1">
                <a:solidFill>
                  <a:srgbClr val="262626"/>
                </a:solidFill>
              </a:rPr>
              <a:t>Opvallend</a:t>
            </a:r>
            <a:r>
              <a:rPr lang="en-US" sz="2600" dirty="0">
                <a:solidFill>
                  <a:srgbClr val="262626"/>
                </a:solidFill>
              </a:rPr>
              <a:t> of </a:t>
            </a:r>
            <a:r>
              <a:rPr lang="en-US" sz="2600" dirty="0" err="1">
                <a:solidFill>
                  <a:srgbClr val="262626"/>
                </a:solidFill>
              </a:rPr>
              <a:t>laat</a:t>
            </a:r>
            <a:r>
              <a:rPr lang="en-US" sz="2600" dirty="0">
                <a:solidFill>
                  <a:srgbClr val="262626"/>
                </a:solidFill>
              </a:rPr>
              <a:t>??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8AC0C3-6932-4B4C-F469-5F6BC096F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44" y="2295444"/>
            <a:ext cx="2678923" cy="335470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457200">
              <a:spcAft>
                <a:spcPts val="600"/>
              </a:spcAft>
            </a:pPr>
            <a:r>
              <a:rPr lang="en-US" sz="1700" dirty="0" err="1">
                <a:solidFill>
                  <a:srgbClr val="262626"/>
                </a:solidFill>
              </a:rPr>
              <a:t>Beste</a:t>
            </a:r>
            <a:r>
              <a:rPr lang="en-US" sz="1700" dirty="0">
                <a:solidFill>
                  <a:srgbClr val="262626"/>
                </a:solidFill>
              </a:rPr>
              <a:t> </a:t>
            </a:r>
            <a:r>
              <a:rPr lang="en-US" sz="1700" dirty="0" err="1">
                <a:solidFill>
                  <a:srgbClr val="262626"/>
                </a:solidFill>
              </a:rPr>
              <a:t>klanten</a:t>
            </a:r>
            <a:endParaRPr lang="en-US" sz="1700" dirty="0">
              <a:solidFill>
                <a:srgbClr val="262626"/>
              </a:solidFill>
            </a:endParaRPr>
          </a:p>
          <a:p>
            <a:pPr defTabSz="457200">
              <a:spcAft>
                <a:spcPts val="600"/>
              </a:spcAft>
            </a:pPr>
            <a:endParaRPr lang="en-US" sz="1700" dirty="0">
              <a:solidFill>
                <a:srgbClr val="262626"/>
              </a:solidFill>
            </a:endParaRPr>
          </a:p>
          <a:p>
            <a:pPr defTabSz="457200">
              <a:spcAft>
                <a:spcPts val="600"/>
              </a:spcAft>
            </a:pPr>
            <a:r>
              <a:rPr lang="en-US" sz="1700" b="1" dirty="0">
                <a:solidFill>
                  <a:srgbClr val="262626"/>
                </a:solidFill>
              </a:rPr>
              <a:t>Men </a:t>
            </a:r>
            <a:r>
              <a:rPr lang="en-US" sz="1700" b="1" dirty="0" err="1">
                <a:solidFill>
                  <a:srgbClr val="262626"/>
                </a:solidFill>
              </a:rPr>
              <a:t>spreekt</a:t>
            </a:r>
            <a:r>
              <a:rPr lang="en-US" sz="1700" b="1" dirty="0">
                <a:solidFill>
                  <a:srgbClr val="262626"/>
                </a:solidFill>
              </a:rPr>
              <a:t> </a:t>
            </a:r>
            <a:r>
              <a:rPr lang="en-US" sz="1700" b="1" dirty="0" err="1">
                <a:solidFill>
                  <a:srgbClr val="262626"/>
                </a:solidFill>
              </a:rPr>
              <a:t>dat</a:t>
            </a:r>
            <a:r>
              <a:rPr lang="en-US" sz="1700" b="1" dirty="0">
                <a:solidFill>
                  <a:srgbClr val="262626"/>
                </a:solidFill>
              </a:rPr>
              <a:t> </a:t>
            </a:r>
            <a:r>
              <a:rPr lang="en-US" sz="1700" b="1" dirty="0" err="1">
                <a:solidFill>
                  <a:srgbClr val="262626"/>
                </a:solidFill>
              </a:rPr>
              <a:t>dit</a:t>
            </a:r>
            <a:r>
              <a:rPr lang="en-US" sz="1700" b="1" dirty="0">
                <a:solidFill>
                  <a:srgbClr val="262626"/>
                </a:solidFill>
              </a:rPr>
              <a:t> </a:t>
            </a:r>
            <a:r>
              <a:rPr lang="en-US" sz="1700" b="1" dirty="0" err="1">
                <a:solidFill>
                  <a:srgbClr val="262626"/>
                </a:solidFill>
              </a:rPr>
              <a:t>opvallend</a:t>
            </a:r>
            <a:r>
              <a:rPr lang="en-US" sz="1700" b="1" dirty="0">
                <a:solidFill>
                  <a:srgbClr val="262626"/>
                </a:solidFill>
              </a:rPr>
              <a:t> was van nu </a:t>
            </a:r>
            <a:r>
              <a:rPr lang="en-US" sz="1700" b="1" dirty="0" err="1">
                <a:solidFill>
                  <a:srgbClr val="262626"/>
                </a:solidFill>
              </a:rPr>
              <a:t>oorlogindustrie</a:t>
            </a:r>
            <a:r>
              <a:rPr lang="en-US" sz="1700" b="1" dirty="0">
                <a:solidFill>
                  <a:srgbClr val="262626"/>
                </a:solidFill>
              </a:rPr>
              <a:t> </a:t>
            </a:r>
            <a:r>
              <a:rPr lang="en-US" sz="1700" b="1" dirty="0" err="1">
                <a:solidFill>
                  <a:srgbClr val="262626"/>
                </a:solidFill>
              </a:rPr>
              <a:t>aan</a:t>
            </a:r>
            <a:r>
              <a:rPr lang="en-US" sz="1700" b="1" dirty="0">
                <a:solidFill>
                  <a:srgbClr val="262626"/>
                </a:solidFill>
              </a:rPr>
              <a:t> </a:t>
            </a:r>
            <a:r>
              <a:rPr lang="en-US" sz="1700" b="1" dirty="0" err="1">
                <a:solidFill>
                  <a:srgbClr val="262626"/>
                </a:solidFill>
              </a:rPr>
              <a:t>te</a:t>
            </a:r>
            <a:r>
              <a:rPr lang="en-US" sz="1700" b="1" dirty="0">
                <a:solidFill>
                  <a:srgbClr val="262626"/>
                </a:solidFill>
              </a:rPr>
              <a:t> </a:t>
            </a:r>
            <a:r>
              <a:rPr lang="en-US" sz="1700" b="1" dirty="0" err="1">
                <a:solidFill>
                  <a:srgbClr val="262626"/>
                </a:solidFill>
              </a:rPr>
              <a:t>raden</a:t>
            </a:r>
            <a:r>
              <a:rPr lang="en-US" sz="1700" b="1" dirty="0">
                <a:solidFill>
                  <a:srgbClr val="262626"/>
                </a:solidFill>
              </a:rPr>
              <a:t>,,,,</a:t>
            </a:r>
            <a:r>
              <a:rPr lang="en-US" sz="1700" b="1" dirty="0" err="1">
                <a:solidFill>
                  <a:srgbClr val="262626"/>
                </a:solidFill>
              </a:rPr>
              <a:t>wij</a:t>
            </a:r>
            <a:r>
              <a:rPr lang="en-US" sz="1700" b="1" dirty="0">
                <a:solidFill>
                  <a:srgbClr val="262626"/>
                </a:solidFill>
              </a:rPr>
              <a:t> </a:t>
            </a:r>
            <a:r>
              <a:rPr lang="en-US" sz="1700" b="1" dirty="0" err="1">
                <a:solidFill>
                  <a:srgbClr val="262626"/>
                </a:solidFill>
              </a:rPr>
              <a:t>raden</a:t>
            </a:r>
            <a:r>
              <a:rPr lang="en-US" sz="1700" b="1" dirty="0">
                <a:solidFill>
                  <a:srgbClr val="262626"/>
                </a:solidFill>
              </a:rPr>
              <a:t> </a:t>
            </a:r>
            <a:r>
              <a:rPr lang="en-US" sz="1700" b="1" dirty="0" err="1">
                <a:solidFill>
                  <a:srgbClr val="262626"/>
                </a:solidFill>
              </a:rPr>
              <a:t>dit</a:t>
            </a:r>
            <a:r>
              <a:rPr lang="en-US" sz="1700" b="1" dirty="0">
                <a:solidFill>
                  <a:srgbClr val="262626"/>
                </a:solidFill>
              </a:rPr>
              <a:t> al </a:t>
            </a:r>
            <a:r>
              <a:rPr lang="en-US" sz="1700" b="1" dirty="0" err="1">
                <a:solidFill>
                  <a:srgbClr val="262626"/>
                </a:solidFill>
              </a:rPr>
              <a:t>meer</a:t>
            </a:r>
            <a:r>
              <a:rPr lang="en-US" sz="1700" b="1" dirty="0">
                <a:solidFill>
                  <a:srgbClr val="262626"/>
                </a:solidFill>
              </a:rPr>
              <a:t> dan 1,5 </a:t>
            </a:r>
            <a:r>
              <a:rPr lang="en-US" sz="1700" b="1" dirty="0" err="1">
                <a:solidFill>
                  <a:srgbClr val="262626"/>
                </a:solidFill>
              </a:rPr>
              <a:t>jaar</a:t>
            </a:r>
            <a:r>
              <a:rPr lang="en-US" sz="1700" b="1" dirty="0">
                <a:solidFill>
                  <a:srgbClr val="262626"/>
                </a:solidFill>
              </a:rPr>
              <a:t> reeds </a:t>
            </a:r>
            <a:r>
              <a:rPr lang="en-US" sz="1700" b="1" dirty="0" err="1">
                <a:solidFill>
                  <a:srgbClr val="262626"/>
                </a:solidFill>
              </a:rPr>
              <a:t>sinds</a:t>
            </a:r>
            <a:r>
              <a:rPr lang="en-US" sz="1700" b="1" dirty="0">
                <a:solidFill>
                  <a:srgbClr val="262626"/>
                </a:solidFill>
              </a:rPr>
              <a:t> </a:t>
            </a:r>
            <a:r>
              <a:rPr lang="en-US" sz="1700" b="1" dirty="0" err="1">
                <a:solidFill>
                  <a:srgbClr val="262626"/>
                </a:solidFill>
              </a:rPr>
              <a:t>eind</a:t>
            </a:r>
            <a:r>
              <a:rPr lang="en-US" sz="1700" b="1" dirty="0">
                <a:solidFill>
                  <a:srgbClr val="262626"/>
                </a:solidFill>
              </a:rPr>
              <a:t> 2021 start2022</a:t>
            </a:r>
          </a:p>
          <a:p>
            <a:pPr defTabSz="457200">
              <a:spcAft>
                <a:spcPts val="600"/>
              </a:spcAft>
            </a:pPr>
            <a:r>
              <a:rPr lang="en-US" sz="1700" b="1" dirty="0" err="1">
                <a:solidFill>
                  <a:srgbClr val="262626"/>
                </a:solidFill>
              </a:rPr>
              <a:t>Wij</a:t>
            </a:r>
            <a:r>
              <a:rPr lang="en-US" sz="1700" b="1" dirty="0">
                <a:solidFill>
                  <a:srgbClr val="262626"/>
                </a:solidFill>
              </a:rPr>
              <a:t> </a:t>
            </a:r>
            <a:r>
              <a:rPr lang="en-US" sz="1700" b="1" dirty="0" err="1">
                <a:solidFill>
                  <a:srgbClr val="262626"/>
                </a:solidFill>
              </a:rPr>
              <a:t>zitten</a:t>
            </a:r>
            <a:r>
              <a:rPr lang="en-US" sz="1700" b="1" dirty="0">
                <a:solidFill>
                  <a:srgbClr val="262626"/>
                </a:solidFill>
              </a:rPr>
              <a:t> reeds met </a:t>
            </a:r>
            <a:r>
              <a:rPr lang="en-US" sz="1700" b="1" dirty="0" err="1">
                <a:solidFill>
                  <a:srgbClr val="262626"/>
                </a:solidFill>
              </a:rPr>
              <a:t>meer</a:t>
            </a:r>
            <a:r>
              <a:rPr lang="en-US" sz="1700" b="1" dirty="0">
                <a:solidFill>
                  <a:srgbClr val="262626"/>
                </a:solidFill>
              </a:rPr>
              <a:t> dan 100% </a:t>
            </a:r>
            <a:r>
              <a:rPr lang="en-US" sz="1700" b="1" dirty="0" err="1">
                <a:solidFill>
                  <a:srgbClr val="262626"/>
                </a:solidFill>
              </a:rPr>
              <a:t>winst</a:t>
            </a:r>
            <a:r>
              <a:rPr lang="en-US" sz="1700" b="1" dirty="0">
                <a:solidFill>
                  <a:srgbClr val="262626"/>
                </a:solidFill>
              </a:rPr>
              <a:t> er op!!</a:t>
            </a: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C22FCAC-D7EC-4A52-B153-FF761E22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739" y="0"/>
            <a:ext cx="6988161" cy="6477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E8D34E-1336-602A-2837-E22E9A283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802" y="967457"/>
            <a:ext cx="5761378" cy="449387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28C772-898D-A932-5483-B662EE93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55749" y="6024972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000" smtClean="0"/>
              <a:pPr defTabSz="914400">
                <a:spcAft>
                  <a:spcPts val="600"/>
                </a:spcAft>
              </a:pPr>
              <a:t>10/18/2023</a:t>
            </a:fld>
            <a:endParaRPr lang="en-US" sz="10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199A14-A3E9-B705-3C73-55619616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598" y="6024972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0F073CC-40D5-4B23-8DF0-9BD0A0C12F2C}" type="slidenum">
              <a:rPr lang="en-US" sz="1000" smtClean="0"/>
              <a:pPr defTabSz="914400">
                <a:spcAft>
                  <a:spcPts val="600"/>
                </a:spcAft>
              </a:pPr>
              <a:t>8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8611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3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F4A1D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10/18/2023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78F0F5-F1DF-1F03-14B0-1D25A5750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712" y="642937"/>
            <a:ext cx="722947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463</Words>
  <Application>Microsoft Office PowerPoint</Application>
  <PresentationFormat>Aangepast</PresentationFormat>
  <Paragraphs>141</Paragraphs>
  <Slides>36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5" baseType="lpstr">
      <vt:lpstr>Arial Black</vt:lpstr>
      <vt:lpstr>Garamond</vt:lpstr>
      <vt:lpstr>Calibri</vt:lpstr>
      <vt:lpstr>Constantia</vt:lpstr>
      <vt:lpstr>Arial Unicode MS</vt:lpstr>
      <vt:lpstr>Arial</vt:lpstr>
      <vt:lpstr>Wingdings 3</vt:lpstr>
      <vt:lpstr>LJQQAM+ITC Zapf Chancery Medium Italic</vt:lpstr>
      <vt:lpstr>Organisch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Opvallend of laat??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Nieuwe obligaties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108</cp:revision>
  <cp:lastPrinted>2023-10-04T08:18:28Z</cp:lastPrinted>
  <dcterms:modified xsi:type="dcterms:W3CDTF">2023-10-18T08:59:06Z</dcterms:modified>
</cp:coreProperties>
</file>