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947" r:id="rId1"/>
  </p:sldMasterIdLst>
  <p:notesMasterIdLst>
    <p:notesMasterId r:id="rId42"/>
  </p:notesMasterIdLst>
  <p:sldIdLst>
    <p:sldId id="256" r:id="rId2"/>
    <p:sldId id="476" r:id="rId3"/>
    <p:sldId id="448" r:id="rId4"/>
    <p:sldId id="399" r:id="rId5"/>
    <p:sldId id="258" r:id="rId6"/>
    <p:sldId id="469" r:id="rId7"/>
    <p:sldId id="460" r:id="rId8"/>
    <p:sldId id="260" r:id="rId9"/>
    <p:sldId id="468" r:id="rId10"/>
    <p:sldId id="439" r:id="rId11"/>
    <p:sldId id="412" r:id="rId12"/>
    <p:sldId id="470" r:id="rId13"/>
    <p:sldId id="264" r:id="rId14"/>
    <p:sldId id="466" r:id="rId15"/>
    <p:sldId id="465" r:id="rId16"/>
    <p:sldId id="404" r:id="rId17"/>
    <p:sldId id="336" r:id="rId18"/>
    <p:sldId id="462" r:id="rId19"/>
    <p:sldId id="272" r:id="rId20"/>
    <p:sldId id="417" r:id="rId21"/>
    <p:sldId id="274" r:id="rId22"/>
    <p:sldId id="380" r:id="rId23"/>
    <p:sldId id="471" r:id="rId24"/>
    <p:sldId id="415" r:id="rId25"/>
    <p:sldId id="403" r:id="rId26"/>
    <p:sldId id="419" r:id="rId27"/>
    <p:sldId id="420" r:id="rId28"/>
    <p:sldId id="421" r:id="rId29"/>
    <p:sldId id="422" r:id="rId30"/>
    <p:sldId id="477" r:id="rId31"/>
    <p:sldId id="478" r:id="rId32"/>
    <p:sldId id="479" r:id="rId33"/>
    <p:sldId id="480" r:id="rId34"/>
    <p:sldId id="481" r:id="rId35"/>
    <p:sldId id="482" r:id="rId36"/>
    <p:sldId id="483" r:id="rId37"/>
    <p:sldId id="484" r:id="rId38"/>
    <p:sldId id="344" r:id="rId39"/>
    <p:sldId id="400" r:id="rId40"/>
    <p:sldId id="386" r:id="rId41"/>
  </p:sldIdLst>
  <p:sldSz cx="11518900" cy="6477000"/>
  <p:notesSz cx="9929813" cy="6797675"/>
  <p:embeddedFontLst>
    <p:embeddedFont>
      <p:font typeface="Arial Black" panose="020B0A04020102020204" pitchFamily="34" charset="0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onstantia" panose="02030602050306030303" pitchFamily="18" charset="0"/>
      <p:regular r:id="rId48"/>
      <p:bold r:id="rId49"/>
      <p:italic r:id="rId50"/>
      <p:boldItalic r:id="rId51"/>
    </p:embeddedFont>
    <p:embeddedFont>
      <p:font typeface="Garamond" panose="02020404030301010803" pitchFamily="18" charset="0"/>
      <p:regular r:id="rId52"/>
      <p:bold r:id="rId53"/>
      <p:italic r:id="rId54"/>
    </p:embeddedFont>
    <p:embeddedFont>
      <p:font typeface="LJQQAM+ITC Zapf Chancery Medium Italic" panose="020B0604020202020204"/>
      <p:regular r:id="rId55"/>
    </p:embeddedFont>
    <p:embeddedFont>
      <p:font typeface="Wingdings 3" panose="05040102010807070707" pitchFamily="18" charset="2"/>
      <p:regular r:id="rId5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476"/>
            <p14:sldId id="448"/>
            <p14:sldId id="399"/>
            <p14:sldId id="258"/>
            <p14:sldId id="469"/>
          </p14:sldIdLst>
        </p14:section>
        <p14:section name="Naamloze sectie" id="{8755B586-2486-49CE-8420-C76D66869903}">
          <p14:sldIdLst>
            <p14:sldId id="460"/>
            <p14:sldId id="260"/>
            <p14:sldId id="468"/>
            <p14:sldId id="439"/>
            <p14:sldId id="412"/>
            <p14:sldId id="470"/>
            <p14:sldId id="264"/>
            <p14:sldId id="466"/>
            <p14:sldId id="465"/>
            <p14:sldId id="404"/>
            <p14:sldId id="336"/>
            <p14:sldId id="462"/>
            <p14:sldId id="272"/>
            <p14:sldId id="417"/>
            <p14:sldId id="274"/>
            <p14:sldId id="380"/>
            <p14:sldId id="471"/>
            <p14:sldId id="415"/>
            <p14:sldId id="403"/>
            <p14:sldId id="419"/>
            <p14:sldId id="420"/>
            <p14:sldId id="421"/>
            <p14:sldId id="422"/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  <p14:sldId id="344"/>
            <p14:sldId id="400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F61D79-0036-4E56-887D-E554DE557A61}" v="2" dt="2023-11-08T09:18:57.6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>
      <p:cViewPr varScale="1">
        <p:scale>
          <a:sx n="117" d="100"/>
          <a:sy n="117" d="100"/>
        </p:scale>
        <p:origin x="564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"/>
    </p:cViewPr>
  </p:sorterViewPr>
  <p:notesViewPr>
    <p:cSldViewPr>
      <p:cViewPr varScale="1">
        <p:scale>
          <a:sx n="112" d="100"/>
          <a:sy n="112" d="100"/>
        </p:scale>
        <p:origin x="222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2.fntdata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1DD5E8-2F51-4131-B3FA-7DD0A8A9C07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570A5A62-3B27-405E-B9F7-EC3ADCAC125B}">
      <dgm:prSet/>
      <dgm:spPr/>
      <dgm:t>
        <a:bodyPr/>
        <a:lstStyle/>
        <a:p>
          <a:r>
            <a:rPr lang="nl-BE" b="1" i="0" u="sng"/>
            <a:t>Hoe kan je online klant worden van      </a:t>
          </a:r>
          <a:br>
            <a:rPr lang="nl-BE" b="1" i="0" u="sng"/>
          </a:br>
          <a:r>
            <a:rPr lang="nl-BE" b="1" i="0" u="sng"/>
            <a:t>       ons kantoor knokke-heist</a:t>
          </a:r>
          <a:br>
            <a:rPr lang="nl-BE" b="1" i="0" u="sng"/>
          </a:br>
          <a:r>
            <a:rPr lang="nl-BE" b="1" i="0" u="sng"/>
            <a:t>      private portfolio masters</a:t>
          </a:r>
          <a:endParaRPr lang="nl-BE"/>
        </a:p>
      </dgm:t>
    </dgm:pt>
    <dgm:pt modelId="{905EA5BC-30EA-441F-A03C-9F6A848A7C3E}" type="parTrans" cxnId="{CF48F179-E38A-4542-AFFE-9801CAB6E1F2}">
      <dgm:prSet/>
      <dgm:spPr/>
      <dgm:t>
        <a:bodyPr/>
        <a:lstStyle/>
        <a:p>
          <a:endParaRPr lang="nl-BE"/>
        </a:p>
      </dgm:t>
    </dgm:pt>
    <dgm:pt modelId="{F765EE4B-9BF3-481F-96F2-7B3673E746D0}" type="sibTrans" cxnId="{CF48F179-E38A-4542-AFFE-9801CAB6E1F2}">
      <dgm:prSet/>
      <dgm:spPr/>
      <dgm:t>
        <a:bodyPr/>
        <a:lstStyle/>
        <a:p>
          <a:endParaRPr lang="nl-BE"/>
        </a:p>
      </dgm:t>
    </dgm:pt>
    <dgm:pt modelId="{9598498A-C740-4E9A-80F0-D89BA1C5CEB3}" type="pres">
      <dgm:prSet presAssocID="{861DD5E8-2F51-4131-B3FA-7DD0A8A9C076}" presName="linearFlow" presStyleCnt="0">
        <dgm:presLayoutVars>
          <dgm:dir/>
          <dgm:resizeHandles val="exact"/>
        </dgm:presLayoutVars>
      </dgm:prSet>
      <dgm:spPr/>
    </dgm:pt>
    <dgm:pt modelId="{D043840C-0DA5-4A8E-93A9-920F9885C34F}" type="pres">
      <dgm:prSet presAssocID="{570A5A62-3B27-405E-B9F7-EC3ADCAC125B}" presName="composite" presStyleCnt="0"/>
      <dgm:spPr/>
    </dgm:pt>
    <dgm:pt modelId="{01D3A83C-AF0A-4EBD-A424-F70CE5C9D12E}" type="pres">
      <dgm:prSet presAssocID="{570A5A62-3B27-405E-B9F7-EC3ADCAC125B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ad dat zich een weg door een grasveld kronkelt"/>
        </a:ext>
      </dgm:extLst>
    </dgm:pt>
    <dgm:pt modelId="{8923142F-6166-4469-A196-0107586AB9C7}" type="pres">
      <dgm:prSet presAssocID="{570A5A62-3B27-405E-B9F7-EC3ADCAC125B}" presName="txShp" presStyleLbl="node1" presStyleIdx="0" presStyleCnt="1">
        <dgm:presLayoutVars>
          <dgm:bulletEnabled val="1"/>
        </dgm:presLayoutVars>
      </dgm:prSet>
      <dgm:spPr/>
    </dgm:pt>
  </dgm:ptLst>
  <dgm:cxnLst>
    <dgm:cxn modelId="{FAD92F09-1A3E-444F-9D2F-79EDEAC5673E}" type="presOf" srcId="{570A5A62-3B27-405E-B9F7-EC3ADCAC125B}" destId="{8923142F-6166-4469-A196-0107586AB9C7}" srcOrd="0" destOrd="0" presId="urn:microsoft.com/office/officeart/2005/8/layout/vList3"/>
    <dgm:cxn modelId="{633B3E0A-675B-42CF-9604-96BBC16A0A5F}" type="presOf" srcId="{861DD5E8-2F51-4131-B3FA-7DD0A8A9C076}" destId="{9598498A-C740-4E9A-80F0-D89BA1C5CEB3}" srcOrd="0" destOrd="0" presId="urn:microsoft.com/office/officeart/2005/8/layout/vList3"/>
    <dgm:cxn modelId="{CF48F179-E38A-4542-AFFE-9801CAB6E1F2}" srcId="{861DD5E8-2F51-4131-B3FA-7DD0A8A9C076}" destId="{570A5A62-3B27-405E-B9F7-EC3ADCAC125B}" srcOrd="0" destOrd="0" parTransId="{905EA5BC-30EA-441F-A03C-9F6A848A7C3E}" sibTransId="{F765EE4B-9BF3-481F-96F2-7B3673E746D0}"/>
    <dgm:cxn modelId="{C2200E21-D6AC-421B-A7DA-38A1896BB653}" type="presParOf" srcId="{9598498A-C740-4E9A-80F0-D89BA1C5CEB3}" destId="{D043840C-0DA5-4A8E-93A9-920F9885C34F}" srcOrd="0" destOrd="0" presId="urn:microsoft.com/office/officeart/2005/8/layout/vList3"/>
    <dgm:cxn modelId="{A78BA390-23EF-4FC1-B87E-C1FBABE72591}" type="presParOf" srcId="{D043840C-0DA5-4A8E-93A9-920F9885C34F}" destId="{01D3A83C-AF0A-4EBD-A424-F70CE5C9D12E}" srcOrd="0" destOrd="0" presId="urn:microsoft.com/office/officeart/2005/8/layout/vList3"/>
    <dgm:cxn modelId="{2F5D579B-548C-4446-AEC3-F8EB1DB8B8CA}" type="presParOf" srcId="{D043840C-0DA5-4A8E-93A9-920F9885C34F}" destId="{8923142F-6166-4469-A196-0107586AB9C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E3F159-F1D6-4FE3-B33A-A6B592245C74}" type="doc">
      <dgm:prSet loTypeId="urn:microsoft.com/office/officeart/2005/8/layout/vList2" loCatId="list" qsTypeId="urn:microsoft.com/office/officeart/2005/8/quickstyle/simple4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56448D94-16A9-4895-8FAA-122E436DE52B}">
      <dgm:prSet/>
      <dgm:spPr/>
      <dgm:t>
        <a:bodyPr/>
        <a:lstStyle/>
        <a:p>
          <a:r>
            <a:rPr lang="nl-BE" b="1"/>
            <a:t>DE LAASTE 3000 JAAR IS ER MAAR WEINIG VERANDERD OP DEZE AARDE OM UW VERMOGEN AFTESCHERMEN  TEGEN KOOPKRACHTVERLIES</a:t>
          </a:r>
          <a:endParaRPr lang="en-US"/>
        </a:p>
      </dgm:t>
    </dgm:pt>
    <dgm:pt modelId="{A41C973D-D9A6-40F8-A8D5-5CC37CBFB4DE}" type="parTrans" cxnId="{852707AF-5BD2-4370-A85B-8198B1545D54}">
      <dgm:prSet/>
      <dgm:spPr/>
      <dgm:t>
        <a:bodyPr/>
        <a:lstStyle/>
        <a:p>
          <a:endParaRPr lang="en-US"/>
        </a:p>
      </dgm:t>
    </dgm:pt>
    <dgm:pt modelId="{B30CD43A-AD03-4B59-8F4A-17A751F5C3E4}" type="sibTrans" cxnId="{852707AF-5BD2-4370-A85B-8198B1545D54}">
      <dgm:prSet/>
      <dgm:spPr/>
      <dgm:t>
        <a:bodyPr/>
        <a:lstStyle/>
        <a:p>
          <a:endParaRPr lang="en-US"/>
        </a:p>
      </dgm:t>
    </dgm:pt>
    <dgm:pt modelId="{80A314BF-352E-4944-A88C-7AB0CBF31700}">
      <dgm:prSet/>
      <dgm:spPr/>
      <dgm:t>
        <a:bodyPr/>
        <a:lstStyle/>
        <a:p>
          <a:r>
            <a:rPr lang="nl-BE" b="1"/>
            <a:t>BEURZEN.OBLIGATIES ALLES ZAL IN WAARDE VERMINDEREN</a:t>
          </a:r>
          <a:endParaRPr lang="en-US"/>
        </a:p>
      </dgm:t>
    </dgm:pt>
    <dgm:pt modelId="{1660F85B-ED05-46D7-A7DF-27F5CB77A036}" type="parTrans" cxnId="{5BEA7884-0A9C-401C-BE42-8E8023EB0C80}">
      <dgm:prSet/>
      <dgm:spPr/>
      <dgm:t>
        <a:bodyPr/>
        <a:lstStyle/>
        <a:p>
          <a:endParaRPr lang="en-US"/>
        </a:p>
      </dgm:t>
    </dgm:pt>
    <dgm:pt modelId="{1E61E9A5-B69D-413A-8173-37940B8C1274}" type="sibTrans" cxnId="{5BEA7884-0A9C-401C-BE42-8E8023EB0C80}">
      <dgm:prSet/>
      <dgm:spPr/>
      <dgm:t>
        <a:bodyPr/>
        <a:lstStyle/>
        <a:p>
          <a:endParaRPr lang="en-US"/>
        </a:p>
      </dgm:t>
    </dgm:pt>
    <dgm:pt modelId="{978A7F72-9446-4607-B7F4-6767861DBBAB}">
      <dgm:prSet/>
      <dgm:spPr/>
      <dgm:t>
        <a:bodyPr/>
        <a:lstStyle/>
        <a:p>
          <a:r>
            <a:rPr lang="nl-BE" b="1"/>
            <a:t>UITSLUITEND FYSISCH GOUD KAN U BEHOEDEN VAN DIT VERLIES</a:t>
          </a:r>
          <a:endParaRPr lang="en-US"/>
        </a:p>
      </dgm:t>
    </dgm:pt>
    <dgm:pt modelId="{425BCEB9-41CA-4976-A1CD-9C97A8CCEFD4}" type="parTrans" cxnId="{25E7FE5C-F982-40F2-8FD7-309B10E138E1}">
      <dgm:prSet/>
      <dgm:spPr/>
      <dgm:t>
        <a:bodyPr/>
        <a:lstStyle/>
        <a:p>
          <a:endParaRPr lang="en-US"/>
        </a:p>
      </dgm:t>
    </dgm:pt>
    <dgm:pt modelId="{09AB4A42-4D58-49A7-BF8D-216D6042EAA5}" type="sibTrans" cxnId="{25E7FE5C-F982-40F2-8FD7-309B10E138E1}">
      <dgm:prSet/>
      <dgm:spPr/>
      <dgm:t>
        <a:bodyPr/>
        <a:lstStyle/>
        <a:p>
          <a:endParaRPr lang="en-US"/>
        </a:p>
      </dgm:t>
    </dgm:pt>
    <dgm:pt modelId="{53A3BC40-D848-42E8-B02C-D3435AFDD15F}">
      <dgm:prSet/>
      <dgm:spPr/>
      <dgm:t>
        <a:bodyPr/>
        <a:lstStyle/>
        <a:p>
          <a:r>
            <a:rPr lang="nl-BE" b="1"/>
            <a:t>GOUDSTAVEN BEHOUDEN AL SINDS 3000JAAR STEEDS HUN KOOPKRACHT</a:t>
          </a:r>
          <a:endParaRPr lang="en-US"/>
        </a:p>
      </dgm:t>
    </dgm:pt>
    <dgm:pt modelId="{B1D13018-ADB6-4DD5-8BF3-DB717D24E0D8}" type="parTrans" cxnId="{E53D022C-5CF2-4C59-9076-C266B037367C}">
      <dgm:prSet/>
      <dgm:spPr/>
      <dgm:t>
        <a:bodyPr/>
        <a:lstStyle/>
        <a:p>
          <a:endParaRPr lang="en-US"/>
        </a:p>
      </dgm:t>
    </dgm:pt>
    <dgm:pt modelId="{4EA068D1-CC97-405E-8545-6774E79844EF}" type="sibTrans" cxnId="{E53D022C-5CF2-4C59-9076-C266B037367C}">
      <dgm:prSet/>
      <dgm:spPr/>
      <dgm:t>
        <a:bodyPr/>
        <a:lstStyle/>
        <a:p>
          <a:endParaRPr lang="en-US"/>
        </a:p>
      </dgm:t>
    </dgm:pt>
    <dgm:pt modelId="{7B162C0D-8231-49A0-8533-B5A9CBD00339}">
      <dgm:prSet/>
      <dgm:spPr/>
      <dgm:t>
        <a:bodyPr/>
        <a:lstStyle/>
        <a:p>
          <a:r>
            <a:rPr lang="nl-BE" b="1"/>
            <a:t>EN JA AZIE EN CHINA GELOVEN MASSAAL DAARIN</a:t>
          </a:r>
          <a:endParaRPr lang="en-US"/>
        </a:p>
      </dgm:t>
    </dgm:pt>
    <dgm:pt modelId="{56CAD3E1-0086-4563-814A-B26440E031E9}" type="parTrans" cxnId="{351327F7-9782-48E3-9258-05E57D700BD8}">
      <dgm:prSet/>
      <dgm:spPr/>
      <dgm:t>
        <a:bodyPr/>
        <a:lstStyle/>
        <a:p>
          <a:endParaRPr lang="en-US"/>
        </a:p>
      </dgm:t>
    </dgm:pt>
    <dgm:pt modelId="{79D97740-C8C2-4C08-9ECB-7B5FA251EA49}" type="sibTrans" cxnId="{351327F7-9782-48E3-9258-05E57D700BD8}">
      <dgm:prSet/>
      <dgm:spPr/>
      <dgm:t>
        <a:bodyPr/>
        <a:lstStyle/>
        <a:p>
          <a:endParaRPr lang="en-US"/>
        </a:p>
      </dgm:t>
    </dgm:pt>
    <dgm:pt modelId="{07112140-1C35-4468-BBEE-3F86CCBB94A1}" type="pres">
      <dgm:prSet presAssocID="{0EE3F159-F1D6-4FE3-B33A-A6B592245C74}" presName="linear" presStyleCnt="0">
        <dgm:presLayoutVars>
          <dgm:animLvl val="lvl"/>
          <dgm:resizeHandles val="exact"/>
        </dgm:presLayoutVars>
      </dgm:prSet>
      <dgm:spPr/>
    </dgm:pt>
    <dgm:pt modelId="{7E41B242-1C41-4C10-8D84-36987FB16C55}" type="pres">
      <dgm:prSet presAssocID="{56448D94-16A9-4895-8FAA-122E436DE5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4BD79E6-D2EB-4041-9CF8-920DC0D6B14D}" type="pres">
      <dgm:prSet presAssocID="{B30CD43A-AD03-4B59-8F4A-17A751F5C3E4}" presName="spacer" presStyleCnt="0"/>
      <dgm:spPr/>
    </dgm:pt>
    <dgm:pt modelId="{73DA6E23-222E-4423-8948-6E9F4617F3DD}" type="pres">
      <dgm:prSet presAssocID="{80A314BF-352E-4944-A88C-7AB0CBF317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61176B5-E0F4-45E2-B9CC-EFD3B789FC6D}" type="pres">
      <dgm:prSet presAssocID="{1E61E9A5-B69D-413A-8173-37940B8C1274}" presName="spacer" presStyleCnt="0"/>
      <dgm:spPr/>
    </dgm:pt>
    <dgm:pt modelId="{25FFA75A-14B9-4430-BF3A-8547943A3082}" type="pres">
      <dgm:prSet presAssocID="{978A7F72-9446-4607-B7F4-6767861DB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C23378-6BE4-4B61-AF28-AEC502787224}" type="pres">
      <dgm:prSet presAssocID="{09AB4A42-4D58-49A7-BF8D-216D6042EAA5}" presName="spacer" presStyleCnt="0"/>
      <dgm:spPr/>
    </dgm:pt>
    <dgm:pt modelId="{295320C5-78FA-4109-9C97-D900B70013E4}" type="pres">
      <dgm:prSet presAssocID="{53A3BC40-D848-42E8-B02C-D3435AFDD15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426C956-4A97-4626-8865-3FBFAFE1EF2A}" type="pres">
      <dgm:prSet presAssocID="{4EA068D1-CC97-405E-8545-6774E79844EF}" presName="spacer" presStyleCnt="0"/>
      <dgm:spPr/>
    </dgm:pt>
    <dgm:pt modelId="{E096775B-7B39-4BF8-99D3-60B2B4E8F1F1}" type="pres">
      <dgm:prSet presAssocID="{7B162C0D-8231-49A0-8533-B5A9CBD003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53D022C-5CF2-4C59-9076-C266B037367C}" srcId="{0EE3F159-F1D6-4FE3-B33A-A6B592245C74}" destId="{53A3BC40-D848-42E8-B02C-D3435AFDD15F}" srcOrd="3" destOrd="0" parTransId="{B1D13018-ADB6-4DD5-8BF3-DB717D24E0D8}" sibTransId="{4EA068D1-CC97-405E-8545-6774E79844EF}"/>
    <dgm:cxn modelId="{25E7FE5C-F982-40F2-8FD7-309B10E138E1}" srcId="{0EE3F159-F1D6-4FE3-B33A-A6B592245C74}" destId="{978A7F72-9446-4607-B7F4-6767861DBBAB}" srcOrd="2" destOrd="0" parTransId="{425BCEB9-41CA-4976-A1CD-9C97A8CCEFD4}" sibTransId="{09AB4A42-4D58-49A7-BF8D-216D6042EAA5}"/>
    <dgm:cxn modelId="{B698B362-4E52-4CA8-B568-B31D02ED3086}" type="presOf" srcId="{53A3BC40-D848-42E8-B02C-D3435AFDD15F}" destId="{295320C5-78FA-4109-9C97-D900B70013E4}" srcOrd="0" destOrd="0" presId="urn:microsoft.com/office/officeart/2005/8/layout/vList2"/>
    <dgm:cxn modelId="{E16C9964-9EF1-4D33-B9C8-EC4DAAB672DC}" type="presOf" srcId="{978A7F72-9446-4607-B7F4-6767861DBBAB}" destId="{25FFA75A-14B9-4430-BF3A-8547943A3082}" srcOrd="0" destOrd="0" presId="urn:microsoft.com/office/officeart/2005/8/layout/vList2"/>
    <dgm:cxn modelId="{AE757B55-6A16-4F1D-9787-880B1D4D9563}" type="presOf" srcId="{80A314BF-352E-4944-A88C-7AB0CBF31700}" destId="{73DA6E23-222E-4423-8948-6E9F4617F3DD}" srcOrd="0" destOrd="0" presId="urn:microsoft.com/office/officeart/2005/8/layout/vList2"/>
    <dgm:cxn modelId="{5BEA7884-0A9C-401C-BE42-8E8023EB0C80}" srcId="{0EE3F159-F1D6-4FE3-B33A-A6B592245C74}" destId="{80A314BF-352E-4944-A88C-7AB0CBF31700}" srcOrd="1" destOrd="0" parTransId="{1660F85B-ED05-46D7-A7DF-27F5CB77A036}" sibTransId="{1E61E9A5-B69D-413A-8173-37940B8C1274}"/>
    <dgm:cxn modelId="{1CFD3DA7-16A8-4B9A-89AA-65D502B31945}" type="presOf" srcId="{7B162C0D-8231-49A0-8533-B5A9CBD00339}" destId="{E096775B-7B39-4BF8-99D3-60B2B4E8F1F1}" srcOrd="0" destOrd="0" presId="urn:microsoft.com/office/officeart/2005/8/layout/vList2"/>
    <dgm:cxn modelId="{852707AF-5BD2-4370-A85B-8198B1545D54}" srcId="{0EE3F159-F1D6-4FE3-B33A-A6B592245C74}" destId="{56448D94-16A9-4895-8FAA-122E436DE52B}" srcOrd="0" destOrd="0" parTransId="{A41C973D-D9A6-40F8-A8D5-5CC37CBFB4DE}" sibTransId="{B30CD43A-AD03-4B59-8F4A-17A751F5C3E4}"/>
    <dgm:cxn modelId="{272D3FD1-9DC7-49A3-B238-C27A809CB6D3}" type="presOf" srcId="{56448D94-16A9-4895-8FAA-122E436DE52B}" destId="{7E41B242-1C41-4C10-8D84-36987FB16C55}" srcOrd="0" destOrd="0" presId="urn:microsoft.com/office/officeart/2005/8/layout/vList2"/>
    <dgm:cxn modelId="{351327F7-9782-48E3-9258-05E57D700BD8}" srcId="{0EE3F159-F1D6-4FE3-B33A-A6B592245C74}" destId="{7B162C0D-8231-49A0-8533-B5A9CBD00339}" srcOrd="4" destOrd="0" parTransId="{56CAD3E1-0086-4563-814A-B26440E031E9}" sibTransId="{79D97740-C8C2-4C08-9ECB-7B5FA251EA49}"/>
    <dgm:cxn modelId="{6C5244F7-4992-44EE-B94B-04F21B8362FE}" type="presOf" srcId="{0EE3F159-F1D6-4FE3-B33A-A6B592245C74}" destId="{07112140-1C35-4468-BBEE-3F86CCBB94A1}" srcOrd="0" destOrd="0" presId="urn:microsoft.com/office/officeart/2005/8/layout/vList2"/>
    <dgm:cxn modelId="{B3375DA0-D145-4774-8510-AF907B8B7EAF}" type="presParOf" srcId="{07112140-1C35-4468-BBEE-3F86CCBB94A1}" destId="{7E41B242-1C41-4C10-8D84-36987FB16C55}" srcOrd="0" destOrd="0" presId="urn:microsoft.com/office/officeart/2005/8/layout/vList2"/>
    <dgm:cxn modelId="{D9309F71-592C-4C21-BDB7-71B22FC99721}" type="presParOf" srcId="{07112140-1C35-4468-BBEE-3F86CCBB94A1}" destId="{44BD79E6-D2EB-4041-9CF8-920DC0D6B14D}" srcOrd="1" destOrd="0" presId="urn:microsoft.com/office/officeart/2005/8/layout/vList2"/>
    <dgm:cxn modelId="{67381084-0C14-476C-A3CD-D6022B672F1E}" type="presParOf" srcId="{07112140-1C35-4468-BBEE-3F86CCBB94A1}" destId="{73DA6E23-222E-4423-8948-6E9F4617F3DD}" srcOrd="2" destOrd="0" presId="urn:microsoft.com/office/officeart/2005/8/layout/vList2"/>
    <dgm:cxn modelId="{8047C079-6ACF-4A49-A827-B823528D597E}" type="presParOf" srcId="{07112140-1C35-4468-BBEE-3F86CCBB94A1}" destId="{B61176B5-E0F4-45E2-B9CC-EFD3B789FC6D}" srcOrd="3" destOrd="0" presId="urn:microsoft.com/office/officeart/2005/8/layout/vList2"/>
    <dgm:cxn modelId="{099FC227-9C12-44C5-8C4D-F6C96A848FE3}" type="presParOf" srcId="{07112140-1C35-4468-BBEE-3F86CCBB94A1}" destId="{25FFA75A-14B9-4430-BF3A-8547943A3082}" srcOrd="4" destOrd="0" presId="urn:microsoft.com/office/officeart/2005/8/layout/vList2"/>
    <dgm:cxn modelId="{ED039FF0-32C5-4A5C-ABE1-8DD48946BB7D}" type="presParOf" srcId="{07112140-1C35-4468-BBEE-3F86CCBB94A1}" destId="{50C23378-6BE4-4B61-AF28-AEC502787224}" srcOrd="5" destOrd="0" presId="urn:microsoft.com/office/officeart/2005/8/layout/vList2"/>
    <dgm:cxn modelId="{5A321DFE-7B0D-4A22-8AC5-04806C33E246}" type="presParOf" srcId="{07112140-1C35-4468-BBEE-3F86CCBB94A1}" destId="{295320C5-78FA-4109-9C97-D900B70013E4}" srcOrd="6" destOrd="0" presId="urn:microsoft.com/office/officeart/2005/8/layout/vList2"/>
    <dgm:cxn modelId="{ECF81F4E-406C-45D2-B319-DD4E8E96CA1B}" type="presParOf" srcId="{07112140-1C35-4468-BBEE-3F86CCBB94A1}" destId="{2426C956-4A97-4626-8865-3FBFAFE1EF2A}" srcOrd="7" destOrd="0" presId="urn:microsoft.com/office/officeart/2005/8/layout/vList2"/>
    <dgm:cxn modelId="{E649782D-A72C-4C34-8D74-8A9ACA95AF6E}" type="presParOf" srcId="{07112140-1C35-4468-BBEE-3F86CCBB94A1}" destId="{E096775B-7B39-4BF8-99D3-60B2B4E8F1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3142F-6166-4469-A196-0107586AB9C7}">
      <dsp:nvSpPr>
        <dsp:cNvPr id="0" name=""/>
        <dsp:cNvSpPr/>
      </dsp:nvSpPr>
      <dsp:spPr>
        <a:xfrm rot="10800000">
          <a:off x="1934041" y="0"/>
          <a:ext cx="6394902" cy="129318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0258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700" b="1" i="0" u="sng" kern="1200"/>
            <a:t>Hoe kan je online klant worden van      </a:t>
          </a:r>
          <a:br>
            <a:rPr lang="nl-BE" sz="2700" b="1" i="0" u="sng" kern="1200"/>
          </a:br>
          <a:r>
            <a:rPr lang="nl-BE" sz="2700" b="1" i="0" u="sng" kern="1200"/>
            <a:t>       ons kantoor knokke-heist</a:t>
          </a:r>
          <a:br>
            <a:rPr lang="nl-BE" sz="2700" b="1" i="0" u="sng" kern="1200"/>
          </a:br>
          <a:r>
            <a:rPr lang="nl-BE" sz="2700" b="1" i="0" u="sng" kern="1200"/>
            <a:t>      private portfolio masters</a:t>
          </a:r>
          <a:endParaRPr lang="nl-BE" sz="2700" kern="1200"/>
        </a:p>
      </dsp:txBody>
      <dsp:txXfrm rot="10800000">
        <a:off x="2257337" y="0"/>
        <a:ext cx="6071606" cy="1293184"/>
      </dsp:txXfrm>
    </dsp:sp>
    <dsp:sp modelId="{01D3A83C-AF0A-4EBD-A424-F70CE5C9D12E}">
      <dsp:nvSpPr>
        <dsp:cNvPr id="0" name=""/>
        <dsp:cNvSpPr/>
      </dsp:nvSpPr>
      <dsp:spPr>
        <a:xfrm>
          <a:off x="1287449" y="0"/>
          <a:ext cx="1293184" cy="129318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41B242-1C41-4C10-8D84-36987FB16C55}">
      <dsp:nvSpPr>
        <dsp:cNvPr id="0" name=""/>
        <dsp:cNvSpPr/>
      </dsp:nvSpPr>
      <dsp:spPr>
        <a:xfrm>
          <a:off x="0" y="4306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DE LAASTE 3000 JAAR IS ER MAAR WEINIG VERANDERD OP DEZE AARDE OM UW VERMOGEN AFTESCHERMEN  TEGEN KOOPKRACHTVERLIES</a:t>
          </a:r>
          <a:endParaRPr lang="en-US" sz="1000" kern="1200"/>
        </a:p>
      </dsp:txBody>
      <dsp:txXfrm>
        <a:off x="25130" y="455733"/>
        <a:ext cx="3398492" cy="464540"/>
      </dsp:txXfrm>
    </dsp:sp>
    <dsp:sp modelId="{73DA6E23-222E-4423-8948-6E9F4617F3DD}">
      <dsp:nvSpPr>
        <dsp:cNvPr id="0" name=""/>
        <dsp:cNvSpPr/>
      </dsp:nvSpPr>
      <dsp:spPr>
        <a:xfrm>
          <a:off x="0" y="9742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BEURZEN.OBLIGATIES ALLES ZAL IN WAARDE VERMINDEREN</a:t>
          </a:r>
          <a:endParaRPr lang="en-US" sz="1000" kern="1200"/>
        </a:p>
      </dsp:txBody>
      <dsp:txXfrm>
        <a:off x="25130" y="999333"/>
        <a:ext cx="3398492" cy="464540"/>
      </dsp:txXfrm>
    </dsp:sp>
    <dsp:sp modelId="{25FFA75A-14B9-4430-BF3A-8547943A3082}">
      <dsp:nvSpPr>
        <dsp:cNvPr id="0" name=""/>
        <dsp:cNvSpPr/>
      </dsp:nvSpPr>
      <dsp:spPr>
        <a:xfrm>
          <a:off x="0" y="15178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UITSLUITEND FYSISCH GOUD KAN U BEHOEDEN VAN DIT VERLIES</a:t>
          </a:r>
          <a:endParaRPr lang="en-US" sz="1000" kern="1200"/>
        </a:p>
      </dsp:txBody>
      <dsp:txXfrm>
        <a:off x="25130" y="1542933"/>
        <a:ext cx="3398492" cy="464540"/>
      </dsp:txXfrm>
    </dsp:sp>
    <dsp:sp modelId="{295320C5-78FA-4109-9C97-D900B70013E4}">
      <dsp:nvSpPr>
        <dsp:cNvPr id="0" name=""/>
        <dsp:cNvSpPr/>
      </dsp:nvSpPr>
      <dsp:spPr>
        <a:xfrm>
          <a:off x="0" y="20614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GOUDSTAVEN BEHOUDEN AL SINDS 3000JAAR STEEDS HUN KOOPKRACHT</a:t>
          </a:r>
          <a:endParaRPr lang="en-US" sz="1000" kern="1200"/>
        </a:p>
      </dsp:txBody>
      <dsp:txXfrm>
        <a:off x="25130" y="2086533"/>
        <a:ext cx="3398492" cy="464540"/>
      </dsp:txXfrm>
    </dsp:sp>
    <dsp:sp modelId="{E096775B-7B39-4BF8-99D3-60B2B4E8F1F1}">
      <dsp:nvSpPr>
        <dsp:cNvPr id="0" name=""/>
        <dsp:cNvSpPr/>
      </dsp:nvSpPr>
      <dsp:spPr>
        <a:xfrm>
          <a:off x="0" y="2605003"/>
          <a:ext cx="3448752" cy="5148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000" b="1" kern="1200"/>
            <a:t>EN JA AZIE EN CHINA GELOVEN MASSAAL DAARIN</a:t>
          </a:r>
          <a:endParaRPr lang="en-US" sz="1000" kern="1200"/>
        </a:p>
      </dsp:txBody>
      <dsp:txXfrm>
        <a:off x="25130" y="2630133"/>
        <a:ext cx="3398492" cy="464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8/11/2023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8630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570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83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999" y="0"/>
            <a:ext cx="11555898" cy="6475313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3756" y="1767180"/>
            <a:ext cx="6439387" cy="1431337"/>
          </a:xfrm>
        </p:spPr>
        <p:txBody>
          <a:bodyPr anchor="b">
            <a:noAutofit/>
          </a:bodyPr>
          <a:lstStyle>
            <a:lvl1pPr algn="ctr">
              <a:defRPr sz="510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43756" y="3454397"/>
            <a:ext cx="6439387" cy="1247424"/>
          </a:xfrm>
        </p:spPr>
        <p:txBody>
          <a:bodyPr anchor="t">
            <a:normAutofit/>
          </a:bodyPr>
          <a:lstStyle>
            <a:lvl1pPr marL="0" indent="0" algn="ctr">
              <a:buNone/>
              <a:defRPr sz="1983">
                <a:solidFill>
                  <a:schemeClr val="tx1"/>
                </a:solidFill>
              </a:defRPr>
            </a:lvl1pPr>
            <a:lvl2pPr marL="43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2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2492" y="4757793"/>
            <a:ext cx="847919" cy="263878"/>
          </a:xfrm>
        </p:spPr>
        <p:txBody>
          <a:bodyPr/>
          <a:lstStyle/>
          <a:p>
            <a:fld id="{B0B4FE9D-F71D-4704-AE5B-400287031B1B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3755" y="4757793"/>
            <a:ext cx="4926744" cy="263878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2405" y="4757793"/>
            <a:ext cx="520738" cy="263878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543756" y="3326457"/>
            <a:ext cx="643938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89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4547892"/>
            <a:ext cx="9079132" cy="535253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3932" y="983544"/>
            <a:ext cx="9548038" cy="3150543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4" y="5083144"/>
            <a:ext cx="9079132" cy="466284"/>
          </a:xfrm>
        </p:spPr>
        <p:txBody>
          <a:bodyPr>
            <a:normAutofit/>
          </a:bodyPr>
          <a:lstStyle>
            <a:lvl1pPr marL="0" indent="0" algn="ctr">
              <a:buNone/>
              <a:defRPr sz="1322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23840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84" y="927569"/>
            <a:ext cx="9063133" cy="2790709"/>
          </a:xfrm>
        </p:spPr>
        <p:txBody>
          <a:bodyPr anchor="ctr">
            <a:normAutofit/>
          </a:bodyPr>
          <a:lstStyle>
            <a:lvl1pPr algn="ctr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884" y="4102100"/>
            <a:ext cx="9063133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897687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238964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82349" y="3166534"/>
            <a:ext cx="8351204" cy="5517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89"/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102100"/>
            <a:ext cx="9079132" cy="1447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15044" y="2670766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19089" y="3910188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420206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5" y="3124771"/>
            <a:ext cx="9079134" cy="1387200"/>
          </a:xfrm>
        </p:spPr>
        <p:txBody>
          <a:bodyPr anchor="b">
            <a:normAutofit/>
          </a:bodyPr>
          <a:lstStyle>
            <a:lvl1pPr algn="l">
              <a:defRPr sz="3022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511971"/>
            <a:ext cx="9079134" cy="812600"/>
          </a:xfrm>
        </p:spPr>
        <p:txBody>
          <a:bodyPr anchor="t">
            <a:normAutofit/>
          </a:bodyPr>
          <a:lstStyle>
            <a:lvl1pPr marL="0" indent="0" algn="l">
              <a:buNone/>
              <a:defRPr sz="1889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5249506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6370" y="927569"/>
            <a:ext cx="8783159" cy="2119020"/>
          </a:xfrm>
        </p:spPr>
        <p:txBody>
          <a:bodyPr anchor="ctr">
            <a:normAutofit/>
          </a:bodyPr>
          <a:lstStyle>
            <a:lvl1pPr algn="ctr">
              <a:defRPr sz="3022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37128"/>
            <a:ext cx="9079134" cy="8376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4278019"/>
            <a:ext cx="9079134" cy="1271411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14423" y="83107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15044" y="2454858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 algn="r"/>
            <a:r>
              <a:rPr lang="en-US" sz="755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24079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4" y="927569"/>
            <a:ext cx="9079132" cy="21190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23884" y="3428492"/>
            <a:ext cx="9079134" cy="79451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644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4222044"/>
            <a:ext cx="9079136" cy="1327386"/>
          </a:xfrm>
        </p:spPr>
        <p:txBody>
          <a:bodyPr anchor="t">
            <a:normAutofit/>
          </a:bodyPr>
          <a:lstStyle>
            <a:lvl1pPr marL="0" indent="0" algn="l">
              <a:buNone/>
              <a:defRPr sz="1700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19089" y="323850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970146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71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2517" y="927569"/>
            <a:ext cx="1786502" cy="462186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3882" y="927569"/>
            <a:ext cx="7022660" cy="4621860"/>
          </a:xfrm>
        </p:spPr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374529" y="935567"/>
            <a:ext cx="0" cy="4605867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98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2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9364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821" y="1655239"/>
            <a:ext cx="7708260" cy="1721263"/>
          </a:xfrm>
        </p:spPr>
        <p:txBody>
          <a:bodyPr anchor="b">
            <a:normAutofit/>
          </a:bodyPr>
          <a:lstStyle>
            <a:lvl1pPr algn="ctr">
              <a:defRPr sz="4155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819" y="3632382"/>
            <a:ext cx="7708262" cy="901517"/>
          </a:xfrm>
        </p:spPr>
        <p:txBody>
          <a:bodyPr anchor="t">
            <a:normAutofit/>
          </a:bodyPr>
          <a:lstStyle>
            <a:lvl1pPr marL="0" indent="0" algn="ctr">
              <a:buNone/>
              <a:defRPr sz="2267">
                <a:solidFill>
                  <a:schemeClr val="tx1"/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01604" y="3504441"/>
            <a:ext cx="771269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09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6763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0082" y="2418080"/>
            <a:ext cx="4457814" cy="3126232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67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3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3883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9446" y="2510837"/>
            <a:ext cx="4457814" cy="544247"/>
          </a:xfrm>
        </p:spPr>
        <p:txBody>
          <a:bodyPr anchor="b">
            <a:noAutofit/>
          </a:bodyPr>
          <a:lstStyle>
            <a:lvl1pPr marL="0" indent="0">
              <a:spcBef>
                <a:spcPts val="635"/>
              </a:spcBef>
              <a:spcAft>
                <a:spcPts val="567"/>
              </a:spcAft>
              <a:buNone/>
              <a:defRPr sz="2644" b="0">
                <a:solidFill>
                  <a:schemeClr val="accent1"/>
                </a:solidFill>
              </a:defRPr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9446" y="3063081"/>
            <a:ext cx="4457814" cy="248634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19089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90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292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2382" y="1311393"/>
            <a:ext cx="3513165" cy="1295400"/>
          </a:xfrm>
        </p:spPr>
        <p:txBody>
          <a:bodyPr anchor="b">
            <a:normAutofit/>
          </a:bodyPr>
          <a:lstStyle>
            <a:lvl1pPr algn="ctr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9512" y="927569"/>
            <a:ext cx="5167506" cy="4621861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2382" y="2862673"/>
            <a:ext cx="3513165" cy="2302937"/>
          </a:xfrm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19089" y="2750726"/>
            <a:ext cx="332046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2" y="1779175"/>
            <a:ext cx="5897216" cy="1295400"/>
          </a:xfrm>
        </p:spPr>
        <p:txBody>
          <a:bodyPr anchor="b">
            <a:normAutofit/>
          </a:bodyPr>
          <a:lstStyle>
            <a:lvl1pPr algn="ctr">
              <a:defRPr sz="2644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47929" y="983545"/>
            <a:ext cx="2894225" cy="450991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882" y="3074575"/>
            <a:ext cx="5897216" cy="172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00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276190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867" y="0"/>
            <a:ext cx="11554766" cy="6475313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3885" y="927570"/>
            <a:ext cx="9071130" cy="123143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3884" y="2414880"/>
            <a:ext cx="9071130" cy="31345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8430" y="5637389"/>
            <a:ext cx="151185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127723-9AB6-4880-AA78-6BD21EBC34E1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3884" y="5637389"/>
            <a:ext cx="6902553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82280" y="5637389"/>
            <a:ext cx="512736" cy="2638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4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729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  <p:sldLayoutId id="2147484959" r:id="rId12"/>
    <p:sldLayoutId id="2147484960" r:id="rId13"/>
    <p:sldLayoutId id="2147484961" r:id="rId14"/>
    <p:sldLayoutId id="2147484962" r:id="rId15"/>
    <p:sldLayoutId id="2147484963" r:id="rId16"/>
    <p:sldLayoutId id="2147484964" r:id="rId17"/>
    <p:sldLayoutId id="2147484965" r:id="rId18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ctr" defTabSz="431780" rtl="0" eaLnBrk="1" latinLnBrk="0" hangingPunct="1">
        <a:spcBef>
          <a:spcPct val="0"/>
        </a:spcBef>
        <a:buNone/>
        <a:defRPr sz="4155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86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2267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0164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88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33422" indent="-269862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45725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511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889036" indent="-161917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37478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80656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238348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670127" indent="-215890" algn="l" defTabSz="431780" rtl="0" eaLnBrk="1" latinLnBrk="0" hangingPunct="1">
        <a:spcBef>
          <a:spcPct val="20000"/>
        </a:spcBef>
        <a:spcAft>
          <a:spcPts val="567"/>
        </a:spcAft>
        <a:buClr>
          <a:schemeClr val="accent1"/>
        </a:buClr>
        <a:buSzPct val="115000"/>
        <a:buFont typeface="Arial"/>
        <a:buChar char="•"/>
        <a:defRPr sz="13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5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6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advisor.mexem.com/login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1212588" y="575732"/>
            <a:ext cx="9299390" cy="1491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B.BUSSCHAERT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bestuurder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Mexem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be 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11/8/2023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914" y="2314349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chemeClr val="tx2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chemeClr val="tx2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chemeClr val="tx2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chemeClr val="tx2"/>
                </a:solidFill>
                <a:latin typeface="Arial Black"/>
                <a:cs typeface="Arial Black"/>
              </a:rPr>
              <a:t>overzicht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5996" y="2160265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5954" y="4410266"/>
            <a:ext cx="9680080" cy="40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highlight>
                  <a:srgbClr val="00FF00"/>
                </a:highlight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72751" y="5553505"/>
            <a:ext cx="8696707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</a:t>
            </a:r>
            <a:r>
              <a:rPr sz="2800" b="1" dirty="0">
                <a:highlight>
                  <a:srgbClr val="00FF00"/>
                </a:highlight>
                <a:latin typeface="Arial Unicode MS"/>
                <a:cs typeface="Arial Unicode MS"/>
              </a:rPr>
              <a:t>PIERSLN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356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4A1D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D11DD9-099A-70CD-8F07-45C05A85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11/8/2023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4827C3D-C9F5-4B03-58EA-0A698AF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10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92DEB74-6E2F-E8B3-60EA-CAFD4821F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757" y="0"/>
            <a:ext cx="10941453" cy="644366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15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45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8DDEC56-6D81-D989-E543-FEBFCB438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1713" y="629750"/>
            <a:ext cx="7875473" cy="5217500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7C31F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C94A13-5C45-CA2F-206F-B9266322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11/8/2023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45F860-AA57-2C16-114C-C7D12F04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6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6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2A6C0-B0AB-B6E8-D72D-62AA46D95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De mijnbouwaandelen staan historisch laag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B2B799-00C9-2BF3-467B-2ABD3DE06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,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2B6D61-484A-B774-3433-EE39D4892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09D16CE-3653-0888-4B28-78593D348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12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C6FEC92-498C-C625-3B86-BF75DC151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24" y="2788040"/>
            <a:ext cx="71056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75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912725-B309-0539-1809-B1FB77761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816" y="629750"/>
            <a:ext cx="6267267" cy="52175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DCB8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366F8D-725C-797B-45A4-7A75241B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11/8/2023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C627DD-858C-44BE-FBEC-FFC77AD54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94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B4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1632EC-784A-D281-543C-40EA7AE3E7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479" y="629750"/>
            <a:ext cx="5979942" cy="52175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5C077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B6F23E-88F4-5AEA-F499-18C8AB4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11/8/2023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2765A0F-EF5A-3094-FC53-E3109EF0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15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57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27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AF68A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11/8/2023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16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636DF86-2BC9-C551-D1C6-60076BF52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900" y="709612"/>
            <a:ext cx="80391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83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E7B465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11/8/2023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6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en-US" sz="6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5EE9819-0C7B-4D10-657D-08150C1BDD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512" y="395287"/>
            <a:ext cx="814387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C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DEA246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1A989F-2487-A662-DAC6-EC0780B9E1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11/8/2023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FDBE17-2CA7-30BE-5D04-27CBF722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18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00D2280-5493-C225-F16B-73FDB02DD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212" y="500062"/>
            <a:ext cx="83724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43DF9-E585-8588-DFD0-6D1A03169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A8C9412-3B17-1974-F554-D4B3706AA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0E7122-9013-33C3-B4FB-B254DDE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5C57162-D58F-FBB9-16E1-DD6588B6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A3AF912-5393-E920-E6B4-AFBA56B6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90" y="604307"/>
            <a:ext cx="10081120" cy="526838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0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62622-3308-BF2D-DBD9-8EB1AA64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440" y="759824"/>
            <a:ext cx="5540138" cy="9909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3200" dirty="0" err="1"/>
              <a:t>Nieuwe</a:t>
            </a:r>
            <a:r>
              <a:rPr lang="en-US" sz="3200" dirty="0"/>
              <a:t> </a:t>
            </a:r>
            <a:r>
              <a:rPr lang="en-US" sz="3200" dirty="0" err="1"/>
              <a:t>obligaties</a:t>
            </a:r>
            <a:r>
              <a:rPr lang="en-US" sz="3200" dirty="0"/>
              <a:t> -copy by </a:t>
            </a:r>
            <a:r>
              <a:rPr lang="en-US" sz="3200" dirty="0" err="1"/>
              <a:t>oblis</a:t>
            </a:r>
            <a:r>
              <a:rPr lang="en-US" sz="3200" dirty="0"/>
              <a:t> -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20B357-39BD-DA80-387F-6F8ED1B8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441" y="5173164"/>
            <a:ext cx="3331830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000" smtClean="0"/>
              <a:pPr algn="l">
                <a:spcAft>
                  <a:spcPts val="600"/>
                </a:spcAft>
              </a:pPr>
              <a:t>11/8/2023</a:t>
            </a:fld>
            <a:endParaRPr lang="en-US" sz="10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F02081-E221-91CA-6A2A-F3EF8C33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280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18A52E8-927E-4A97-52AD-E8ECDD08173F}"/>
              </a:ext>
            </a:extLst>
          </p:cNvPr>
          <p:cNvSpPr txBox="1"/>
          <p:nvPr/>
        </p:nvSpPr>
        <p:spPr>
          <a:xfrm>
            <a:off x="1371441" y="1903746"/>
            <a:ext cx="3331830" cy="32589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/>
              <a:t>Koersnoteringen op aanvraag !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D78574D-D904-9BD4-86D0-EA55EAF3573C}"/>
              </a:ext>
            </a:extLst>
          </p:cNvPr>
          <p:cNvSpPr txBox="1"/>
          <p:nvPr/>
        </p:nvSpPr>
        <p:spPr>
          <a:xfrm>
            <a:off x="613382" y="2015066"/>
            <a:ext cx="3448752" cy="3550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F1E35BB-21F4-0540-1857-9E8D02EEE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937" y="1338803"/>
            <a:ext cx="89630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11/8/2023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5988170-760A-8731-BB17-241E261867F1}"/>
              </a:ext>
            </a:extLst>
          </p:cNvPr>
          <p:cNvSpPr/>
          <p:nvPr/>
        </p:nvSpPr>
        <p:spPr>
          <a:xfrm>
            <a:off x="607943" y="607717"/>
            <a:ext cx="3482797" cy="52215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Onze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koop</a:t>
            </a:r>
            <a:r>
              <a:rPr lang="en-US" sz="4500" b="1" cap="all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-</a:t>
            </a:r>
          </a:p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500" b="1" cap="all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signalen</a:t>
            </a:r>
            <a:endParaRPr lang="en-US" sz="4500" b="1" cap="all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7DB8716D-F4C8-344E-0C79-1E320DFF557F}"/>
              </a:ext>
            </a:extLst>
          </p:cNvPr>
          <p:cNvSpPr/>
          <p:nvPr/>
        </p:nvSpPr>
        <p:spPr>
          <a:xfrm>
            <a:off x="4266706" y="2014364"/>
            <a:ext cx="6752558" cy="22837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1188720" lvl="2" algn="just" defTabSz="914400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Europese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 buys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signalen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en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</a:rPr>
              <a:t>portefeuille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4538" y="5924296"/>
            <a:ext cx="3092824" cy="3448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79EC0A4B-AE81-4AD7-86EA-9F753B2B1EB0}" type="datetime1">
              <a:rPr lang="en-US" sz="11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algn="l">
                <a:spcAft>
                  <a:spcPts val="600"/>
                </a:spcAft>
              </a:pPr>
              <a:t>11/8/2023</a:t>
            </a:fld>
            <a:endParaRPr lang="en-US" sz="11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22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7908254" y="0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nl-NL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2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2" name="Rectangle 14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3" name="Straight Connector 18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19088" y="2286940"/>
            <a:ext cx="888793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4" name="Rectangle 2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602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6" name="Rectangle 2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7" name="Picture 2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2320" y="1031522"/>
            <a:ext cx="5614601" cy="426426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04917" y="2267270"/>
            <a:ext cx="31900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E0FE76-0921-9651-170A-D0480EF34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1000" smtClean="0"/>
              <a:pPr defTabSz="914400">
                <a:spcAft>
                  <a:spcPts val="600"/>
                </a:spcAft>
              </a:pPr>
              <a:t>11/8/2023</a:t>
            </a:fld>
            <a:endParaRPr lang="en-US" sz="10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3B77665-2BDE-0EB8-C182-11361C06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1000" smtClean="0"/>
              <a:pPr defTabSz="914400">
                <a:spcAft>
                  <a:spcPts val="600"/>
                </a:spcAft>
              </a:pPr>
              <a:t>23</a:t>
            </a:fld>
            <a:endParaRPr lang="en-US" sz="10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238C53E-926B-9617-B432-89E31A69C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0"/>
            <a:ext cx="7157966" cy="6477000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819788B2-ECFE-9F6A-47F7-676C866062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9778" y="2694014"/>
            <a:ext cx="4106589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B3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69D5EC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86828-0D6B-E0C7-B1EE-09E69D1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11/8/2023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C2DE4C-0ADE-5A4C-A022-422287E7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24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189DBE8-3619-7560-637F-FB8387691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-289892"/>
            <a:ext cx="11514667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9">
            <a:extLst>
              <a:ext uri="{FF2B5EF4-FFF2-40B4-BE49-F238E27FC236}">
                <a16:creationId xmlns:a16="http://schemas.microsoft.com/office/drawing/2014/main" id="{5066F8AE-A5C7-4B3E-B1DA-D0B624059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8E901E-6697-44E3-9533-1457FA4F0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515452A-514A-4763-9932-37302A8D6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0EC146D-CF08-4B34-ADEB-2F0296F9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FBA240-87AB-400A-9292-7DC6F3E55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 useBgFill="1">
        <p:nvSpPr>
          <p:cNvPr id="31" name="Rectangle 15">
            <a:extLst>
              <a:ext uri="{FF2B5EF4-FFF2-40B4-BE49-F238E27FC236}">
                <a16:creationId xmlns:a16="http://schemas.microsoft.com/office/drawing/2014/main" id="{544958B8-57B6-4B37-8A18-D54A32EC2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7E4A740-3A69-42A5-8AC0-3905D518F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444" y="575733"/>
            <a:ext cx="10367010" cy="5325533"/>
          </a:xfrm>
          <a:prstGeom prst="rect">
            <a:avLst/>
          </a:prstGeom>
          <a:noFill/>
          <a:ln w="15875" cap="flat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grpSp>
        <p:nvGrpSpPr>
          <p:cNvPr id="33" name="Group 19">
            <a:extLst>
              <a:ext uri="{FF2B5EF4-FFF2-40B4-BE49-F238E27FC236}">
                <a16:creationId xmlns:a16="http://schemas.microsoft.com/office/drawing/2014/main" id="{8283C010-53D7-404B-9300-DB1BAE1EAE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5125"/>
            <a:ext cx="11559247" cy="621792"/>
            <a:chOff x="-18288" y="3128956"/>
            <a:chExt cx="12234672" cy="658368"/>
          </a:xfrm>
        </p:grpSpPr>
        <p:sp useBgFill="1">
          <p:nvSpPr>
            <p:cNvPr id="34" name="Rounded Rectangle 21">
              <a:extLst>
                <a:ext uri="{FF2B5EF4-FFF2-40B4-BE49-F238E27FC236}">
                  <a16:creationId xmlns:a16="http://schemas.microsoft.com/office/drawing/2014/main" id="{DFC03671-D6D3-4BA9-AD3E-6ADE11D07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FD51935-8C23-4BCB-987B-F5AC9E3D9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35" name="Rounded Rectangle 27">
              <a:extLst>
                <a:ext uri="{FF2B5EF4-FFF2-40B4-BE49-F238E27FC236}">
                  <a16:creationId xmlns:a16="http://schemas.microsoft.com/office/drawing/2014/main" id="{72D5A197-23EF-4751-9E72-FEB79910E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DD7E4D1-EC3E-4109-9647-9E6652A92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63738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11/8/2023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63738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000" b="0" i="0" kern="1200">
              <a:solidFill>
                <a:srgbClr val="FFFFFF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3545E45-9794-C265-3F35-86E90B02A1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-289892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545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9EEFFC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11/8/2023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26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6BF2B43-CB55-B35F-9292-E53BEFB10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-289892"/>
            <a:ext cx="11514667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3F5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584" y="633918"/>
            <a:ext cx="10333863" cy="5242879"/>
          </a:xfrm>
          <a:prstGeom prst="rect">
            <a:avLst/>
          </a:prstGeom>
          <a:noFill/>
          <a:ln w="22225" cap="flat">
            <a:solidFill>
              <a:srgbClr val="E3472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572" y="2997795"/>
            <a:ext cx="734329" cy="5727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806504" y="2997795"/>
            <a:ext cx="734330" cy="57273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11/8/2023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27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9B5313B-C280-4F14-1C8B-E9D02E16AB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-145876"/>
            <a:ext cx="11514667" cy="734481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68A9BA7-3AD4-8187-5A04-9D258708E9B7}"/>
              </a:ext>
            </a:extLst>
          </p:cNvPr>
          <p:cNvSpPr txBox="1"/>
          <p:nvPr/>
        </p:nvSpPr>
        <p:spPr>
          <a:xfrm>
            <a:off x="2663106" y="5254724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b="1" dirty="0">
                <a:solidFill>
                  <a:srgbClr val="FF0000"/>
                </a:solidFill>
              </a:rPr>
              <a:t>Veilig in </a:t>
            </a:r>
            <a:r>
              <a:rPr lang="nl-BE" sz="3200" b="1" dirty="0" err="1">
                <a:solidFill>
                  <a:srgbClr val="FF0000"/>
                </a:solidFill>
              </a:rPr>
              <a:t>bitcoin</a:t>
            </a:r>
            <a:r>
              <a:rPr lang="nl-BE" sz="3200" b="1" dirty="0">
                <a:solidFill>
                  <a:srgbClr val="FF0000"/>
                </a:solidFill>
              </a:rPr>
              <a:t> beleggen</a:t>
            </a:r>
          </a:p>
        </p:txBody>
      </p:sp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73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67" y="27329"/>
            <a:ext cx="11515900" cy="647531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584" y="633918"/>
            <a:ext cx="10333863" cy="5242879"/>
          </a:xfrm>
          <a:prstGeom prst="rect">
            <a:avLst/>
          </a:prstGeom>
          <a:noFill/>
          <a:ln w="22225" cap="flat">
            <a:solidFill>
              <a:srgbClr val="EAA238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572" y="2997795"/>
            <a:ext cx="734329" cy="57273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0806504" y="2997795"/>
            <a:ext cx="734330" cy="572734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4551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11/8/2023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4551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28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905C780-6B4A-F022-7F6C-2D1F8D77A6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-217884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0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9" name="Rectangle 16">
            <a:extLst>
              <a:ext uri="{FF2B5EF4-FFF2-40B4-BE49-F238E27FC236}">
                <a16:creationId xmlns:a16="http://schemas.microsoft.com/office/drawing/2014/main" id="{E6B80853-775B-47C1-A508-0AAD6FCE5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475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9BF62520-0403-497A-958B-FD6E8037E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85" y="445581"/>
            <a:ext cx="10642729" cy="55858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BB3A422A-21ED-464B-B2EF-EE5B061BE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4584" y="600202"/>
            <a:ext cx="10349731" cy="5276596"/>
          </a:xfrm>
          <a:prstGeom prst="rect">
            <a:avLst/>
          </a:prstGeom>
          <a:noFill/>
          <a:ln w="22225" cap="flat">
            <a:solidFill>
              <a:srgbClr val="E2A13F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527138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11/8/2023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527138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29</a:t>
            </a:fld>
            <a:endParaRPr lang="en-US" sz="1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D999C9B-06C3-B502-84E7-EC154853EB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" y="-217884"/>
            <a:ext cx="11514667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B605AFF0-8CCD-5A9E-4C1A-F6FDD13D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80184C-29EE-16BF-55BF-F2213D4F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100" dirty="0"/>
              <a:pPr>
                <a:spcAft>
                  <a:spcPts val="600"/>
                </a:spcAft>
              </a:pPr>
              <a:t>11/8/2023</a:t>
            </a:fld>
            <a:endParaRPr lang="en-US" sz="11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7C8775-F05D-84C3-2E80-7AD929DB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88C9B99-4C33-7BAC-4D58-8ABAC4F51882}"/>
              </a:ext>
            </a:extLst>
          </p:cNvPr>
          <p:cNvSpPr txBox="1"/>
          <p:nvPr/>
        </p:nvSpPr>
        <p:spPr>
          <a:xfrm>
            <a:off x="9863906" y="5182716"/>
            <a:ext cx="1368152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BE" dirty="0"/>
              <a:t>18 oktober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83CC698-896E-B43D-8051-43FB04B1A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5"/>
            <a:ext cx="11518900" cy="642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A2371B-02B4-F92F-8686-210288C69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28E32B-2665-5BAF-F1AC-04070FEEF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8AF3C2-CAAA-E33C-1384-705946A3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965049B-C50E-857F-9CAA-21FC00979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30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A813DA-239B-0A4C-39E3-41CE4B96A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45876"/>
            <a:ext cx="11514667" cy="72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0B6D0-EF9F-8553-19EE-0269FBDEC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04B1A5-65CC-8D98-3708-D93E3C1383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5D16E0-EF0D-408A-9DD1-22755952C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B88604-0970-5778-2A72-C7E2FE79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31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57EE32D-A490-0978-05F1-63E31A8E9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EBCEF2-A8CC-75F6-91B7-457BE3185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80FBA3-9E4B-7512-269E-E9D3C0CC3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E1A1A3-3340-7CE0-81C8-10F4B4947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B4AEAD-E712-09D8-6078-745434C3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32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B8735CC-4760-2FCE-2A80-64F01A228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2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6191A2-01A1-E0E8-9C0D-266CA4A2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7C3110-F097-50E4-3F43-300A652AB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A0A6C2-F7DD-6F85-4D8B-AFCD83B2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B5AAD5D-B811-C9C4-DE26-08477256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33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428A24B-ECFE-1515-DD9B-9489B09B6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45876"/>
            <a:ext cx="11514667" cy="75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6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4ABE1-0F39-35EB-5684-92E9533B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CFBE95-E04F-ABBB-118B-57B9CD1CF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CA67A7-96C4-C9F1-F22B-1AEC6FAC2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8A2492-C25E-ACE9-F71D-D535C742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34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B2FEC47-3E54-1DE3-99F8-0C9FFE829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45876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9FA7F5-9AC2-D819-237C-F1D92030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98C6C11-7D27-3079-B96F-B3E57FA49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16611F-DD7D-6871-8F63-302BEB73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99CE45D-52CA-CDDF-19A5-8AB99AEF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DB9B49F-70A8-767D-CCC6-245663809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45876"/>
            <a:ext cx="11514667" cy="741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EEB964-57D0-1314-7C2F-E86DB530E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1E1D78F-C1B4-301C-F42B-2146E5A3A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A739208-6D4B-BF9D-CE28-0EE546066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5BE1319-B128-8467-680E-7AAB17E9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36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9D7CEE-3398-6596-56FB-DCDD4097B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45876"/>
            <a:ext cx="11514667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925B8-3D48-B6CB-13D3-29560E9AF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1456DF5-A8A8-94A4-AFD9-CA6195361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1A4DD75-C451-0D70-EF4A-FAF0FE2C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5F1C58A-D655-051D-9202-56987C40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37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D466219-6CA8-56E6-777F-8C5FEF0E1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45876"/>
            <a:ext cx="11514667" cy="734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5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11/8/2023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38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381" y="609266"/>
            <a:ext cx="3448753" cy="11899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defTabSz="457200">
              <a:lnSpc>
                <a:spcPct val="90000"/>
              </a:lnSpc>
            </a:pPr>
            <a:r>
              <a:rPr lang="en-US" sz="2000" b="1"/>
              <a:t>HOE KAN MEN ZICH BESCHERMEN TEGEN DEFLATIE OF KOOPKRACHTCRASH ??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 smtClean="0"/>
              <a:pPr>
                <a:spcAft>
                  <a:spcPts val="600"/>
                </a:spcAft>
              </a:pPr>
              <a:t>11/8/2023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>
                <a:lnSpc>
                  <a:spcPct val="90000"/>
                </a:lnSpc>
                <a:spcAft>
                  <a:spcPts val="600"/>
                </a:spcAft>
              </a:pPr>
              <a:t>39</a:t>
            </a:fld>
            <a:endParaRPr lang="en-US" sz="17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759" y="215901"/>
            <a:ext cx="1197194" cy="532107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339" y="3339386"/>
            <a:ext cx="3174663" cy="20476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952" y="604520"/>
            <a:ext cx="892971" cy="4960952"/>
          </a:xfrm>
          <a:prstGeom prst="rect">
            <a:avLst/>
          </a:prstGeom>
        </p:spPr>
      </p:pic>
      <p:graphicFrame>
        <p:nvGraphicFramePr>
          <p:cNvPr id="15" name="Tijdelijke aanduiding voor tekst 2">
            <a:extLst>
              <a:ext uri="{FF2B5EF4-FFF2-40B4-BE49-F238E27FC236}">
                <a16:creationId xmlns:a16="http://schemas.microsoft.com/office/drawing/2014/main" id="{68134E29-12B2-BC69-2E0B-5C01C3BDBC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123514"/>
              </p:ext>
            </p:extLst>
          </p:nvPr>
        </p:nvGraphicFramePr>
        <p:xfrm>
          <a:off x="613382" y="2015066"/>
          <a:ext cx="3448752" cy="355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Digitale nummers en grafieken">
            <a:extLst>
              <a:ext uri="{FF2B5EF4-FFF2-40B4-BE49-F238E27FC236}">
                <a16:creationId xmlns:a16="http://schemas.microsoft.com/office/drawing/2014/main" id="{1C8634D5-F4A2-F47A-9A46-C9E3D212F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15" r="17928" b="-2"/>
          <a:stretch/>
        </p:blipFill>
        <p:spPr>
          <a:xfrm>
            <a:off x="6933491" y="10"/>
            <a:ext cx="4585409" cy="647699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CD73BE1-B840-BD5B-D947-D9AC919F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813" y="361141"/>
            <a:ext cx="5683770" cy="14092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5100" b="1" spc="20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5EBD68-E017-0E6C-F014-717F8B24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2813" y="6021474"/>
            <a:ext cx="2201102" cy="3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79EC0A4B-AE81-4AD7-86EA-9F753B2B1EB0}" type="datetime1">
              <a:rPr lang="en-US" sz="1200" smtClean="0"/>
              <a:pPr defTabSz="914400">
                <a:spcAft>
                  <a:spcPts val="600"/>
                </a:spcAft>
                <a:defRPr/>
              </a:pPr>
              <a:t>11/8/2023</a:t>
            </a:fld>
            <a:endParaRPr lang="en-US" sz="12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FDC14F-4904-D596-20A6-4B788536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5224" y="6021474"/>
            <a:ext cx="2663744" cy="326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80F073CC-40D5-4B23-8DF0-9BD0A0C12F2C}" type="slidenum">
              <a:rPr lang="en-US" sz="1200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  <a:defRPr/>
              </a:pPr>
              <a:t>4</a:t>
            </a:fld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04D60C6-AFF7-9855-FED5-33273FFC6675}"/>
              </a:ext>
            </a:extLst>
          </p:cNvPr>
          <p:cNvSpPr/>
          <p:nvPr/>
        </p:nvSpPr>
        <p:spPr>
          <a:xfrm>
            <a:off x="722813" y="646212"/>
            <a:ext cx="6116757" cy="52565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Waarom openen iedere week </a:t>
            </a:r>
            <a:r>
              <a:rPr lang="nl-BE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belgen</a:t>
            </a:r>
            <a:r>
              <a:rPr lang="nl-BE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een rekening bij ons!!</a:t>
            </a:r>
          </a:p>
          <a:p>
            <a:pPr algn="ctr"/>
            <a:endParaRPr lang="nl-BE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nl-BE" b="1" dirty="0"/>
          </a:p>
          <a:p>
            <a:pPr algn="ctr"/>
            <a:r>
              <a:rPr lang="nl-BE" b="1" dirty="0"/>
              <a:t>Interactive brokers heeft een </a:t>
            </a:r>
            <a:r>
              <a:rPr lang="nl-BE" b="1" dirty="0" err="1"/>
              <a:t>beurswarde</a:t>
            </a:r>
            <a:r>
              <a:rPr lang="nl-BE" b="1" dirty="0"/>
              <a:t> van 60 miljard $ dat is 6x groter dan de grootste private banking in België</a:t>
            </a:r>
          </a:p>
          <a:p>
            <a:pPr algn="ctr"/>
            <a:endParaRPr lang="nl-BE" b="1" dirty="0"/>
          </a:p>
          <a:p>
            <a:pPr algn="ctr"/>
            <a:r>
              <a:rPr lang="nl-BE" sz="2000" b="1" dirty="0">
                <a:solidFill>
                  <a:srgbClr val="FFFF00"/>
                </a:solidFill>
                <a:highlight>
                  <a:srgbClr val="808000"/>
                </a:highlight>
              </a:rPr>
              <a:t>En de voornaamste reden is ook:</a:t>
            </a:r>
          </a:p>
          <a:p>
            <a:pPr algn="ctr"/>
            <a:r>
              <a:rPr lang="nl-BE" b="1" dirty="0"/>
              <a:t>Onze kosten zijn veelal 1/10 wat u ergens anders betaalt</a:t>
            </a:r>
          </a:p>
          <a:p>
            <a:pPr algn="ctr"/>
            <a:endParaRPr lang="nl-BE" b="1" dirty="0"/>
          </a:p>
          <a:p>
            <a:pPr algn="ctr"/>
            <a:r>
              <a:rPr lang="nl-BE" b="1" dirty="0"/>
              <a:t>Dit doet al op zich zelf je rendement per jaar beter presteren </a:t>
            </a:r>
            <a:r>
              <a:rPr lang="nl-BE" b="1" dirty="0">
                <a:solidFill>
                  <a:srgbClr val="FFFF00"/>
                </a:solidFill>
              </a:rPr>
              <a:t>met 2%</a:t>
            </a:r>
          </a:p>
          <a:p>
            <a:pPr algn="ctr"/>
            <a:r>
              <a:rPr lang="nl-BE" b="1" dirty="0">
                <a:solidFill>
                  <a:srgbClr val="FFFF00"/>
                </a:solidFill>
              </a:rPr>
              <a:t>Dus op 10 jaar 20%</a:t>
            </a:r>
          </a:p>
          <a:p>
            <a:pPr algn="ctr"/>
            <a:endParaRPr lang="nl-BE" b="1" dirty="0"/>
          </a:p>
          <a:p>
            <a:pPr algn="ctr"/>
            <a:r>
              <a:rPr lang="nl-BE" b="1" dirty="0"/>
              <a:t>En ja onze  beurssite is één van de allerbeste ter wereld en geef </a:t>
            </a:r>
          </a:p>
          <a:p>
            <a:pPr algn="ctr"/>
            <a:r>
              <a:rPr lang="nl-BE" b="1" dirty="0"/>
              <a:t>Je wat je van droomt</a:t>
            </a:r>
          </a:p>
          <a:p>
            <a:pPr algn="ctr"/>
            <a:r>
              <a:rPr lang="nl-BE" sz="2000" b="1" dirty="0">
                <a:solidFill>
                  <a:srgbClr val="FFFF00"/>
                </a:solidFill>
              </a:rPr>
              <a:t>En ja je coach(private </a:t>
            </a:r>
            <a:r>
              <a:rPr lang="nl-BE" sz="2000" b="1" dirty="0" err="1">
                <a:solidFill>
                  <a:srgbClr val="FFFF00"/>
                </a:solidFill>
              </a:rPr>
              <a:t>banker</a:t>
            </a:r>
            <a:r>
              <a:rPr lang="nl-BE" sz="2000" b="1" dirty="0">
                <a:solidFill>
                  <a:srgbClr val="FFFF00"/>
                </a:solidFill>
              </a:rPr>
              <a:t>) is een meerwaarde die je snel zult waarderen!!</a:t>
            </a:r>
          </a:p>
        </p:txBody>
      </p:sp>
    </p:spTree>
    <p:extLst>
      <p:ext uri="{BB962C8B-B14F-4D97-AF65-F5344CB8AC3E}">
        <p14:creationId xmlns:p14="http://schemas.microsoft.com/office/powerpoint/2010/main" val="10178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ontent Placeholder 1029">
            <a:extLst>
              <a:ext uri="{FF2B5EF4-FFF2-40B4-BE49-F238E27FC236}">
                <a16:creationId xmlns:a16="http://schemas.microsoft.com/office/drawing/2014/main" id="{53D02E2A-18A0-0C44-7018-96C5D2CB6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82" y="2015066"/>
            <a:ext cx="3448752" cy="3550406"/>
          </a:xfrm>
        </p:spPr>
        <p:txBody>
          <a:bodyPr>
            <a:normAutofit/>
          </a:bodyPr>
          <a:lstStyle/>
          <a:p>
            <a:r>
              <a:rPr lang="en-US" sz="3200" b="1" dirty="0">
                <a:highlight>
                  <a:srgbClr val="FF00FF"/>
                </a:highlight>
              </a:rPr>
              <a:t>Je </a:t>
            </a:r>
            <a:r>
              <a:rPr lang="en-US" sz="3200" b="1" dirty="0" err="1">
                <a:highlight>
                  <a:srgbClr val="FF00FF"/>
                </a:highlight>
              </a:rPr>
              <a:t>kan</a:t>
            </a:r>
            <a:r>
              <a:rPr lang="en-US" sz="3200" b="1" dirty="0">
                <a:highlight>
                  <a:srgbClr val="FF00FF"/>
                </a:highlight>
              </a:rPr>
              <a:t> reeds in </a:t>
            </a:r>
            <a:r>
              <a:rPr lang="en-US" sz="3200" b="1" dirty="0" err="1">
                <a:highlight>
                  <a:srgbClr val="FF00FF"/>
                </a:highlight>
              </a:rPr>
              <a:t>goud</a:t>
            </a:r>
            <a:r>
              <a:rPr lang="en-US" sz="3200" b="1" dirty="0">
                <a:highlight>
                  <a:srgbClr val="FF00FF"/>
                </a:highlight>
              </a:rPr>
              <a:t> </a:t>
            </a:r>
            <a:r>
              <a:rPr lang="en-US" sz="3200" b="1" dirty="0" err="1">
                <a:highlight>
                  <a:srgbClr val="FF00FF"/>
                </a:highlight>
              </a:rPr>
              <a:t>beleggen</a:t>
            </a:r>
            <a:r>
              <a:rPr lang="en-US" sz="3200" b="1" dirty="0">
                <a:highlight>
                  <a:srgbClr val="FF00FF"/>
                </a:highlight>
              </a:rPr>
              <a:t> </a:t>
            </a:r>
            <a:r>
              <a:rPr lang="en-US" sz="3200" b="1" dirty="0" err="1">
                <a:highlight>
                  <a:srgbClr val="FF00FF"/>
                </a:highlight>
              </a:rPr>
              <a:t>vanaf</a:t>
            </a:r>
            <a:r>
              <a:rPr lang="en-US" sz="3200" b="1" dirty="0">
                <a:highlight>
                  <a:srgbClr val="FF00FF"/>
                </a:highlight>
              </a:rPr>
              <a:t> 400 €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11/8/2023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5" y="5792853"/>
            <a:ext cx="736717" cy="3448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B6F15528-21DE-4FAA-801E-634DDDAF4B2B}" type="slidenum">
              <a:rPr lang="en-US" sz="1700"/>
              <a:pPr>
                <a:lnSpc>
                  <a:spcPct val="90000"/>
                </a:lnSpc>
                <a:spcAft>
                  <a:spcPts val="600"/>
                </a:spcAft>
              </a:pPr>
              <a:t>40</a:t>
            </a:fld>
            <a:endParaRPr lang="en-US" sz="1700"/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4364505" y="1237954"/>
            <a:ext cx="6569682" cy="369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205" y="0"/>
            <a:ext cx="11513695" cy="6408274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11/8/2023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5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A7EEFB-C3ED-FD93-C1C7-9046161D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C50EB6-701D-C9FF-D48A-D996259207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946ACA-3BD0-FB7C-EE35-5955DC6C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DC4429-A85D-2DD3-0D00-3AE4CFFD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6</a:t>
            </a:fld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E54D3BF-13A1-3636-45D3-05F423C2C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18900" cy="6476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1614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0D6A5D-63AC-0101-5E77-A95504BAA6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0379880"/>
              </p:ext>
            </p:extLst>
          </p:nvPr>
        </p:nvGraphicFramePr>
        <p:xfrm>
          <a:off x="1182574" y="361141"/>
          <a:ext cx="9616394" cy="129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705028-0D55-54EF-5E78-FBF5B18B56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5782" y="5286912"/>
            <a:ext cx="1782499" cy="26651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19127723-9AB6-4880-AA78-6BD21EBC34E1}" type="datetime1">
              <a:rPr lang="en-US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11/8/2023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5EA531-4B05-DE93-FA47-4C46980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06184" y="5286912"/>
            <a:ext cx="2157156" cy="264475"/>
          </a:xfrm>
        </p:spPr>
        <p:txBody>
          <a:bodyPr>
            <a:normAutofit/>
          </a:bodyPr>
          <a:lstStyle/>
          <a:p>
            <a:pPr defTabSz="365760">
              <a:spcAft>
                <a:spcPts val="480"/>
              </a:spcAft>
            </a:pPr>
            <a:fld id="{B6F15528-21DE-4FAA-801E-634DDDAF4B2B}" type="slidenum">
              <a:rPr lang="nl-BE" sz="906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pPr defTabSz="365760">
                <a:spcAft>
                  <a:spcPts val="480"/>
                </a:spcAft>
              </a:pPr>
              <a:t>7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C5922912-8078-D8B9-F195-722ECEC7AF19}"/>
              </a:ext>
            </a:extLst>
          </p:cNvPr>
          <p:cNvSpPr/>
          <p:nvPr/>
        </p:nvSpPr>
        <p:spPr>
          <a:xfrm>
            <a:off x="3167162" y="4390629"/>
            <a:ext cx="5616624" cy="1800200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65760">
              <a:spcAft>
                <a:spcPts val="600"/>
              </a:spcAft>
            </a:pP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op </a:t>
            </a:r>
            <a:r>
              <a:rPr lang="nl-BE" sz="3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kantoor,,,,most</a:t>
            </a:r>
            <a:r>
              <a:rPr lang="nl-BE" sz="3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easy iedere week openen nieuwe klanten rekeningen!!</a:t>
            </a:r>
            <a:endParaRPr lang="nl-BE" sz="4000" b="1" dirty="0">
              <a:solidFill>
                <a:schemeClr val="tx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44A84E1-7AAF-92E0-4357-D292062D21C0}"/>
              </a:ext>
            </a:extLst>
          </p:cNvPr>
          <p:cNvSpPr txBox="1"/>
          <p:nvPr/>
        </p:nvSpPr>
        <p:spPr>
          <a:xfrm>
            <a:off x="142827" y="3052472"/>
            <a:ext cx="111082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nl-BE" sz="4000" b="1" dirty="0">
                <a:solidFill>
                  <a:schemeClr val="accent1"/>
                </a:solidFill>
                <a:highlight>
                  <a:srgbClr val="FFFF00"/>
                </a:highligh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Mexem</a:t>
            </a:r>
            <a:r>
              <a:rPr lang="nl-BE" sz="4000" b="1" dirty="0">
                <a:solidFill>
                  <a:schemeClr val="accent1"/>
                </a:solidFill>
                <a:highlight>
                  <a:srgbClr val="FFFF00"/>
                </a:highlight>
              </a:rPr>
              <a:t>=https://advisor.mexem.com/login</a:t>
            </a:r>
            <a:endParaRPr lang="en-US" sz="4000" b="1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0305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27113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11/8/2023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B77576E5-E7DB-46C7-B0D9-A0AB18787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867" y="0"/>
            <a:ext cx="11554765" cy="6475313"/>
            <a:chOff x="-15736" y="0"/>
            <a:chExt cx="12229962" cy="685621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A2C244BC-AB19-460B-9A7B-5BAFE9DEA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2D7728D-2CB0-4ADE-B6BF-4BA8ED772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l-BE"/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A3E0EDB8-8162-4D16-9521-52415777B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7060CB3-C139-4548-A73F-74689C929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7000"/>
          </a:xfrm>
          <a:prstGeom prst="rect">
            <a:avLst/>
          </a:prstGeom>
          <a:solidFill>
            <a:srgbClr val="6C5D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41D134-4555-313C-985B-A71E975521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118" y="629750"/>
            <a:ext cx="9338664" cy="52175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6689" y="331080"/>
            <a:ext cx="10905522" cy="5814839"/>
          </a:xfrm>
          <a:prstGeom prst="rect">
            <a:avLst/>
          </a:prstGeom>
          <a:noFill/>
          <a:ln w="25400" cap="flat">
            <a:solidFill>
              <a:srgbClr val="FF3F00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28C772-898D-A932-5483-B662EE93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8430" y="5854053"/>
            <a:ext cx="1511856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11/8/2023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199A14-A3E9-B705-3C73-55619616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82279" y="5854053"/>
            <a:ext cx="512735" cy="2638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000" b="0" i="0" kern="120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9</a:t>
            </a:fld>
            <a:endParaRPr lang="en-US" sz="1000" b="0" i="0" kern="1200"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1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463</Words>
  <Application>Microsoft Office PowerPoint</Application>
  <PresentationFormat>Aangepast</PresentationFormat>
  <Paragraphs>145</Paragraphs>
  <Slides>40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40</vt:i4>
      </vt:variant>
    </vt:vector>
  </HeadingPairs>
  <TitlesOfParts>
    <vt:vector size="49" baseType="lpstr">
      <vt:lpstr>LJQQAM+ITC Zapf Chancery Medium Italic</vt:lpstr>
      <vt:lpstr>Arial Black</vt:lpstr>
      <vt:lpstr>Garamond</vt:lpstr>
      <vt:lpstr>Constantia</vt:lpstr>
      <vt:lpstr>Arial Unicode MS</vt:lpstr>
      <vt:lpstr>Wingdings 3</vt:lpstr>
      <vt:lpstr>Arial</vt:lpstr>
      <vt:lpstr>Calibri</vt:lpstr>
      <vt:lpstr>Organisch</vt:lpstr>
      <vt:lpstr>PowerPoint-presentatie</vt:lpstr>
      <vt:lpstr>PowerPoint-presentatie</vt:lpstr>
      <vt:lpstr>PowerPoint-presentatie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mijnbouwaandelen staan historisch laag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Nieuwe obligaties -copy by oblis -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110</cp:revision>
  <cp:lastPrinted>2023-10-04T08:18:28Z</cp:lastPrinted>
  <dcterms:modified xsi:type="dcterms:W3CDTF">2023-11-08T09:34:30Z</dcterms:modified>
</cp:coreProperties>
</file>