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947" r:id="rId1"/>
  </p:sldMasterIdLst>
  <p:notesMasterIdLst>
    <p:notesMasterId r:id="rId39"/>
  </p:notesMasterIdLst>
  <p:sldIdLst>
    <p:sldId id="256" r:id="rId2"/>
    <p:sldId id="476" r:id="rId3"/>
    <p:sldId id="399" r:id="rId4"/>
    <p:sldId id="258" r:id="rId5"/>
    <p:sldId id="460" r:id="rId6"/>
    <p:sldId id="260" r:id="rId7"/>
    <p:sldId id="468" r:id="rId8"/>
    <p:sldId id="439" r:id="rId9"/>
    <p:sldId id="412" r:id="rId10"/>
    <p:sldId id="470" r:id="rId11"/>
    <p:sldId id="264" r:id="rId12"/>
    <p:sldId id="466" r:id="rId13"/>
    <p:sldId id="465" r:id="rId14"/>
    <p:sldId id="404" r:id="rId15"/>
    <p:sldId id="336" r:id="rId16"/>
    <p:sldId id="462" r:id="rId17"/>
    <p:sldId id="272" r:id="rId18"/>
    <p:sldId id="417" r:id="rId19"/>
    <p:sldId id="274" r:id="rId20"/>
    <p:sldId id="380" r:id="rId21"/>
    <p:sldId id="415" r:id="rId22"/>
    <p:sldId id="403" r:id="rId23"/>
    <p:sldId id="419" r:id="rId24"/>
    <p:sldId id="420" r:id="rId25"/>
    <p:sldId id="421" r:id="rId26"/>
    <p:sldId id="422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344" r:id="rId36"/>
    <p:sldId id="400" r:id="rId37"/>
    <p:sldId id="386" r:id="rId38"/>
  </p:sldIdLst>
  <p:sldSz cx="11518900" cy="6477000"/>
  <p:notesSz cx="9929813" cy="6797675"/>
  <p:embeddedFontLst>
    <p:embeddedFont>
      <p:font typeface="Arial Black" panose="020B0A04020102020204" pitchFamily="34" charset="0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Garamond" panose="02020404030301010803" pitchFamily="18" charset="0"/>
      <p:regular r:id="rId49"/>
      <p:bold r:id="rId50"/>
      <p:italic r:id="rId51"/>
    </p:embeddedFont>
    <p:embeddedFont>
      <p:font typeface="LJQQAM+ITC Zapf Chancery Medium Italic" panose="020B0604020202020204"/>
      <p:regular r:id="rId52"/>
    </p:embeddedFont>
    <p:embeddedFont>
      <p:font typeface="Wingdings 3" panose="05040102010807070707" pitchFamily="18" charset="2"/>
      <p:regular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476"/>
            <p14:sldId id="399"/>
            <p14:sldId id="258"/>
          </p14:sldIdLst>
        </p14:section>
        <p14:section name="Naamloze sectie" id="{8755B586-2486-49CE-8420-C76D66869903}">
          <p14:sldIdLst>
            <p14:sldId id="460"/>
            <p14:sldId id="260"/>
            <p14:sldId id="468"/>
            <p14:sldId id="439"/>
            <p14:sldId id="412"/>
            <p14:sldId id="470"/>
            <p14:sldId id="264"/>
            <p14:sldId id="466"/>
            <p14:sldId id="465"/>
            <p14:sldId id="404"/>
            <p14:sldId id="336"/>
            <p14:sldId id="462"/>
            <p14:sldId id="272"/>
            <p14:sldId id="417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344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03083-F641-4579-A6D3-520C18256E46}" v="2" dt="2023-11-15T09:39:54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>
      <p:cViewPr varScale="1">
        <p:scale>
          <a:sx n="117" d="100"/>
          <a:sy n="117" d="100"/>
        </p:scale>
        <p:origin x="564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b="1" i="0" u="sng" kern="1200"/>
            <a:t>Hoe kan je online klant worden van      </a:t>
          </a:r>
          <a:br>
            <a:rPr lang="nl-BE" sz="2700" b="1" i="0" u="sng" kern="1200"/>
          </a:br>
          <a:r>
            <a:rPr lang="nl-BE" sz="2700" b="1" i="0" u="sng" kern="1200"/>
            <a:t>       ons kantoor knokke-heist</a:t>
          </a:r>
          <a:br>
            <a:rPr lang="nl-BE" sz="2700" b="1" i="0" u="sng" kern="1200"/>
          </a:br>
          <a:r>
            <a:rPr lang="nl-BE" sz="2700" b="1" i="0" u="sng" kern="1200"/>
            <a:t>      private portfolio masters</a:t>
          </a:r>
          <a:endParaRPr lang="nl-BE" sz="27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4306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DE LAASTE 3000 JAAR IS ER MAAR WEINIG VERANDERD OP DEZE AARDE OM UW VERMOGEN AFTESCHERMEN  TEGEN KOOPKRACHTVERLIES</a:t>
          </a:r>
          <a:endParaRPr lang="en-US" sz="1000" kern="1200"/>
        </a:p>
      </dsp:txBody>
      <dsp:txXfrm>
        <a:off x="25130" y="455733"/>
        <a:ext cx="3398492" cy="464540"/>
      </dsp:txXfrm>
    </dsp:sp>
    <dsp:sp modelId="{73DA6E23-222E-4423-8948-6E9F4617F3DD}">
      <dsp:nvSpPr>
        <dsp:cNvPr id="0" name=""/>
        <dsp:cNvSpPr/>
      </dsp:nvSpPr>
      <dsp:spPr>
        <a:xfrm>
          <a:off x="0" y="9742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BEURZEN.OBLIGATIES ALLES ZAL IN WAARDE VERMINDEREN</a:t>
          </a:r>
          <a:endParaRPr lang="en-US" sz="1000" kern="1200"/>
        </a:p>
      </dsp:txBody>
      <dsp:txXfrm>
        <a:off x="25130" y="999333"/>
        <a:ext cx="3398492" cy="464540"/>
      </dsp:txXfrm>
    </dsp:sp>
    <dsp:sp modelId="{25FFA75A-14B9-4430-BF3A-8547943A3082}">
      <dsp:nvSpPr>
        <dsp:cNvPr id="0" name=""/>
        <dsp:cNvSpPr/>
      </dsp:nvSpPr>
      <dsp:spPr>
        <a:xfrm>
          <a:off x="0" y="15178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UITSLUITEND FYSISCH GOUD KAN U BEHOEDEN VAN DIT VERLIES</a:t>
          </a:r>
          <a:endParaRPr lang="en-US" sz="1000" kern="1200"/>
        </a:p>
      </dsp:txBody>
      <dsp:txXfrm>
        <a:off x="25130" y="1542933"/>
        <a:ext cx="3398492" cy="464540"/>
      </dsp:txXfrm>
    </dsp:sp>
    <dsp:sp modelId="{295320C5-78FA-4109-9C97-D900B70013E4}">
      <dsp:nvSpPr>
        <dsp:cNvPr id="0" name=""/>
        <dsp:cNvSpPr/>
      </dsp:nvSpPr>
      <dsp:spPr>
        <a:xfrm>
          <a:off x="0" y="20614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GOUDSTAVEN BEHOUDEN AL SINDS 3000JAAR STEEDS HUN KOOPKRACHT</a:t>
          </a:r>
          <a:endParaRPr lang="en-US" sz="1000" kern="1200"/>
        </a:p>
      </dsp:txBody>
      <dsp:txXfrm>
        <a:off x="25130" y="2086533"/>
        <a:ext cx="3398492" cy="464540"/>
      </dsp:txXfrm>
    </dsp:sp>
    <dsp:sp modelId="{E096775B-7B39-4BF8-99D3-60B2B4E8F1F1}">
      <dsp:nvSpPr>
        <dsp:cNvPr id="0" name=""/>
        <dsp:cNvSpPr/>
      </dsp:nvSpPr>
      <dsp:spPr>
        <a:xfrm>
          <a:off x="0" y="26050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EN JA AZIE EN CHINA GELOVEN MASSAAL DAARIN</a:t>
          </a:r>
          <a:endParaRPr lang="en-US" sz="1000" kern="1200"/>
        </a:p>
      </dsp:txBody>
      <dsp:txXfrm>
        <a:off x="25130" y="2630133"/>
        <a:ext cx="3398492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15/11/2023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0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23840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9768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2020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24950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2407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70146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6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7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9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276190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2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  <p:sldLayoutId id="2147484959" r:id="rId12"/>
    <p:sldLayoutId id="2147484960" r:id="rId13"/>
    <p:sldLayoutId id="2147484961" r:id="rId14"/>
    <p:sldLayoutId id="2147484962" r:id="rId15"/>
    <p:sldLayoutId id="2147484963" r:id="rId16"/>
    <p:sldLayoutId id="2147484964" r:id="rId17"/>
    <p:sldLayoutId id="2147484965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2.png"/><Relationship Id="rId9" Type="http://schemas.microsoft.com/office/2007/relationships/diagramDrawing" Target="../diagrams/drawin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dvisor.mexem.com/logi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11/15/2023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B2B799-00C9-2BF3-467B-2ABD3DE06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,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B6D61-484A-B774-3433-EE39D489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9D16CE-3653-0888-4B28-78593D34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201C63D-A3FB-5B58-0EF7-B9E6E1C2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China is spot goedkoop dus koop de </a:t>
            </a:r>
            <a:r>
              <a:rPr lang="nl-BE" dirty="0" err="1"/>
              <a:t>trackers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D7E95BF-5B48-CC46-F59A-DE603468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86" y="2590428"/>
            <a:ext cx="68675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11/15/2023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5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912725-B309-0539-1809-B1FB77761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816" y="629750"/>
            <a:ext cx="6267267" cy="52175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DCB8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B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1632EC-784A-D281-543C-40EA7AE3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479" y="629750"/>
            <a:ext cx="5979942" cy="52175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5C077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27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AF68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36DF86-2BC9-C551-D1C6-60076BF52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900" y="709612"/>
            <a:ext cx="8039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8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E7B46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6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EE9819-0C7B-4D10-657D-08150C1BD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12" y="395287"/>
            <a:ext cx="81438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C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DEA24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0D2280-5493-C225-F16B-73FDB02DD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212" y="500062"/>
            <a:ext cx="83724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11/15/2023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440" y="759824"/>
            <a:ext cx="5540138" cy="990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 dirty="0" err="1"/>
              <a:t>Nieuwe</a:t>
            </a:r>
            <a:r>
              <a:rPr lang="en-US" sz="3200" dirty="0"/>
              <a:t> </a:t>
            </a:r>
            <a:r>
              <a:rPr lang="en-US" sz="3200" dirty="0" err="1"/>
              <a:t>obligaties</a:t>
            </a:r>
            <a:r>
              <a:rPr lang="en-US" sz="3200" dirty="0"/>
              <a:t> -copy by </a:t>
            </a:r>
            <a:r>
              <a:rPr lang="en-US" sz="3200" dirty="0" err="1"/>
              <a:t>oblis</a:t>
            </a:r>
            <a:r>
              <a:rPr lang="en-US" sz="3200" dirty="0"/>
              <a:t> -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41" y="5173164"/>
            <a:ext cx="3331830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000" smtClean="0"/>
              <a:pPr algn="l">
                <a:spcAft>
                  <a:spcPts val="600"/>
                </a:spcAft>
              </a:pPr>
              <a:t>11/15/2023</a:t>
            </a:fld>
            <a:endParaRPr lang="en-US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28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BB799F-00B0-C360-EF0B-F86A84E5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2" y="1581150"/>
            <a:ext cx="86772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11/15/2023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43DF9-E585-8588-DFD0-6D1A031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8C9412-3B17-1974-F554-D4B3706AA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A3AF912-5393-E920-E6B4-AFBA56B6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0" y="604307"/>
            <a:ext cx="10081120" cy="52683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AA84C69-D7FE-BCCD-51B4-94C39F25BEE5}"/>
              </a:ext>
            </a:extLst>
          </p:cNvPr>
          <p:cNvSpPr txBox="1"/>
          <p:nvPr/>
        </p:nvSpPr>
        <p:spPr>
          <a:xfrm>
            <a:off x="4535314" y="3166492"/>
            <a:ext cx="33123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b="1" dirty="0">
                <a:highlight>
                  <a:srgbClr val="FFFF00"/>
                </a:highlight>
              </a:rPr>
              <a:t> 20 DECEMBER. 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266706" y="2014364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Chinese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aankopen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11/15/2023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B3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69D5E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089DD6-605E-0B4D-AA38-A3AAB1D74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289892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31" name="Rectangle 15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0152A6-4852-9119-CF0B-4F6030A05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433908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9EEFF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93C648-D19B-C6BD-BC61-3E4D8DA4F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73868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F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E3472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5B075C-36AF-3A37-FBF7-625131590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289892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EAA23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00E408-85C0-927F-3A54-0723B2012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73868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85" y="445581"/>
            <a:ext cx="10642729" cy="558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00202"/>
            <a:ext cx="10349731" cy="5276596"/>
          </a:xfrm>
          <a:prstGeom prst="rect">
            <a:avLst/>
          </a:prstGeom>
          <a:noFill/>
          <a:ln w="22225" cap="flat">
            <a:solidFill>
              <a:srgbClr val="E2A13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F4DD65-ACCD-88C8-4920-4CD77FF8E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9597329-8A39-A6DD-4293-48DAF5964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AE620D-29E2-90E4-BFA5-B3B9AAED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88C291-C92B-D3A1-E219-44237EDF4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CD73BE1-B840-BD5B-D947-D9AC919F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3" y="361141"/>
            <a:ext cx="5683770" cy="1409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100" b="1" spc="20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2813" y="6021474"/>
            <a:ext cx="2201102" cy="3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9EC0A4B-AE81-4AD7-86EA-9F753B2B1EB0}" type="datetime1">
              <a:rPr lang="en-US" sz="1200" smtClean="0"/>
              <a:pPr defTabSz="914400">
                <a:spcAft>
                  <a:spcPts val="600"/>
                </a:spcAft>
                <a:defRPr/>
              </a:pPr>
              <a:t>11/15/2023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4" y="6021474"/>
            <a:ext cx="2663744" cy="326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04D60C6-AFF7-9855-FED5-33273FFC6675}"/>
              </a:ext>
            </a:extLst>
          </p:cNvPr>
          <p:cNvSpPr/>
          <p:nvPr/>
        </p:nvSpPr>
        <p:spPr>
          <a:xfrm>
            <a:off x="722813" y="646212"/>
            <a:ext cx="6116757" cy="5256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Rentedaling in </a:t>
            </a:r>
            <a:r>
              <a:rPr lang="nl-BE" sz="2000" b="1" dirty="0" err="1">
                <a:solidFill>
                  <a:schemeClr val="bg1"/>
                </a:solidFill>
              </a:rPr>
              <a:t>usa</a:t>
            </a:r>
            <a:r>
              <a:rPr lang="nl-BE" sz="2000" b="1" dirty="0">
                <a:solidFill>
                  <a:schemeClr val="bg1"/>
                </a:solidFill>
              </a:rPr>
              <a:t> veroorzaakt een sterk aankoop moment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Doch niets is uitgesloten dat de rente terug kan stijgen bij minste inflatiesignaal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Huidig beeld is van geen inflatie of lichte deflatie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Dit is typische voor recessie markten en eerder een bull </a:t>
            </a:r>
            <a:r>
              <a:rPr lang="nl-BE" sz="2000" b="1" dirty="0" err="1">
                <a:solidFill>
                  <a:schemeClr val="bg1"/>
                </a:solidFill>
              </a:rPr>
              <a:t>trapp</a:t>
            </a:r>
            <a:endParaRPr lang="nl-BE" sz="2000" b="1" dirty="0">
              <a:solidFill>
                <a:schemeClr val="bg1"/>
              </a:solidFill>
            </a:endParaRP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Koop eerder wat laag staat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Grondstoffen en edelmetalen mijnen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En misschien wel de </a:t>
            </a:r>
            <a:r>
              <a:rPr lang="nl-BE" sz="2000" b="1" dirty="0" err="1">
                <a:solidFill>
                  <a:schemeClr val="bg1"/>
                </a:solidFill>
              </a:rPr>
              <a:t>chinese</a:t>
            </a:r>
            <a:r>
              <a:rPr lang="nl-BE" sz="2000" b="1" dirty="0">
                <a:solidFill>
                  <a:schemeClr val="bg1"/>
                </a:solidFill>
              </a:rPr>
              <a:t> beurzen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De </a:t>
            </a:r>
            <a:r>
              <a:rPr lang="nl-BE" sz="2000" b="1" dirty="0" err="1">
                <a:solidFill>
                  <a:schemeClr val="bg1"/>
                </a:solidFill>
              </a:rPr>
              <a:t>russiche</a:t>
            </a:r>
            <a:r>
              <a:rPr lang="nl-BE" sz="2000" b="1" dirty="0">
                <a:solidFill>
                  <a:schemeClr val="bg1"/>
                </a:solidFill>
              </a:rPr>
              <a:t> beurs blijft geen koopsignaal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Europa is verbonden met de </a:t>
            </a:r>
            <a:r>
              <a:rPr lang="nl-BE" sz="2000" b="1" dirty="0" err="1">
                <a:solidFill>
                  <a:schemeClr val="bg1"/>
                </a:solidFill>
              </a:rPr>
              <a:t>us</a:t>
            </a:r>
            <a:r>
              <a:rPr lang="nl-BE" sz="2000" b="1" dirty="0">
                <a:solidFill>
                  <a:schemeClr val="bg1"/>
                </a:solidFill>
              </a:rPr>
              <a:t> beurzen maar let ook op die beurzen het zijn uitsluitend de </a:t>
            </a:r>
            <a:r>
              <a:rPr lang="nl-BE" sz="2000" b="1" dirty="0" err="1">
                <a:solidFill>
                  <a:schemeClr val="bg1"/>
                </a:solidFill>
              </a:rPr>
              <a:t>ict</a:t>
            </a:r>
            <a:r>
              <a:rPr lang="nl-BE" sz="2000" b="1">
                <a:solidFill>
                  <a:schemeClr val="bg1"/>
                </a:solidFill>
              </a:rPr>
              <a:t> aandelen </a:t>
            </a:r>
            <a:r>
              <a:rPr lang="nl-BE" sz="2000" b="1" dirty="0">
                <a:solidFill>
                  <a:schemeClr val="bg1"/>
                </a:solidFill>
              </a:rPr>
              <a:t>en de 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Bekende 7  die stijgen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50% van de sp500 </a:t>
            </a:r>
            <a:r>
              <a:rPr lang="nl-BE" sz="2000" b="1" dirty="0" err="1">
                <a:solidFill>
                  <a:schemeClr val="bg1"/>
                </a:solidFill>
              </a:rPr>
              <a:t>aandeln</a:t>
            </a:r>
            <a:r>
              <a:rPr lang="nl-BE" sz="2000" b="1" dirty="0">
                <a:solidFill>
                  <a:schemeClr val="bg1"/>
                </a:solidFill>
              </a:rPr>
              <a:t> maken zelfs geen winst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C22FEDE-86FB-EDF8-861A-4C2465DD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570" y="1150268"/>
            <a:ext cx="395651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190392-69D4-5453-7BD9-D8D0187F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34BEC7-150F-4647-CA76-C2D0C2CD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FA7F5-9AC2-D819-237C-F1D92030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C6C11-7D27-3079-B96F-B3E57FA49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35A627-708E-0678-FD5E-897E839C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EB964-57D0-1314-7C2F-E86DB530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E1D78F-C1B4-301C-F42B-2146E5A3A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CC128AF-A6AB-04C3-A72D-ECDCD716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925B8-3D48-B6CB-13D3-29560E9A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456DF5-A8A8-94A4-AFD9-CA6195361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A4DD75-C451-0D70-EF4A-FAF0FE2C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F1C58A-D655-051D-9202-56987C40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7EE27B8-ED33-8660-6A83-4FF7A2A2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11/15/2023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 dirty="0">
                <a:highlight>
                  <a:srgbClr val="FF00FF"/>
                </a:highlight>
              </a:rPr>
              <a:t>Je </a:t>
            </a:r>
            <a:r>
              <a:rPr lang="en-US" sz="3200" b="1" dirty="0" err="1">
                <a:highlight>
                  <a:srgbClr val="FF00FF"/>
                </a:highlight>
              </a:rPr>
              <a:t>kan</a:t>
            </a:r>
            <a:r>
              <a:rPr lang="en-US" sz="3200" b="1" dirty="0">
                <a:highlight>
                  <a:srgbClr val="FF00FF"/>
                </a:highlight>
              </a:rPr>
              <a:t> reeds in </a:t>
            </a:r>
            <a:r>
              <a:rPr lang="en-US" sz="3200" b="1" dirty="0" err="1">
                <a:highlight>
                  <a:srgbClr val="FF00FF"/>
                </a:highlight>
              </a:rPr>
              <a:t>goud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beleggen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vanaf</a:t>
            </a:r>
            <a:r>
              <a:rPr lang="en-US" sz="3200" b="1" dirty="0">
                <a:highlight>
                  <a:srgbClr val="FF00FF"/>
                </a:highlight>
              </a:rPr>
              <a:t> 400 €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11/15/2023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11/15/2023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5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3167162" y="4390629"/>
            <a:ext cx="5616624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4A84E1-7AAF-92E0-4357-D292062D21C0}"/>
              </a:ext>
            </a:extLst>
          </p:cNvPr>
          <p:cNvSpPr txBox="1"/>
          <p:nvPr/>
        </p:nvSpPr>
        <p:spPr>
          <a:xfrm>
            <a:off x="142827" y="3052472"/>
            <a:ext cx="111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Mexem</a:t>
            </a:r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</a:rPr>
              <a:t>=https://advisor.mexem.com/login</a:t>
            </a:r>
            <a:endParaRPr lang="en-US" sz="40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11/15/2023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82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F5B7F2-3BFD-578C-4197-2B51359A8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50" y="412187"/>
            <a:ext cx="7200800" cy="5652626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EBF31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28C772-898D-A932-5483-B662EE93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199A14-A3E9-B705-3C73-55619616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1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41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63" name="Rectangle 47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26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49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08ED171-4266-A1BA-E1EE-1EBCCE945B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28847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65" name="Group 51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66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7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7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9" name="Rectangle 7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90" name="Rectangle 7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0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6CDD51-AAF8-3CDA-7C06-C9CA6404A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613" y="359069"/>
            <a:ext cx="7991053" cy="5695159"/>
          </a:xfrm>
          <a:prstGeom prst="rect">
            <a:avLst/>
          </a:prstGeom>
        </p:spPr>
      </p:pic>
      <p:sp>
        <p:nvSpPr>
          <p:cNvPr id="91" name="Rectangle 7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3C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11/15/2023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6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445</Words>
  <Application>Microsoft Office PowerPoint</Application>
  <PresentationFormat>Aangepast</PresentationFormat>
  <Paragraphs>134</Paragraphs>
  <Slides>37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6" baseType="lpstr">
      <vt:lpstr>Arial Black</vt:lpstr>
      <vt:lpstr>Garamond</vt:lpstr>
      <vt:lpstr>Constantia</vt:lpstr>
      <vt:lpstr>Arial Unicode MS</vt:lpstr>
      <vt:lpstr>Wingdings 3</vt:lpstr>
      <vt:lpstr>LJQQAM+ITC Zapf Chancery Medium Italic</vt:lpstr>
      <vt:lpstr>Arial</vt:lpstr>
      <vt:lpstr>Calibri</vt:lpstr>
      <vt:lpstr>Organisch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China is spot goedkoop dus koop de trackers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-copy by oblis -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111</cp:revision>
  <cp:lastPrinted>2023-10-04T08:18:28Z</cp:lastPrinted>
  <dcterms:modified xsi:type="dcterms:W3CDTF">2023-11-15T09:43:21Z</dcterms:modified>
</cp:coreProperties>
</file>