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947" r:id="rId1"/>
  </p:sldMasterIdLst>
  <p:notesMasterIdLst>
    <p:notesMasterId r:id="rId48"/>
  </p:notesMasterIdLst>
  <p:sldIdLst>
    <p:sldId id="256" r:id="rId2"/>
    <p:sldId id="476" r:id="rId3"/>
    <p:sldId id="399" r:id="rId4"/>
    <p:sldId id="258" r:id="rId5"/>
    <p:sldId id="460" r:id="rId6"/>
    <p:sldId id="260" r:id="rId7"/>
    <p:sldId id="468" r:id="rId8"/>
    <p:sldId id="439" r:id="rId9"/>
    <p:sldId id="412" r:id="rId10"/>
    <p:sldId id="485" r:id="rId11"/>
    <p:sldId id="264" r:id="rId12"/>
    <p:sldId id="466" r:id="rId13"/>
    <p:sldId id="465" r:id="rId14"/>
    <p:sldId id="404" r:id="rId15"/>
    <p:sldId id="336" r:id="rId16"/>
    <p:sldId id="462" r:id="rId17"/>
    <p:sldId id="272" r:id="rId18"/>
    <p:sldId id="417" r:id="rId19"/>
    <p:sldId id="274" r:id="rId20"/>
    <p:sldId id="380" r:id="rId21"/>
    <p:sldId id="415" r:id="rId22"/>
    <p:sldId id="403" r:id="rId23"/>
    <p:sldId id="419" r:id="rId24"/>
    <p:sldId id="420" r:id="rId25"/>
    <p:sldId id="421" r:id="rId26"/>
    <p:sldId id="422" r:id="rId27"/>
    <p:sldId id="477" r:id="rId28"/>
    <p:sldId id="478" r:id="rId29"/>
    <p:sldId id="479" r:id="rId30"/>
    <p:sldId id="480" r:id="rId31"/>
    <p:sldId id="481" r:id="rId32"/>
    <p:sldId id="482" r:id="rId33"/>
    <p:sldId id="483" r:id="rId34"/>
    <p:sldId id="484" r:id="rId35"/>
    <p:sldId id="486" r:id="rId36"/>
    <p:sldId id="487" r:id="rId37"/>
    <p:sldId id="488" r:id="rId38"/>
    <p:sldId id="489" r:id="rId39"/>
    <p:sldId id="490" r:id="rId40"/>
    <p:sldId id="491" r:id="rId41"/>
    <p:sldId id="492" r:id="rId42"/>
    <p:sldId id="493" r:id="rId43"/>
    <p:sldId id="494" r:id="rId44"/>
    <p:sldId id="344" r:id="rId45"/>
    <p:sldId id="400" r:id="rId46"/>
    <p:sldId id="386" r:id="rId47"/>
  </p:sldIdLst>
  <p:sldSz cx="11518900" cy="6477000"/>
  <p:notesSz cx="9929813" cy="6797675"/>
  <p:embeddedFontLst>
    <p:embeddedFont>
      <p:font typeface="Arial Black" panose="020B0A04020102020204" pitchFamily="34" charset="0"/>
      <p:bold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onstantia" panose="02030602050306030303" pitchFamily="18" charset="0"/>
      <p:regular r:id="rId54"/>
      <p:bold r:id="rId55"/>
      <p:italic r:id="rId56"/>
      <p:boldItalic r:id="rId57"/>
    </p:embeddedFont>
    <p:embeddedFont>
      <p:font typeface="Garamond" panose="02020404030301010803" pitchFamily="18" charset="0"/>
      <p:regular r:id="rId58"/>
      <p:bold r:id="rId59"/>
      <p:italic r:id="rId60"/>
    </p:embeddedFont>
    <p:embeddedFont>
      <p:font typeface="LJQQAM+ITC Zapf Chancery Medium Italic" panose="020B0604020202020204"/>
      <p:regular r:id="rId61"/>
    </p:embeddedFont>
    <p:embeddedFont>
      <p:font typeface="Segoe UI" panose="020B0502040204020203" pitchFamily="34" charset="0"/>
      <p:regular r:id="rId62"/>
      <p:bold r:id="rId63"/>
      <p:italic r:id="rId64"/>
      <p:boldItalic r:id="rId65"/>
    </p:embeddedFont>
    <p:embeddedFont>
      <p:font typeface="Wingdings 3" panose="05040102010807070707" pitchFamily="18" charset="2"/>
      <p:regular r:id="rId6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476"/>
            <p14:sldId id="399"/>
            <p14:sldId id="258"/>
          </p14:sldIdLst>
        </p14:section>
        <p14:section name="Naamloze sectie" id="{8755B586-2486-49CE-8420-C76D66869903}">
          <p14:sldIdLst>
            <p14:sldId id="460"/>
            <p14:sldId id="260"/>
            <p14:sldId id="468"/>
            <p14:sldId id="439"/>
            <p14:sldId id="412"/>
            <p14:sldId id="485"/>
            <p14:sldId id="264"/>
            <p14:sldId id="466"/>
            <p14:sldId id="465"/>
            <p14:sldId id="404"/>
            <p14:sldId id="336"/>
            <p14:sldId id="462"/>
            <p14:sldId id="272"/>
            <p14:sldId id="417"/>
            <p14:sldId id="274"/>
            <p14:sldId id="380"/>
            <p14:sldId id="415"/>
            <p14:sldId id="403"/>
            <p14:sldId id="419"/>
            <p14:sldId id="420"/>
            <p14:sldId id="421"/>
            <p14:sldId id="422"/>
            <p14:sldId id="477"/>
            <p14:sldId id="478"/>
            <p14:sldId id="479"/>
            <p14:sldId id="480"/>
            <p14:sldId id="481"/>
            <p14:sldId id="482"/>
            <p14:sldId id="483"/>
            <p14:sldId id="484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494"/>
            <p14:sldId id="344"/>
            <p14:sldId id="400"/>
            <p14:sldId id="3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8C124A-1EE1-47F3-BBD2-BF3B571A0C87}" v="2" dt="2023-11-29T09:28:55.5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47" autoAdjust="0"/>
  </p:normalViewPr>
  <p:slideViewPr>
    <p:cSldViewPr>
      <p:cViewPr varScale="1">
        <p:scale>
          <a:sx n="117" d="100"/>
          <a:sy n="117" d="100"/>
        </p:scale>
        <p:origin x="564" y="102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2"/>
    </p:cViewPr>
  </p:sorterViewPr>
  <p:notesViewPr>
    <p:cSldViewPr>
      <p:cViewPr varScale="1">
        <p:scale>
          <a:sx n="112" d="100"/>
          <a:sy n="112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5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font" Target="fonts/font7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698B362-4E52-4CA8-B568-B31D02ED3086}" type="presOf" srcId="{53A3BC40-D848-42E8-B02C-D3435AFDD15F}" destId="{295320C5-78FA-4109-9C97-D900B70013E4}" srcOrd="0" destOrd="0" presId="urn:microsoft.com/office/officeart/2005/8/layout/vList2"/>
    <dgm:cxn modelId="{E16C9964-9EF1-4D33-B9C8-EC4DAAB672DC}" type="presOf" srcId="{978A7F72-9446-4607-B7F4-6767861DBBAB}" destId="{25FFA75A-14B9-4430-BF3A-8547943A3082}" srcOrd="0" destOrd="0" presId="urn:microsoft.com/office/officeart/2005/8/layout/vList2"/>
    <dgm:cxn modelId="{AE757B55-6A16-4F1D-9787-880B1D4D9563}" type="presOf" srcId="{80A314BF-352E-4944-A88C-7AB0CBF31700}" destId="{73DA6E23-222E-4423-8948-6E9F4617F3DD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1CFD3DA7-16A8-4B9A-89AA-65D502B31945}" type="presOf" srcId="{7B162C0D-8231-49A0-8533-B5A9CBD00339}" destId="{E096775B-7B39-4BF8-99D3-60B2B4E8F1F1}" srcOrd="0" destOrd="0" presId="urn:microsoft.com/office/officeart/2005/8/layout/vList2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272D3FD1-9DC7-49A3-B238-C27A809CB6D3}" type="presOf" srcId="{56448D94-16A9-4895-8FAA-122E436DE52B}" destId="{7E41B242-1C41-4C10-8D84-36987FB16C55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6C5244F7-4992-44EE-B94B-04F21B8362FE}" type="presOf" srcId="{0EE3F159-F1D6-4FE3-B33A-A6B592245C74}" destId="{07112140-1C35-4468-BBEE-3F86CCBB94A1}" srcOrd="0" destOrd="0" presId="urn:microsoft.com/office/officeart/2005/8/layout/vList2"/>
    <dgm:cxn modelId="{B3375DA0-D145-4774-8510-AF907B8B7EAF}" type="presParOf" srcId="{07112140-1C35-4468-BBEE-3F86CCBB94A1}" destId="{7E41B242-1C41-4C10-8D84-36987FB16C55}" srcOrd="0" destOrd="0" presId="urn:microsoft.com/office/officeart/2005/8/layout/vList2"/>
    <dgm:cxn modelId="{D9309F71-592C-4C21-BDB7-71B22FC99721}" type="presParOf" srcId="{07112140-1C35-4468-BBEE-3F86CCBB94A1}" destId="{44BD79E6-D2EB-4041-9CF8-920DC0D6B14D}" srcOrd="1" destOrd="0" presId="urn:microsoft.com/office/officeart/2005/8/layout/vList2"/>
    <dgm:cxn modelId="{67381084-0C14-476C-A3CD-D6022B672F1E}" type="presParOf" srcId="{07112140-1C35-4468-BBEE-3F86CCBB94A1}" destId="{73DA6E23-222E-4423-8948-6E9F4617F3DD}" srcOrd="2" destOrd="0" presId="urn:microsoft.com/office/officeart/2005/8/layout/vList2"/>
    <dgm:cxn modelId="{8047C079-6ACF-4A49-A827-B823528D597E}" type="presParOf" srcId="{07112140-1C35-4468-BBEE-3F86CCBB94A1}" destId="{B61176B5-E0F4-45E2-B9CC-EFD3B789FC6D}" srcOrd="3" destOrd="0" presId="urn:microsoft.com/office/officeart/2005/8/layout/vList2"/>
    <dgm:cxn modelId="{099FC227-9C12-44C5-8C4D-F6C96A848FE3}" type="presParOf" srcId="{07112140-1C35-4468-BBEE-3F86CCBB94A1}" destId="{25FFA75A-14B9-4430-BF3A-8547943A3082}" srcOrd="4" destOrd="0" presId="urn:microsoft.com/office/officeart/2005/8/layout/vList2"/>
    <dgm:cxn modelId="{ED039FF0-32C5-4A5C-ABE1-8DD48946BB7D}" type="presParOf" srcId="{07112140-1C35-4468-BBEE-3F86CCBB94A1}" destId="{50C23378-6BE4-4B61-AF28-AEC502787224}" srcOrd="5" destOrd="0" presId="urn:microsoft.com/office/officeart/2005/8/layout/vList2"/>
    <dgm:cxn modelId="{5A321DFE-7B0D-4A22-8AC5-04806C33E246}" type="presParOf" srcId="{07112140-1C35-4468-BBEE-3F86CCBB94A1}" destId="{295320C5-78FA-4109-9C97-D900B70013E4}" srcOrd="6" destOrd="0" presId="urn:microsoft.com/office/officeart/2005/8/layout/vList2"/>
    <dgm:cxn modelId="{ECF81F4E-406C-45D2-B319-DD4E8E96CA1B}" type="presParOf" srcId="{07112140-1C35-4468-BBEE-3F86CCBB94A1}" destId="{2426C956-4A97-4626-8865-3FBFAFE1EF2A}" srcOrd="7" destOrd="0" presId="urn:microsoft.com/office/officeart/2005/8/layout/vList2"/>
    <dgm:cxn modelId="{E649782D-A72C-4C34-8D74-8A9ACA95AF6E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700" b="1" i="0" u="sng" kern="1200"/>
            <a:t>Hoe kan je online klant worden van      </a:t>
          </a:r>
          <a:br>
            <a:rPr lang="nl-BE" sz="2700" b="1" i="0" u="sng" kern="1200"/>
          </a:br>
          <a:r>
            <a:rPr lang="nl-BE" sz="2700" b="1" i="0" u="sng" kern="1200"/>
            <a:t>       ons kantoor knokke-heist</a:t>
          </a:r>
          <a:br>
            <a:rPr lang="nl-BE" sz="2700" b="1" i="0" u="sng" kern="1200"/>
          </a:br>
          <a:r>
            <a:rPr lang="nl-BE" sz="2700" b="1" i="0" u="sng" kern="1200"/>
            <a:t>      private portfolio masters</a:t>
          </a:r>
          <a:endParaRPr lang="nl-BE" sz="27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4306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DE LAASTE 3000 JAAR IS ER MAAR WEINIG VERANDERD OP DEZE AARDE OM UW VERMOGEN AFTESCHERMEN  TEGEN KOOPKRACHTVERLIES</a:t>
          </a:r>
          <a:endParaRPr lang="en-US" sz="1000" kern="1200"/>
        </a:p>
      </dsp:txBody>
      <dsp:txXfrm>
        <a:off x="25130" y="455733"/>
        <a:ext cx="3398492" cy="464540"/>
      </dsp:txXfrm>
    </dsp:sp>
    <dsp:sp modelId="{73DA6E23-222E-4423-8948-6E9F4617F3DD}">
      <dsp:nvSpPr>
        <dsp:cNvPr id="0" name=""/>
        <dsp:cNvSpPr/>
      </dsp:nvSpPr>
      <dsp:spPr>
        <a:xfrm>
          <a:off x="0" y="9742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BEURZEN.OBLIGATIES ALLES ZAL IN WAARDE VERMINDEREN</a:t>
          </a:r>
          <a:endParaRPr lang="en-US" sz="1000" kern="1200"/>
        </a:p>
      </dsp:txBody>
      <dsp:txXfrm>
        <a:off x="25130" y="999333"/>
        <a:ext cx="3398492" cy="464540"/>
      </dsp:txXfrm>
    </dsp:sp>
    <dsp:sp modelId="{25FFA75A-14B9-4430-BF3A-8547943A3082}">
      <dsp:nvSpPr>
        <dsp:cNvPr id="0" name=""/>
        <dsp:cNvSpPr/>
      </dsp:nvSpPr>
      <dsp:spPr>
        <a:xfrm>
          <a:off x="0" y="15178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UITSLUITEND FYSISCH GOUD KAN U BEHOEDEN VAN DIT VERLIES</a:t>
          </a:r>
          <a:endParaRPr lang="en-US" sz="1000" kern="1200"/>
        </a:p>
      </dsp:txBody>
      <dsp:txXfrm>
        <a:off x="25130" y="1542933"/>
        <a:ext cx="3398492" cy="464540"/>
      </dsp:txXfrm>
    </dsp:sp>
    <dsp:sp modelId="{295320C5-78FA-4109-9C97-D900B70013E4}">
      <dsp:nvSpPr>
        <dsp:cNvPr id="0" name=""/>
        <dsp:cNvSpPr/>
      </dsp:nvSpPr>
      <dsp:spPr>
        <a:xfrm>
          <a:off x="0" y="20614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GOUDSTAVEN BEHOUDEN AL SINDS 3000JAAR STEEDS HUN KOOPKRACHT</a:t>
          </a:r>
          <a:endParaRPr lang="en-US" sz="1000" kern="1200"/>
        </a:p>
      </dsp:txBody>
      <dsp:txXfrm>
        <a:off x="25130" y="2086533"/>
        <a:ext cx="3398492" cy="464540"/>
      </dsp:txXfrm>
    </dsp:sp>
    <dsp:sp modelId="{E096775B-7B39-4BF8-99D3-60B2B4E8F1F1}">
      <dsp:nvSpPr>
        <dsp:cNvPr id="0" name=""/>
        <dsp:cNvSpPr/>
      </dsp:nvSpPr>
      <dsp:spPr>
        <a:xfrm>
          <a:off x="0" y="26050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EN JA AZIE EN CHINA GELOVEN MASSAAL DAARIN</a:t>
          </a:r>
          <a:endParaRPr lang="en-US" sz="1000" kern="1200"/>
        </a:p>
      </dsp:txBody>
      <dsp:txXfrm>
        <a:off x="25130" y="2630133"/>
        <a:ext cx="3398492" cy="464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29/11/2023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5701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4837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46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771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999" y="0"/>
            <a:ext cx="11555898" cy="6475313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3756" y="1767180"/>
            <a:ext cx="6439387" cy="1431337"/>
          </a:xfrm>
        </p:spPr>
        <p:txBody>
          <a:bodyPr anchor="b">
            <a:noAutofit/>
          </a:bodyPr>
          <a:lstStyle>
            <a:lvl1pPr algn="ctr">
              <a:defRPr sz="51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3756" y="3454397"/>
            <a:ext cx="6439387" cy="1247424"/>
          </a:xfrm>
        </p:spPr>
        <p:txBody>
          <a:bodyPr anchor="t">
            <a:normAutofit/>
          </a:bodyPr>
          <a:lstStyle>
            <a:lvl1pPr marL="0" indent="0" algn="ctr">
              <a:buNone/>
              <a:defRPr sz="1983">
                <a:solidFill>
                  <a:schemeClr val="tx1"/>
                </a:solidFill>
              </a:defRPr>
            </a:lvl1pPr>
            <a:lvl2pPr marL="431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3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5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58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0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22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54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2492" y="4757793"/>
            <a:ext cx="847919" cy="263878"/>
          </a:xfrm>
        </p:spPr>
        <p:txBody>
          <a:bodyPr/>
          <a:lstStyle/>
          <a:p>
            <a:fld id="{B0B4FE9D-F71D-4704-AE5B-400287031B1B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43755" y="4757793"/>
            <a:ext cx="4926744" cy="263878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2405" y="4757793"/>
            <a:ext cx="520738" cy="263878"/>
          </a:xfrm>
        </p:spPr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543756" y="3326457"/>
            <a:ext cx="64393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89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4" y="4547892"/>
            <a:ext cx="9079132" cy="535253"/>
          </a:xfrm>
        </p:spPr>
        <p:txBody>
          <a:bodyPr anchor="b">
            <a:normAutofit/>
          </a:bodyPr>
          <a:lstStyle>
            <a:lvl1pPr algn="ctr">
              <a:defRPr sz="2267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3932" y="983544"/>
            <a:ext cx="9548038" cy="3150543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11"/>
            </a:lvl1pPr>
            <a:lvl2pPr marL="431780" indent="0">
              <a:buNone/>
              <a:defRPr sz="1511"/>
            </a:lvl2pPr>
            <a:lvl3pPr marL="863559" indent="0">
              <a:buNone/>
              <a:defRPr sz="1511"/>
            </a:lvl3pPr>
            <a:lvl4pPr marL="1295339" indent="0">
              <a:buNone/>
              <a:defRPr sz="1511"/>
            </a:lvl4pPr>
            <a:lvl5pPr marL="1727119" indent="0">
              <a:buNone/>
              <a:defRPr sz="1511"/>
            </a:lvl5pPr>
            <a:lvl6pPr marL="2158898" indent="0">
              <a:buNone/>
              <a:defRPr sz="1511"/>
            </a:lvl6pPr>
            <a:lvl7pPr marL="2590678" indent="0">
              <a:buNone/>
              <a:defRPr sz="1511"/>
            </a:lvl7pPr>
            <a:lvl8pPr marL="3022458" indent="0">
              <a:buNone/>
              <a:defRPr sz="1511"/>
            </a:lvl8pPr>
            <a:lvl9pPr marL="3454237" indent="0">
              <a:buNone/>
              <a:defRPr sz="1511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3884" y="5083144"/>
            <a:ext cx="9079132" cy="466284"/>
          </a:xfrm>
        </p:spPr>
        <p:txBody>
          <a:bodyPr>
            <a:normAutofit/>
          </a:bodyPr>
          <a:lstStyle>
            <a:lvl1pPr marL="0" indent="0" algn="ctr">
              <a:buNone/>
              <a:defRPr sz="1322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238408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884" y="927569"/>
            <a:ext cx="9063133" cy="2790709"/>
          </a:xfrm>
        </p:spPr>
        <p:txBody>
          <a:bodyPr anchor="ctr">
            <a:normAutofit/>
          </a:bodyPr>
          <a:lstStyle>
            <a:lvl1pPr algn="ctr">
              <a:defRPr sz="3022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1884" y="4102100"/>
            <a:ext cx="9063133" cy="1447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89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19089" y="3910188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897687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370" y="927569"/>
            <a:ext cx="8783159" cy="2238964"/>
          </a:xfrm>
        </p:spPr>
        <p:txBody>
          <a:bodyPr anchor="ctr">
            <a:normAutofit/>
          </a:bodyPr>
          <a:lstStyle>
            <a:lvl1pPr algn="ctr">
              <a:defRPr sz="3022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82349" y="3166534"/>
            <a:ext cx="8351204" cy="551744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89"/>
            </a:lvl1pPr>
            <a:lvl2pPr marL="431780" indent="0">
              <a:buFontTx/>
              <a:buNone/>
              <a:defRPr/>
            </a:lvl2pPr>
            <a:lvl3pPr marL="863559" indent="0">
              <a:buFontTx/>
              <a:buNone/>
              <a:defRPr/>
            </a:lvl3pPr>
            <a:lvl4pPr marL="1295339" indent="0">
              <a:buFontTx/>
              <a:buNone/>
              <a:defRPr/>
            </a:lvl4pPr>
            <a:lvl5pPr marL="1727119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4102100"/>
            <a:ext cx="9079132" cy="1447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89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>
            <a:off x="814423" y="831075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/>
            <a:r>
              <a:rPr lang="en-US" sz="7555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15044" y="2670766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 algn="r"/>
            <a:r>
              <a:rPr lang="en-US" sz="7555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19089" y="3910188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420206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5" y="3124771"/>
            <a:ext cx="9079134" cy="1387200"/>
          </a:xfrm>
        </p:spPr>
        <p:txBody>
          <a:bodyPr anchor="b">
            <a:normAutofit/>
          </a:bodyPr>
          <a:lstStyle>
            <a:lvl1pPr algn="l">
              <a:defRPr sz="3022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4511971"/>
            <a:ext cx="9079134" cy="812600"/>
          </a:xfrm>
        </p:spPr>
        <p:txBody>
          <a:bodyPr anchor="t">
            <a:normAutofit/>
          </a:bodyPr>
          <a:lstStyle>
            <a:lvl1pPr marL="0" indent="0" algn="l">
              <a:buNone/>
              <a:defRPr sz="1889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5249506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370" y="927569"/>
            <a:ext cx="8783159" cy="2119020"/>
          </a:xfrm>
        </p:spPr>
        <p:txBody>
          <a:bodyPr anchor="ctr">
            <a:normAutofit/>
          </a:bodyPr>
          <a:lstStyle>
            <a:lvl1pPr algn="ctr">
              <a:defRPr sz="3022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23884" y="3437128"/>
            <a:ext cx="9079134" cy="83769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267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4278019"/>
            <a:ext cx="9079134" cy="1271411"/>
          </a:xfr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extBox 11"/>
          <p:cNvSpPr txBox="1"/>
          <p:nvPr/>
        </p:nvSpPr>
        <p:spPr>
          <a:xfrm>
            <a:off x="814423" y="831075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/>
            <a:r>
              <a:rPr lang="en-US" sz="7555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15044" y="2454858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 algn="r"/>
            <a:r>
              <a:rPr lang="en-US" sz="7555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19089" y="323850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424079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4" y="927569"/>
            <a:ext cx="9079132" cy="211902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23884" y="3428492"/>
            <a:ext cx="9079134" cy="79451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644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3" y="4222044"/>
            <a:ext cx="9079136" cy="1327386"/>
          </a:xfr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19089" y="323850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970146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71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2517" y="927569"/>
            <a:ext cx="1786502" cy="4621861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23882" y="927569"/>
            <a:ext cx="7022660" cy="462186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8374529" y="935567"/>
            <a:ext cx="0" cy="4605867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98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364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3821" y="1655239"/>
            <a:ext cx="7708260" cy="1721263"/>
          </a:xfrm>
        </p:spPr>
        <p:txBody>
          <a:bodyPr anchor="b">
            <a:normAutofit/>
          </a:bodyPr>
          <a:lstStyle>
            <a:lvl1pPr algn="ctr">
              <a:defRPr sz="4155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3819" y="3632382"/>
            <a:ext cx="7708262" cy="901517"/>
          </a:xfrm>
        </p:spPr>
        <p:txBody>
          <a:bodyPr anchor="t">
            <a:normAutofit/>
          </a:bodyPr>
          <a:lstStyle>
            <a:lvl1pPr marL="0" indent="0" algn="ctr">
              <a:buNone/>
              <a:defRPr sz="2267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901604" y="3504441"/>
            <a:ext cx="771269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0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6763" y="2418080"/>
            <a:ext cx="4457814" cy="312623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40082" y="2418080"/>
            <a:ext cx="4457814" cy="312623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679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3" y="2510837"/>
            <a:ext cx="4457814" cy="544247"/>
          </a:xfrm>
        </p:spPr>
        <p:txBody>
          <a:bodyPr anchor="b">
            <a:noAutofit/>
          </a:bodyPr>
          <a:lstStyle>
            <a:lvl1pPr marL="0" indent="0">
              <a:spcBef>
                <a:spcPts val="635"/>
              </a:spcBef>
              <a:spcAft>
                <a:spcPts val="567"/>
              </a:spcAft>
              <a:buNone/>
              <a:defRPr sz="2644" b="0">
                <a:solidFill>
                  <a:schemeClr val="accent1"/>
                </a:solidFill>
              </a:defRPr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3883" y="3063081"/>
            <a:ext cx="4457814" cy="2486349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9446" y="2510837"/>
            <a:ext cx="4457814" cy="544247"/>
          </a:xfrm>
        </p:spPr>
        <p:txBody>
          <a:bodyPr anchor="b">
            <a:noAutofit/>
          </a:bodyPr>
          <a:lstStyle>
            <a:lvl1pPr marL="0" indent="0">
              <a:spcBef>
                <a:spcPts val="635"/>
              </a:spcBef>
              <a:spcAft>
                <a:spcPts val="567"/>
              </a:spcAft>
              <a:buNone/>
              <a:defRPr sz="2644" b="0">
                <a:solidFill>
                  <a:schemeClr val="accent1"/>
                </a:solidFill>
              </a:defRPr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39446" y="3063081"/>
            <a:ext cx="4457814" cy="2486349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90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292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382" y="1311393"/>
            <a:ext cx="3513165" cy="1295400"/>
          </a:xfrm>
        </p:spPr>
        <p:txBody>
          <a:bodyPr anchor="b">
            <a:normAutofit/>
          </a:bodyPr>
          <a:lstStyle>
            <a:lvl1pPr algn="ctr">
              <a:defRPr sz="2267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9512" y="927569"/>
            <a:ext cx="5167506" cy="4621861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2382" y="2862673"/>
            <a:ext cx="3513165" cy="2302937"/>
          </a:xfrm>
        </p:spPr>
        <p:txBody>
          <a:bodyPr anchor="t">
            <a:normAutofit/>
          </a:bodyPr>
          <a:lstStyle>
            <a:lvl1pPr marL="0" indent="0" algn="ctr">
              <a:buNone/>
              <a:defRPr sz="1511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19089" y="2750726"/>
            <a:ext cx="332046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2" y="1779175"/>
            <a:ext cx="5897216" cy="1295400"/>
          </a:xfrm>
        </p:spPr>
        <p:txBody>
          <a:bodyPr anchor="b">
            <a:normAutofit/>
          </a:bodyPr>
          <a:lstStyle>
            <a:lvl1pPr algn="ctr">
              <a:defRPr sz="2644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647929" y="983545"/>
            <a:ext cx="2894225" cy="4509911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11"/>
            </a:lvl1pPr>
            <a:lvl2pPr marL="431780" indent="0">
              <a:buNone/>
              <a:defRPr sz="1511"/>
            </a:lvl2pPr>
            <a:lvl3pPr marL="863559" indent="0">
              <a:buNone/>
              <a:defRPr sz="1511"/>
            </a:lvl3pPr>
            <a:lvl4pPr marL="1295339" indent="0">
              <a:buNone/>
              <a:defRPr sz="1511"/>
            </a:lvl4pPr>
            <a:lvl5pPr marL="1727119" indent="0">
              <a:buNone/>
              <a:defRPr sz="1511"/>
            </a:lvl5pPr>
            <a:lvl6pPr marL="2158898" indent="0">
              <a:buNone/>
              <a:defRPr sz="1511"/>
            </a:lvl6pPr>
            <a:lvl7pPr marL="2590678" indent="0">
              <a:buNone/>
              <a:defRPr sz="1511"/>
            </a:lvl7pPr>
            <a:lvl8pPr marL="3022458" indent="0">
              <a:buNone/>
              <a:defRPr sz="1511"/>
            </a:lvl8pPr>
            <a:lvl9pPr marL="3454237" indent="0">
              <a:buNone/>
              <a:defRPr sz="1511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3882" y="3074575"/>
            <a:ext cx="5897216" cy="172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700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2761900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867" y="0"/>
            <a:ext cx="11554766" cy="6475313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3885" y="927570"/>
            <a:ext cx="9071130" cy="123143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2414880"/>
            <a:ext cx="9071130" cy="31345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8430" y="5637389"/>
            <a:ext cx="1511856" cy="2638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4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9127723-9AB6-4880-AA78-6BD21EBC34E1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23884" y="5637389"/>
            <a:ext cx="6902553" cy="2638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4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82280" y="5637389"/>
            <a:ext cx="512736" cy="2638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4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729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8" r:id="rId1"/>
    <p:sldLayoutId id="2147484949" r:id="rId2"/>
    <p:sldLayoutId id="2147484950" r:id="rId3"/>
    <p:sldLayoutId id="2147484951" r:id="rId4"/>
    <p:sldLayoutId id="2147484952" r:id="rId5"/>
    <p:sldLayoutId id="2147484953" r:id="rId6"/>
    <p:sldLayoutId id="2147484954" r:id="rId7"/>
    <p:sldLayoutId id="2147484955" r:id="rId8"/>
    <p:sldLayoutId id="2147484956" r:id="rId9"/>
    <p:sldLayoutId id="2147484957" r:id="rId10"/>
    <p:sldLayoutId id="2147484958" r:id="rId11"/>
    <p:sldLayoutId id="2147484959" r:id="rId12"/>
    <p:sldLayoutId id="2147484960" r:id="rId13"/>
    <p:sldLayoutId id="2147484961" r:id="rId14"/>
    <p:sldLayoutId id="2147484962" r:id="rId15"/>
    <p:sldLayoutId id="2147484963" r:id="rId16"/>
    <p:sldLayoutId id="2147484964" r:id="rId17"/>
    <p:sldLayoutId id="2147484965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txStyles>
    <p:titleStyle>
      <a:lvl1pPr algn="ctr" defTabSz="431780" rtl="0" eaLnBrk="1" latinLnBrk="0" hangingPunct="1">
        <a:spcBef>
          <a:spcPct val="0"/>
        </a:spcBef>
        <a:buNone/>
        <a:defRPr sz="4155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9862" indent="-269862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22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01642" indent="-269862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88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33422" indent="-269862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457256" indent="-161917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51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889036" indent="-161917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374788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806568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238348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670127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1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2.png"/><Relationship Id="rId9" Type="http://schemas.microsoft.com/office/2007/relationships/diagramDrawing" Target="../diagrams/drawing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advisor.mexem.com/login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Beleggersadvies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Uw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bestuurder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Mexem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11/29/2023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 dirty="0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 dirty="0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dirty="0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 dirty="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 dirty="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 dirty="0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11">
            <a:extLst>
              <a:ext uri="{FF2B5EF4-FFF2-40B4-BE49-F238E27FC236}">
                <a16:creationId xmlns:a16="http://schemas.microsoft.com/office/drawing/2014/main" id="{3F6D81C7-B083-478E-82FE-089A8CB72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62" name="Rectangle 13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63" name="Straight Connector 17">
            <a:extLst>
              <a:ext uri="{FF2B5EF4-FFF2-40B4-BE49-F238E27FC236}">
                <a16:creationId xmlns:a16="http://schemas.microsoft.com/office/drawing/2014/main" id="{F06B54F2-CD11-4359-A7D6-DA7C76C09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19088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64" name="Rectangle 19">
            <a:extLst>
              <a:ext uri="{FF2B5EF4-FFF2-40B4-BE49-F238E27FC236}">
                <a16:creationId xmlns:a16="http://schemas.microsoft.com/office/drawing/2014/main" id="{7E61F402-3445-458A-9A2B-D28FD2883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21">
            <a:extLst>
              <a:ext uri="{FF2B5EF4-FFF2-40B4-BE49-F238E27FC236}">
                <a16:creationId xmlns:a16="http://schemas.microsoft.com/office/drawing/2014/main" id="{A673C096-95AE-4644-B76C-1DF1B667D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7A91835-418B-4867-87D7-1376A57F3F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66" name="Rectangle 23">
              <a:extLst>
                <a:ext uri="{FF2B5EF4-FFF2-40B4-BE49-F238E27FC236}">
                  <a16:creationId xmlns:a16="http://schemas.microsoft.com/office/drawing/2014/main" id="{65B511A1-E0EC-49FE-8068-9DA29CD00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A61BC5F-ADA4-4DBA-9C6B-E17E0B82E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6F7D2-ACED-47D2-BEFD-FB26F7537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12599BEA-7C14-3136-2BE3-316E439DD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885" y="927569"/>
            <a:ext cx="3457990" cy="12517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endParaRPr lang="en-US" sz="2600">
              <a:solidFill>
                <a:srgbClr val="262626"/>
              </a:solidFill>
            </a:endParaRPr>
          </a:p>
        </p:txBody>
      </p:sp>
      <p:cxnSp>
        <p:nvCxnSpPr>
          <p:cNvPr id="67" name="Straight Connector 27">
            <a:extLst>
              <a:ext uri="{FF2B5EF4-FFF2-40B4-BE49-F238E27FC236}">
                <a16:creationId xmlns:a16="http://schemas.microsoft.com/office/drawing/2014/main" id="{2BE880E9-2B86-4CDB-B5B7-308745CDD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23884" y="2267270"/>
            <a:ext cx="345799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538218B-62CB-F314-0EA0-EE00C4E6C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3884" y="2355231"/>
            <a:ext cx="3457991" cy="31941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457200">
              <a:spcAft>
                <a:spcPts val="600"/>
              </a:spcAft>
            </a:pPr>
            <a:endParaRPr lang="en-US" sz="1500" dirty="0">
              <a:solidFill>
                <a:srgbClr val="262626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181DD8C-53D0-4820-749F-C8F16438C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582" y="902898"/>
            <a:ext cx="4367658" cy="4621861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4E7923-C9E4-B4DF-252E-9DFE491D2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637388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000000"/>
                </a:solidFill>
              </a:rPr>
              <a:pPr defTabSz="914400">
                <a:spcAft>
                  <a:spcPts val="600"/>
                </a:spcAft>
              </a:pPr>
              <a:t>11/29/2023</a:t>
            </a:fld>
            <a:endParaRPr lang="en-US" sz="1000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FFA7AF-CFD8-1144-53BD-109ED1BB2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637388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000000"/>
                </a:solidFill>
              </a:rPr>
              <a:pPr defTabSz="914400">
                <a:spcAft>
                  <a:spcPts val="600"/>
                </a:spcAft>
              </a:pPr>
              <a:t>10</a:t>
            </a:fld>
            <a:endParaRPr lang="en-US" sz="1000">
              <a:solidFill>
                <a:srgbClr val="000000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4A985E7-406C-EE93-C348-3A51EC93F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156" y="790228"/>
            <a:ext cx="5529334" cy="483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4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11/29/2023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75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912725-B309-0539-1809-B1FB77761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816" y="629750"/>
            <a:ext cx="6267267" cy="52175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FDCB8F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11/29/2023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3B4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B1632EC-784A-D281-543C-40EA7AE3E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479" y="629750"/>
            <a:ext cx="5979942" cy="52175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F5C077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11/29/2023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627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FAF68A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11/29/2023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14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636DF86-2BC9-C551-D1C6-60076BF52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900" y="709612"/>
            <a:ext cx="80391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58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E7B465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11/29/2023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6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sz="6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5EE9819-0C7B-4D10-657D-08150C1BD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512" y="395287"/>
            <a:ext cx="814387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6C4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DEA246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11/29/2023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16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00D2280-5493-C225-F16B-73FDB02DD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212" y="500062"/>
            <a:ext cx="837247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11/29/2023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762622-3308-BF2D-DBD9-8EB1AA64B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440" y="759824"/>
            <a:ext cx="5540138" cy="9909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3200" dirty="0" err="1"/>
              <a:t>Nieuwe</a:t>
            </a:r>
            <a:r>
              <a:rPr lang="en-US" sz="3200" dirty="0"/>
              <a:t> </a:t>
            </a:r>
            <a:r>
              <a:rPr lang="en-US" sz="3200" dirty="0" err="1"/>
              <a:t>obligaties</a:t>
            </a:r>
            <a:r>
              <a:rPr lang="en-US" sz="3200" dirty="0"/>
              <a:t> --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20B357-39BD-DA80-387F-6F8ED1B8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441" y="5173164"/>
            <a:ext cx="3331830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000" smtClean="0"/>
              <a:pPr algn="l">
                <a:spcAft>
                  <a:spcPts val="600"/>
                </a:spcAft>
              </a:pPr>
              <a:t>11/29/2023</a:t>
            </a:fld>
            <a:endParaRPr lang="en-US" sz="10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F02081-E221-91CA-6A2A-F3EF8C33D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t">
            <a:normAutofit fontScale="47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2800" smtClean="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280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D78574D-D904-9BD4-86D0-EA55EAF3573C}"/>
              </a:ext>
            </a:extLst>
          </p:cNvPr>
          <p:cNvSpPr txBox="1"/>
          <p:nvPr/>
        </p:nvSpPr>
        <p:spPr>
          <a:xfrm>
            <a:off x="613382" y="2015066"/>
            <a:ext cx="3448752" cy="3550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909A188-F237-FBC9-2212-C3FD9D62E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475" y="852487"/>
            <a:ext cx="87439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0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 dirty="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 dirty="0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 dirty="0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 dirty="0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11/29/2023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C43DF9-E585-8588-DFD0-6D1A03169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A8C9412-3B17-1974-F554-D4B3706AA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</a:t>
            </a:fld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337054E-8D3F-17F1-0F28-79E654A52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74" y="449425"/>
            <a:ext cx="10441160" cy="55781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266706" y="2014364"/>
            <a:ext cx="6752558" cy="22837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Beste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goudmijnen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in de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wereld</a:t>
            </a:r>
            <a:endParaRPr lang="en-US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11/29/2023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20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nl-NL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B3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69D5EC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286828-0D6B-E0C7-B1EE-09E69D11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11/29/2023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BC2DE4C-0ADE-5A4C-A022-422287E7C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21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A6CF8BD-A2C9-CDD2-F8A0-9D7052F4E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505916"/>
            <a:ext cx="11514667" cy="734481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D979E03-5E1B-B782-1409-54C2B82BB8DB}"/>
              </a:ext>
            </a:extLst>
          </p:cNvPr>
          <p:cNvSpPr/>
          <p:nvPr/>
        </p:nvSpPr>
        <p:spPr>
          <a:xfrm>
            <a:off x="31113" y="4365810"/>
            <a:ext cx="9461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Koopsignaal sinds 24 november</a:t>
            </a:r>
          </a:p>
        </p:txBody>
      </p:sp>
    </p:spTree>
    <p:extLst>
      <p:ext uri="{BB962C8B-B14F-4D97-AF65-F5344CB8AC3E}">
        <p14:creationId xmlns:p14="http://schemas.microsoft.com/office/powerpoint/2010/main" val="271955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9">
            <a:extLst>
              <a:ext uri="{FF2B5EF4-FFF2-40B4-BE49-F238E27FC236}">
                <a16:creationId xmlns:a16="http://schemas.microsoft.com/office/drawing/2014/main" id="{5066F8AE-A5C7-4B3E-B1DA-D0B624059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8E901E-6697-44E3-9533-1457FA4F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15452A-514A-4763-9932-37302A8D6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0EC146D-CF08-4B34-ADEB-2F0296F98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1FBA240-87AB-400A-9292-7DC6F3E55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31" name="Rectangle 15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444" y="575733"/>
            <a:ext cx="10367010" cy="5325533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grpSp>
        <p:nvGrpSpPr>
          <p:cNvPr id="33" name="Group 19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5125"/>
            <a:ext cx="11559247" cy="621792"/>
            <a:chOff x="-18288" y="3128956"/>
            <a:chExt cx="12234672" cy="658368"/>
          </a:xfrm>
        </p:grpSpPr>
        <p:sp useBgFill="1">
          <p:nvSpPr>
            <p:cNvPr id="34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35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F1AE9E-6479-7941-3042-34B64691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637388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11/29/2023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B65265-D503-9502-80AA-31B1B1AF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637388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22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EC4F969-75DF-FDC5-988D-9ED16D09D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289892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54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9EEFFC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57D299-7A23-15C0-4754-C3B1DC43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11/29/2023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47AB2A-4748-B2F2-41BE-25F4F37B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13CA08C-C57C-0146-8678-6A4FB58FD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73868"/>
            <a:ext cx="11514667" cy="748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434DCA8-BC57-40AE-94D7-754460957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3F5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93A23A1-FB7B-4C57-8240-0B6015C1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7" y="27329"/>
            <a:ext cx="11515900" cy="647531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3CA6E1-DE85-4998-B1CA-2B617EDF6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584" y="633918"/>
            <a:ext cx="10333863" cy="5242879"/>
          </a:xfrm>
          <a:prstGeom prst="rect">
            <a:avLst/>
          </a:prstGeom>
          <a:noFill/>
          <a:ln w="22225" cap="flat">
            <a:solidFill>
              <a:srgbClr val="E34720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D162A3C-D7A8-4B2A-94B1-73192CBC5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572" y="2997795"/>
            <a:ext cx="734329" cy="5727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8F1012-6DEE-4829-9F32-620A71109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806504" y="2997795"/>
            <a:ext cx="734330" cy="57273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35CC64-5046-AC56-1088-037D0EBF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54551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11/29/2023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0949EE-FDE7-E579-D22C-E449453E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54551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24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A40A6E5-FB80-AB48-3EDF-4BE93A780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361900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434DCA8-BC57-40AE-94D7-754460957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73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93A23A1-FB7B-4C57-8240-0B6015C1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7" y="27329"/>
            <a:ext cx="11515900" cy="647531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3CA6E1-DE85-4998-B1CA-2B617EDF6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584" y="633918"/>
            <a:ext cx="10333863" cy="5242879"/>
          </a:xfrm>
          <a:prstGeom prst="rect">
            <a:avLst/>
          </a:prstGeom>
          <a:noFill/>
          <a:ln w="22225" cap="flat">
            <a:solidFill>
              <a:srgbClr val="EAA238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D162A3C-D7A8-4B2A-94B1-73192CBC5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572" y="2997795"/>
            <a:ext cx="734329" cy="5727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8F1012-6DEE-4829-9F32-620A71109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806504" y="2997795"/>
            <a:ext cx="734330" cy="57273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D0D029-F363-99EA-D62E-D93F3D190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54551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11/29/2023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E877318-CF11-0FA1-ADFF-A26555FC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54551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25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F5C20CA-8B8A-5509-C2F1-C2345FD28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361900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9" name="Rectangle 16">
            <a:extLst>
              <a:ext uri="{FF2B5EF4-FFF2-40B4-BE49-F238E27FC236}">
                <a16:creationId xmlns:a16="http://schemas.microsoft.com/office/drawing/2014/main" id="{E6B80853-775B-47C1-A508-0AAD6FCE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75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9BF62520-0403-497A-958B-FD6E8037E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85" y="445581"/>
            <a:ext cx="10642729" cy="55858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BB3A422A-21ED-464B-B2EF-EE5B061BE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584" y="600202"/>
            <a:ext cx="10349731" cy="5276596"/>
          </a:xfrm>
          <a:prstGeom prst="rect">
            <a:avLst/>
          </a:prstGeom>
          <a:noFill/>
          <a:ln w="22225" cap="flat">
            <a:solidFill>
              <a:srgbClr val="E2A13F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B90656-B37F-EFC6-299A-144EC9DC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527138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11/29/2023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79B5F5-B4F5-65AC-42D1-A2232F42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527138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26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7B9D7BB-6E0E-4923-EF7E-996A79774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361900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A2371B-02B4-F92F-8686-210288C69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28E32B-2665-5BAF-F1AC-04070FEEFC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8AF3C2-CAAA-E33C-1384-705946A3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965049B-C50E-857F-9CAA-21FC00979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27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039D451-A9BB-7EEB-023B-6F7FD72A8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0"/>
            <a:ext cx="11514667" cy="727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0B6D0-EF9F-8553-19EE-0269FBDEC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04B1A5-65CC-8D98-3708-D93E3C138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5D16E0-EF0D-408A-9DD1-22755952C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B88604-0970-5778-2A72-C7E2FE797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28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8C6FDC4-DAE3-9395-8ACF-43842D660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77924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EBCEF2-A8CC-75F6-91B7-457BE3185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D80FBA3-9E4B-7512-269E-E9D3C0CC3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E1A1A3-3340-7CE0-81C8-10F4B4947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1B4AEAD-E712-09D8-6078-745434C34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29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D0BC890-4D7C-0071-62AB-D1C4D7BA1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2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CD73BE1-B840-BD5B-D947-D9AC919F3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13" y="361141"/>
            <a:ext cx="5683770" cy="14092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5100" b="1" spc="200"/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5EBD68-E017-0E6C-F014-717F8B24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813" y="6021474"/>
            <a:ext cx="2201102" cy="329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79EC0A4B-AE81-4AD7-86EA-9F753B2B1EB0}" type="datetime1">
              <a:rPr lang="en-US" sz="1200" smtClean="0"/>
              <a:pPr defTabSz="914400">
                <a:spcAft>
                  <a:spcPts val="600"/>
                </a:spcAft>
                <a:defRPr/>
              </a:pPr>
              <a:t>11/29/2023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FDC14F-4904-D596-20A6-4B788536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4" y="6021474"/>
            <a:ext cx="2663744" cy="326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3</a:t>
            </a:fld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04D60C6-AFF7-9855-FED5-33273FFC6675}"/>
              </a:ext>
            </a:extLst>
          </p:cNvPr>
          <p:cNvSpPr/>
          <p:nvPr/>
        </p:nvSpPr>
        <p:spPr>
          <a:xfrm>
            <a:off x="722813" y="646212"/>
            <a:ext cx="6116757" cy="52565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>
                <a:solidFill>
                  <a:schemeClr val="tx1"/>
                </a:solidFill>
              </a:rPr>
              <a:t>Velen voorspellen een goud/zilver rally vanaf nu</a:t>
            </a:r>
          </a:p>
          <a:p>
            <a:pPr algn="ctr"/>
            <a:endParaRPr lang="nl-BE" sz="2000" b="1" dirty="0">
              <a:solidFill>
                <a:schemeClr val="tx1"/>
              </a:solidFill>
            </a:endParaRP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Volledig akkoord ben ik niet want een stijgende goudprijs op de vervaldatum van de termijn duidt altijd dat er open ongedekte verkopen waren dus speculanten die denken dat goud moet/kan dalen.</a:t>
            </a: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Deze posities zijn uitsluitend in Chicago waarneembaar  dus een Amerikaanse aangelegenheid.</a:t>
            </a:r>
          </a:p>
          <a:p>
            <a:pPr algn="ctr"/>
            <a:endParaRPr lang="nl-BE" sz="2000" b="1" dirty="0">
              <a:solidFill>
                <a:schemeClr val="tx1"/>
              </a:solidFill>
            </a:endParaRP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Doch nu goudmijnen kopen is aandelen kopen die extreem laag staan en die aan de huidige goudprijs maar op 20% noteren van wat ze zouden moeten noteren</a:t>
            </a: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Dus weinig risico’s en toch een hoge stijgingskans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C22FEDE-86FB-EDF8-861A-4C2465DDC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570" y="1150268"/>
            <a:ext cx="3956517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6191A2-01A1-E0E8-9C0D-266CA4A2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7C3110-F097-50E4-3F43-300A652AB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A0A6C2-F7DD-6F85-4D8B-AFCD83B2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5AAD5D-B811-C9C4-DE26-084772560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30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F6E4328-5517-AA83-8A80-208B8B5FE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6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84ABE1-0F39-35EB-5684-92E9533BF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ECFBE95-E04F-ABBB-118B-57B9CD1CF4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CA67A7-96C4-C9F1-F22B-1AEC6FAC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88A2492-C25E-ACE9-F71D-D535C742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31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7E39A8D-1CCA-B7F9-9FE0-5C63CB703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77924"/>
            <a:ext cx="11514667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3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9FA7F5-9AC2-D819-237C-F1D92030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98C6C11-7D27-3079-B96F-B3E57FA49A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16611F-DD7D-6871-8F63-302BEB73E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99CE45D-52CA-CDDF-19A5-8AB99AEF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32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C7648C5-7311-27FF-0000-660F4E008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EEB964-57D0-1314-7C2F-E86DB530E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1E1D78F-C1B4-301C-F42B-2146E5A3A9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33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DB0E8AA-15BD-B8F1-9D38-260F83EE4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925B8-3D48-B6CB-13D3-29560E9A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456DF5-A8A8-94A4-AFD9-CA6195361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A4DD75-C451-0D70-EF4A-FAF0FE2CA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5F1C58A-D655-051D-9202-56987C40F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34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0A2180F-AD64-49BA-F094-9A3B9A37C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5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CCE35-DFBE-1718-598D-196350AD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108A8F-B55E-BB97-22E8-9E744D98D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232CBB-E782-DB3C-B286-7546BA143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5683BCE-8E55-E648-8BA6-080C2B717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35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97103A8-EA89-0861-94D1-FA414D359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F6DBA-D5D2-CBA1-E708-3AF6545F8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44C052F-1ABD-8A10-1278-C9DAACB99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933351-4B67-E3C1-8F66-19A4002AB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7BC8319-2203-0818-1B97-F75B4A34F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36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E4CEED0-4FF2-4167-E57F-4E37C4B7D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770309-C2A7-FF35-BC83-CF1A6A490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59EBFD-B5BA-9CDE-4294-16DDCD9FE2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2CC71F-D566-C692-53F0-D81944519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64E3DA-BF82-5E08-EF31-A4564E8B7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37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F17AD2E-ABDB-D841-63E7-0BBF8A935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BBE682-EC5B-3C64-0BC6-084E9761F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D84208-80EF-BB79-51B8-31F8B0D8D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AA076D-3788-71EF-3935-E7639EC0C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3950F7-A269-470D-E725-257CDD045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38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EC4F29C-019F-ED61-9281-11B26342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4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3283E5-DDE7-5B85-F3C1-BEC0DD849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DBDEBF-E839-D771-E610-BAE46A7DDF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BDED6C-04C1-68A3-CB7F-B65223DD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3EF2764-0399-3A7C-BA52-2C9923E1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39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6D6A195-1774-95C2-03DC-7A9069A8C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205" y="0"/>
            <a:ext cx="11513695" cy="6408274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11/29/2023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31053A-C755-04B2-1540-FC34BA5EA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91BF8D-85D6-0646-303A-567884CAB3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89E6A6-6300-A51D-83D8-ED7F2C46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9AC91C0-D9BC-8C33-97CB-D87BE72D6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40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728FF5E-2C72-E70B-064D-7A2665DA8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6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F1AB55-1B70-07C9-5F1E-ADFD0217E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7C7492-F70F-425E-46A8-32050B0DF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F7AF63-7622-85CC-25D9-7BB4992A2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AC0CD18-211A-9EFE-DFC1-77EC1A3BC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41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304A060-2670-6686-290A-8FA5D8EF4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45876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4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7FC025-4484-EC2D-897E-B4A25103E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40776EF-BDC2-4376-C8B7-8B5FCE435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01FBFC-3A38-CE6C-6737-7CAC808BC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B597601-5E8B-4C32-C49E-C0C0FCDFD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42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DBA9872-626A-F76C-2A9D-158E0F13B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77924"/>
            <a:ext cx="11514667" cy="82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1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096D7B-0E99-77DA-3A27-5F9710D85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D8DACA2-DB0B-5D3D-9D22-68280CBD13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60A886-F19F-60F9-71C3-9A84D778E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11/29/2023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D5E1D3-A360-8B85-FC23-7A6A3182F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43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AE6D674-3A6E-0F54-B221-7B277C04B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45876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CFC7B-8260-4791-9347-02422BE6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0321A6-2116-4862-88A5-E1BECEA12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62" y="2207046"/>
            <a:ext cx="3296700" cy="3399354"/>
          </a:xfrm>
        </p:spPr>
        <p:txBody>
          <a:bodyPr>
            <a:normAutofit/>
          </a:bodyPr>
          <a:lstStyle/>
          <a:p>
            <a:endParaRPr lang="nl-BE" sz="170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4C55C2-8D83-46C2-9DD1-FD33B9A4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11/29/2023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0F73AE3-7A40-4005-8007-F1345A63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nl-BE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44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B06D43-7487-45FB-B8C8-37F5242D1AD2}"/>
              </a:ext>
            </a:extLst>
          </p:cNvPr>
          <p:cNvSpPr txBox="1"/>
          <p:nvPr/>
        </p:nvSpPr>
        <p:spPr>
          <a:xfrm>
            <a:off x="2372713" y="945633"/>
            <a:ext cx="5173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Markt is in verkoopzone dus zeker niet kopen op </a:t>
            </a:r>
            <a:r>
              <a:rPr lang="nl-BE" dirty="0" err="1"/>
              <a:t>usa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4EF9B57-E9BA-F3D4-3395-8B721782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31251"/>
            <a:ext cx="11376074" cy="64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4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11/29/2023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45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123514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Content Placeholder 1029">
            <a:extLst>
              <a:ext uri="{FF2B5EF4-FFF2-40B4-BE49-F238E27FC236}">
                <a16:creationId xmlns:a16="http://schemas.microsoft.com/office/drawing/2014/main" id="{53D02E2A-18A0-0C44-7018-96C5D2CB6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82" y="2015066"/>
            <a:ext cx="3448752" cy="3550406"/>
          </a:xfrm>
        </p:spPr>
        <p:txBody>
          <a:bodyPr>
            <a:normAutofit/>
          </a:bodyPr>
          <a:lstStyle/>
          <a:p>
            <a:r>
              <a:rPr lang="en-US" sz="3200" b="1" dirty="0">
                <a:highlight>
                  <a:srgbClr val="FF00FF"/>
                </a:highlight>
              </a:rPr>
              <a:t>Je </a:t>
            </a:r>
            <a:r>
              <a:rPr lang="en-US" sz="3200" b="1" dirty="0" err="1">
                <a:highlight>
                  <a:srgbClr val="FF00FF"/>
                </a:highlight>
              </a:rPr>
              <a:t>kan</a:t>
            </a:r>
            <a:r>
              <a:rPr lang="en-US" sz="3200" b="1" dirty="0">
                <a:highlight>
                  <a:srgbClr val="FF00FF"/>
                </a:highlight>
              </a:rPr>
              <a:t> reeds in </a:t>
            </a:r>
            <a:r>
              <a:rPr lang="en-US" sz="3200" b="1" dirty="0" err="1">
                <a:highlight>
                  <a:srgbClr val="FF00FF"/>
                </a:highlight>
              </a:rPr>
              <a:t>goud</a:t>
            </a:r>
            <a:r>
              <a:rPr lang="en-US" sz="3200" b="1" dirty="0"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highlight>
                  <a:srgbClr val="FF00FF"/>
                </a:highlight>
              </a:rPr>
              <a:t>beleggen</a:t>
            </a:r>
            <a:r>
              <a:rPr lang="en-US" sz="3200" b="1" dirty="0"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highlight>
                  <a:srgbClr val="FF00FF"/>
                </a:highlight>
              </a:rPr>
              <a:t>vanaf</a:t>
            </a:r>
            <a:r>
              <a:rPr lang="en-US" sz="3200" b="1" dirty="0">
                <a:highlight>
                  <a:srgbClr val="FF00FF"/>
                </a:highlight>
              </a:rPr>
              <a:t> 400 €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E42F8B-71C8-DE9A-CD07-BDE18A37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11/29/2023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E68B248-7EC1-0A23-6E4B-3B65FB88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>
                <a:lnSpc>
                  <a:spcPct val="90000"/>
                </a:lnSpc>
                <a:spcAft>
                  <a:spcPts val="600"/>
                </a:spcAft>
              </a:pPr>
              <a:t>46</a:t>
            </a:fld>
            <a:endParaRPr lang="en-US" sz="1700"/>
          </a:p>
        </p:txBody>
      </p:sp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D85A2691-54B5-7B53-5D39-89774B73D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/>
          <a:stretch/>
        </p:blipFill>
        <p:spPr bwMode="auto">
          <a:xfrm>
            <a:off x="4364505" y="1237954"/>
            <a:ext cx="6569682" cy="369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11/29/2023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5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3167162" y="4390629"/>
            <a:ext cx="5616624" cy="180020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op </a:t>
            </a:r>
            <a:r>
              <a:rPr lang="nl-BE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 dirty="0">
              <a:solidFill>
                <a:schemeClr val="tx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44A84E1-7AAF-92E0-4357-D292062D21C0}"/>
              </a:ext>
            </a:extLst>
          </p:cNvPr>
          <p:cNvSpPr txBox="1"/>
          <p:nvPr/>
        </p:nvSpPr>
        <p:spPr>
          <a:xfrm>
            <a:off x="142827" y="3052472"/>
            <a:ext cx="111082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BE" sz="4000" b="1" dirty="0">
                <a:solidFill>
                  <a:schemeClr val="accent1"/>
                </a:solidFill>
                <a:highlight>
                  <a:srgbClr val="FFFF00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Mexem</a:t>
            </a:r>
            <a:r>
              <a:rPr lang="nl-BE" sz="4000" b="1" dirty="0">
                <a:solidFill>
                  <a:schemeClr val="accent1"/>
                </a:solidFill>
                <a:highlight>
                  <a:srgbClr val="FFFF00"/>
                </a:highlight>
              </a:rPr>
              <a:t>=https://advisor.mexem.com/login</a:t>
            </a:r>
            <a:endParaRPr lang="en-US" sz="4000" b="1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 dirty="0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 dirty="0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11/29/2023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98">
            <a:extLst>
              <a:ext uri="{FF2B5EF4-FFF2-40B4-BE49-F238E27FC236}">
                <a16:creationId xmlns:a16="http://schemas.microsoft.com/office/drawing/2014/main" id="{5066F8AE-A5C7-4B3E-B1DA-D0B624059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F78E901E-6697-44E3-9533-1457FA4F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C515452A-514A-4763-9932-37302A8D6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D0EC146D-CF08-4B34-ADEB-2F0296F98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E1FBA240-87AB-400A-9292-7DC6F3E55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7BAB229-B4FF-E2D0-6C6C-FDAA7D8D4A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459"/>
          <a:stretch/>
        </p:blipFill>
        <p:spPr>
          <a:xfrm>
            <a:off x="454153" y="391349"/>
            <a:ext cx="10487302" cy="5493434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444" y="575733"/>
            <a:ext cx="10367010" cy="5325533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5125"/>
            <a:ext cx="11559247" cy="621792"/>
            <a:chOff x="-18288" y="3128956"/>
            <a:chExt cx="12234672" cy="658368"/>
          </a:xfrm>
        </p:grpSpPr>
        <p:sp useBgFill="1">
          <p:nvSpPr>
            <p:cNvPr id="110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12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28C772-898D-A932-5483-B662EE9326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637388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11/29/2023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6199A14-A3E9-B705-3C73-55619616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637388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7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B038396-797F-BF2B-4133-0EAF0D044B92}"/>
              </a:ext>
            </a:extLst>
          </p:cNvPr>
          <p:cNvSpPr txBox="1"/>
          <p:nvPr/>
        </p:nvSpPr>
        <p:spPr>
          <a:xfrm>
            <a:off x="214835" y="5974804"/>
            <a:ext cx="11015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FF0000"/>
                </a:solidFill>
              </a:rPr>
              <a:t>De 7 internet aandelen bepalen de </a:t>
            </a:r>
            <a:r>
              <a:rPr lang="nl-BE" b="1" dirty="0" err="1">
                <a:solidFill>
                  <a:srgbClr val="FF0000"/>
                </a:solidFill>
              </a:rPr>
              <a:t>sp</a:t>
            </a:r>
            <a:r>
              <a:rPr lang="nl-BE" b="1" dirty="0">
                <a:solidFill>
                  <a:srgbClr val="FF0000"/>
                </a:solidFill>
              </a:rPr>
              <a:t> 500 index ,,,,7 aandelen op 500 DUS DIT BEELD IS COMPLEET  VALS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D1C97BF-6C12-149D-3DD7-C901068A41BF}"/>
              </a:ext>
            </a:extLst>
          </p:cNvPr>
          <p:cNvSpPr txBox="1"/>
          <p:nvPr/>
        </p:nvSpPr>
        <p:spPr>
          <a:xfrm>
            <a:off x="5500344" y="101132"/>
            <a:ext cx="57884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b="1" i="0" dirty="0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Deze Amerikaanse technologiereuzen – Meta, Apple, </a:t>
            </a:r>
            <a:r>
              <a:rPr lang="nl-BE" b="1" i="0" dirty="0" err="1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Alphabet</a:t>
            </a:r>
            <a:r>
              <a:rPr lang="nl-BE" b="1" i="0" dirty="0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, Amazon, NVIDIA, Tesla en Microsoft </a:t>
            </a:r>
            <a:r>
              <a:rPr lang="nl-BE" b="0" i="0" dirty="0">
                <a:solidFill>
                  <a:srgbClr val="2B2B2B"/>
                </a:solidFill>
                <a:effectLst/>
                <a:latin typeface="Segoe UI" panose="020B0502040204020203" pitchFamily="34" charset="0"/>
              </a:rPr>
              <a:t>–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6113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DEB4B82D-A989-40D8-A457-F1D9C0345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36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14E99EC7-4ECA-46FD-A4EE-C28A8AC6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7" y="27329"/>
            <a:ext cx="11515900" cy="6475313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67034349-EB95-4DEC-941A-A5BEB23CC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5125"/>
            <a:ext cx="11559247" cy="621792"/>
            <a:chOff x="-18288" y="3128956"/>
            <a:chExt cx="12234672" cy="658368"/>
          </a:xfrm>
        </p:grpSpPr>
        <p:sp useBgFill="1">
          <p:nvSpPr>
            <p:cNvPr id="96" name="Rounded Rectangle 21">
              <a:extLst>
                <a:ext uri="{FF2B5EF4-FFF2-40B4-BE49-F238E27FC236}">
                  <a16:creationId xmlns:a16="http://schemas.microsoft.com/office/drawing/2014/main" id="{4ED14EF1-39B3-426A-842A-CEA137A65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20BA46E3-54EA-491A-BDC2-C9A945118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98" name="Rounded Rectangle 27">
              <a:extLst>
                <a:ext uri="{FF2B5EF4-FFF2-40B4-BE49-F238E27FC236}">
                  <a16:creationId xmlns:a16="http://schemas.microsoft.com/office/drawing/2014/main" id="{BC6C1592-02CC-4EA4-9A0E-7BE7C1ED8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srgbClr val="171717">
                  <a:alpha val="82745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367E44A5-FAF8-4D81-90C9-CFD68F1A1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D11DD9-099A-70CD-8F07-45C05A85B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637388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11/29/2023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827C3D-C9F5-4B03-58EA-0A698AF9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637388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8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2D4C54C-46D3-F3CC-E4B6-B486DD842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442" y="1431422"/>
            <a:ext cx="10125075" cy="36671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1158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95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3" name="Rectangle 97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14" name="Rectangle 101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888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4FEC3BE-C386-2368-2BFB-5937EE3AF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986" y="430188"/>
            <a:ext cx="8202717" cy="5721396"/>
          </a:xfrm>
          <a:prstGeom prst="rect">
            <a:avLst/>
          </a:prstGeom>
        </p:spPr>
      </p:pic>
      <p:sp>
        <p:nvSpPr>
          <p:cNvPr id="115" name="Rectangle 103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F8F67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C94A13-5C45-CA2F-206F-B9266322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smtClean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11/29/2023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45F860-AA57-2C16-114C-C7D12F04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600" b="0" i="0" kern="1200" smtClean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US" sz="6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sch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485</Words>
  <Application>Microsoft Office PowerPoint</Application>
  <PresentationFormat>Aangepast</PresentationFormat>
  <Paragraphs>148</Paragraphs>
  <Slides>46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46</vt:i4>
      </vt:variant>
    </vt:vector>
  </HeadingPairs>
  <TitlesOfParts>
    <vt:vector size="56" baseType="lpstr">
      <vt:lpstr>Arial</vt:lpstr>
      <vt:lpstr>Calibri</vt:lpstr>
      <vt:lpstr>Segoe UI</vt:lpstr>
      <vt:lpstr>Arial Black</vt:lpstr>
      <vt:lpstr>LJQQAM+ITC Zapf Chancery Medium Italic</vt:lpstr>
      <vt:lpstr>Garamond</vt:lpstr>
      <vt:lpstr>Constantia</vt:lpstr>
      <vt:lpstr>Arial Unicode MS</vt:lpstr>
      <vt:lpstr>Wingdings 3</vt:lpstr>
      <vt:lpstr>Organisch</vt:lpstr>
      <vt:lpstr>PowerPoint-presentatie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Nieuwe obligaties --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113</cp:revision>
  <cp:lastPrinted>2023-11-29T10:08:04Z</cp:lastPrinted>
  <dcterms:modified xsi:type="dcterms:W3CDTF">2023-11-29T10:08:14Z</dcterms:modified>
</cp:coreProperties>
</file>