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63" r:id="rId1"/>
  </p:sldMasterIdLst>
  <p:notesMasterIdLst>
    <p:notesMasterId r:id="rId44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39" r:id="rId10"/>
    <p:sldId id="513" r:id="rId11"/>
    <p:sldId id="512" r:id="rId12"/>
    <p:sldId id="514" r:id="rId13"/>
    <p:sldId id="538" r:id="rId14"/>
    <p:sldId id="541" r:id="rId15"/>
    <p:sldId id="264" r:id="rId16"/>
    <p:sldId id="515" r:id="rId17"/>
    <p:sldId id="466" r:id="rId18"/>
    <p:sldId id="465" r:id="rId19"/>
    <p:sldId id="404" r:id="rId20"/>
    <p:sldId id="336" r:id="rId21"/>
    <p:sldId id="462" r:id="rId22"/>
    <p:sldId id="272" r:id="rId23"/>
    <p:sldId id="496" r:id="rId24"/>
    <p:sldId id="516" r:id="rId25"/>
    <p:sldId id="274" r:id="rId26"/>
    <p:sldId id="380" r:id="rId27"/>
    <p:sldId id="519" r:id="rId28"/>
    <p:sldId id="520" r:id="rId29"/>
    <p:sldId id="530" r:id="rId30"/>
    <p:sldId id="529" r:id="rId31"/>
    <p:sldId id="528" r:id="rId32"/>
    <p:sldId id="526" r:id="rId33"/>
    <p:sldId id="525" r:id="rId34"/>
    <p:sldId id="536" r:id="rId35"/>
    <p:sldId id="524" r:id="rId36"/>
    <p:sldId id="523" r:id="rId37"/>
    <p:sldId id="540" r:id="rId38"/>
    <p:sldId id="542" r:id="rId39"/>
    <p:sldId id="483" r:id="rId40"/>
    <p:sldId id="535" r:id="rId41"/>
    <p:sldId id="400" r:id="rId42"/>
    <p:sldId id="534" r:id="rId43"/>
  </p:sldIdLst>
  <p:sldSz cx="11518900" cy="6477000"/>
  <p:notesSz cx="9929813" cy="6797675"/>
  <p:embeddedFontLst>
    <p:embeddedFont>
      <p:font typeface="Arial Black" panose="020B0A04020102020204" pitchFamily="34" charset="0"/>
      <p:bold r:id="rId45"/>
    </p:embeddedFont>
    <p:embeddedFont>
      <p:font typeface="Constantia" panose="02030602050306030303" pitchFamily="18" charset="0"/>
      <p:regular r:id="rId46"/>
      <p:bold r:id="rId47"/>
      <p:italic r:id="rId48"/>
      <p:boldItalic r:id="rId49"/>
    </p:embeddedFont>
    <p:embeddedFont>
      <p:font typeface="Garamond" panose="02020404030301010803" pitchFamily="18" charset="0"/>
      <p:regular r:id="rId50"/>
      <p:bold r:id="rId51"/>
      <p:italic r:id="rId52"/>
    </p:embeddedFont>
    <p:embeddedFont>
      <p:font typeface="LJQQAM+ITC Zapf Chancery Medium Italic" panose="020B0604020202020204"/>
      <p:regular r:id="rId53"/>
    </p:embeddedFont>
    <p:embeddedFont>
      <p:font typeface="Univers" panose="020B0503020202020204" pitchFamily="34" charset="0"/>
      <p:regular r:id="rId54"/>
      <p:bold r:id="rId55"/>
    </p:embeddedFont>
    <p:embeddedFont>
      <p:font typeface="Wingdings 3" panose="05040102010807070707" pitchFamily="18" charset="2"/>
      <p:regular r:id="rId5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39"/>
            <p14:sldId id="513"/>
            <p14:sldId id="512"/>
            <p14:sldId id="514"/>
            <p14:sldId id="538"/>
            <p14:sldId id="541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51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9"/>
            <p14:sldId id="528"/>
            <p14:sldId id="526"/>
            <p14:sldId id="525"/>
            <p14:sldId id="536"/>
            <p14:sldId id="524"/>
            <p14:sldId id="523"/>
            <p14:sldId id="540"/>
            <p14:sldId id="542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3" autoAdjust="0"/>
    <p:restoredTop sz="96247" autoAdjust="0"/>
  </p:normalViewPr>
  <p:slideViewPr>
    <p:cSldViewPr>
      <p:cViewPr varScale="1">
        <p:scale>
          <a:sx n="117" d="100"/>
          <a:sy n="117" d="100"/>
        </p:scale>
        <p:origin x="462" y="10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908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busschaert" userId="3712a37b8b467b77" providerId="LiveId" clId="{6F088ACA-42D3-4D9A-AF08-F0C2B04481DE}"/>
    <pc:docChg chg="modSld">
      <pc:chgData name="bernard busschaert" userId="3712a37b8b467b77" providerId="LiveId" clId="{6F088ACA-42D3-4D9A-AF08-F0C2B04481DE}" dt="2024-05-16T08:59:26.402" v="5" actId="20577"/>
      <pc:docMkLst>
        <pc:docMk/>
      </pc:docMkLst>
      <pc:sldChg chg="modSp mod">
        <pc:chgData name="bernard busschaert" userId="3712a37b8b467b77" providerId="LiveId" clId="{6F088ACA-42D3-4D9A-AF08-F0C2B04481DE}" dt="2024-05-16T08:59:26.402" v="5" actId="20577"/>
        <pc:sldMkLst>
          <pc:docMk/>
          <pc:sldMk cId="991004799" sldId="380"/>
        </pc:sldMkLst>
        <pc:spChg chg="mod">
          <ac:chgData name="bernard busschaert" userId="3712a37b8b467b77" providerId="LiveId" clId="{6F088ACA-42D3-4D9A-AF08-F0C2B04481DE}" dt="2024-05-16T08:59:26.402" v="5" actId="20577"/>
          <ac:spMkLst>
            <pc:docMk/>
            <pc:sldMk cId="991004799" sldId="380"/>
            <ac:spMk id="9" creationId="{7DB8716D-F4C8-344E-0C79-1E320DFF557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 dirty="0"/>
            <a:t>DE LAASTE 3000 JAAR IS ER MAAR WEINIG VERANDERD OP DEZE AARDE OM UW VERMOGEN AFTESCHERMEN  TEGEN KOOPKRACHTVERLIES</a:t>
          </a:r>
          <a:endParaRPr lang="en-US" dirty="0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 dirty="0"/>
            <a:t>UITSLUITEND FYSISCH GOUD KAN U BEHOEDEN VAN DIT VERLIES</a:t>
          </a:r>
          <a:endParaRPr lang="en-US" dirty="0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700" b="1" i="0" u="sng" kern="1200"/>
            <a:t>Hoe kan je online klant worden van      </a:t>
          </a:r>
          <a:br>
            <a:rPr lang="nl-BE" sz="2700" b="1" i="0" u="sng" kern="1200"/>
          </a:br>
          <a:r>
            <a:rPr lang="nl-BE" sz="2700" b="1" i="0" u="sng" kern="1200"/>
            <a:t>       ons kantoor knokke-heist</a:t>
          </a:r>
          <a:br>
            <a:rPr lang="nl-BE" sz="2700" b="1" i="0" u="sng" kern="1200"/>
          </a:br>
          <a:r>
            <a:rPr lang="nl-BE" sz="2700" b="1" i="0" u="sng" kern="1200"/>
            <a:t>      private portfolio masters</a:t>
          </a:r>
          <a:endParaRPr lang="nl-BE" sz="27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4306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 dirty="0"/>
            <a:t>DE LAASTE 3000 JAAR IS ER MAAR WEINIG VERANDERD OP DEZE AARDE OM UW VERMOGEN AFTESCHERMEN  TEGEN KOOPKRACHTVERLIES</a:t>
          </a:r>
          <a:endParaRPr lang="en-US" sz="1000" kern="1200" dirty="0"/>
        </a:p>
      </dsp:txBody>
      <dsp:txXfrm>
        <a:off x="25130" y="455733"/>
        <a:ext cx="3398492" cy="464540"/>
      </dsp:txXfrm>
    </dsp:sp>
    <dsp:sp modelId="{73DA6E23-222E-4423-8948-6E9F4617F3DD}">
      <dsp:nvSpPr>
        <dsp:cNvPr id="0" name=""/>
        <dsp:cNvSpPr/>
      </dsp:nvSpPr>
      <dsp:spPr>
        <a:xfrm>
          <a:off x="0" y="9742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BEURZEN.OBLIGATIES ALLES ZAL IN WAARDE VERMINDEREN</a:t>
          </a:r>
          <a:endParaRPr lang="en-US" sz="1000" kern="1200"/>
        </a:p>
      </dsp:txBody>
      <dsp:txXfrm>
        <a:off x="25130" y="999333"/>
        <a:ext cx="3398492" cy="464540"/>
      </dsp:txXfrm>
    </dsp:sp>
    <dsp:sp modelId="{25FFA75A-14B9-4430-BF3A-8547943A3082}">
      <dsp:nvSpPr>
        <dsp:cNvPr id="0" name=""/>
        <dsp:cNvSpPr/>
      </dsp:nvSpPr>
      <dsp:spPr>
        <a:xfrm>
          <a:off x="0" y="15178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 dirty="0"/>
            <a:t>UITSLUITEND FYSISCH GOUD KAN U BEHOEDEN VAN DIT VERLIES</a:t>
          </a:r>
          <a:endParaRPr lang="en-US" sz="1000" kern="1200" dirty="0"/>
        </a:p>
      </dsp:txBody>
      <dsp:txXfrm>
        <a:off x="25130" y="1542933"/>
        <a:ext cx="3398492" cy="464540"/>
      </dsp:txXfrm>
    </dsp:sp>
    <dsp:sp modelId="{295320C5-78FA-4109-9C97-D900B70013E4}">
      <dsp:nvSpPr>
        <dsp:cNvPr id="0" name=""/>
        <dsp:cNvSpPr/>
      </dsp:nvSpPr>
      <dsp:spPr>
        <a:xfrm>
          <a:off x="0" y="20614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GOUDSTAVEN BEHOUDEN AL SINDS 3000JAAR STEEDS HUN KOOPKRACHT</a:t>
          </a:r>
          <a:endParaRPr lang="en-US" sz="1000" kern="1200"/>
        </a:p>
      </dsp:txBody>
      <dsp:txXfrm>
        <a:off x="25130" y="2086533"/>
        <a:ext cx="3398492" cy="464540"/>
      </dsp:txXfrm>
    </dsp:sp>
    <dsp:sp modelId="{E096775B-7B39-4BF8-99D3-60B2B4E8F1F1}">
      <dsp:nvSpPr>
        <dsp:cNvPr id="0" name=""/>
        <dsp:cNvSpPr/>
      </dsp:nvSpPr>
      <dsp:spPr>
        <a:xfrm>
          <a:off x="0" y="26050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EN JA AZIE EN CHINA GELOVEN MASSAAL DAARIN</a:t>
          </a:r>
          <a:endParaRPr lang="en-US" sz="1000" kern="1200"/>
        </a:p>
      </dsp:txBody>
      <dsp:txXfrm>
        <a:off x="25130" y="2630133"/>
        <a:ext cx="3398492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16/05/2024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515900" cy="6475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3756" y="1767180"/>
            <a:ext cx="6439387" cy="1431337"/>
          </a:xfrm>
        </p:spPr>
        <p:txBody>
          <a:bodyPr anchor="b">
            <a:noAutofit/>
          </a:bodyPr>
          <a:lstStyle>
            <a:lvl1pPr algn="ctr">
              <a:defRPr sz="51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3756" y="3454397"/>
            <a:ext cx="6439387" cy="1247424"/>
          </a:xfrm>
        </p:spPr>
        <p:txBody>
          <a:bodyPr anchor="t">
            <a:normAutofit/>
          </a:bodyPr>
          <a:lstStyle>
            <a:lvl1pPr marL="0" indent="0" algn="ctr">
              <a:buNone/>
              <a:defRPr sz="1983">
                <a:solidFill>
                  <a:schemeClr val="tx1"/>
                </a:solidFill>
              </a:defRPr>
            </a:lvl1pPr>
            <a:lvl2pPr marL="43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3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5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58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0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2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2492" y="4757793"/>
            <a:ext cx="847919" cy="263878"/>
          </a:xfrm>
        </p:spPr>
        <p:txBody>
          <a:bodyPr/>
          <a:lstStyle/>
          <a:p>
            <a:fld id="{B0B4FE9D-F71D-4704-AE5B-400287031B1B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3755" y="4757793"/>
            <a:ext cx="4926744" cy="263878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2405" y="4757793"/>
            <a:ext cx="520738" cy="263878"/>
          </a:xfrm>
        </p:spPr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543756" y="3326457"/>
            <a:ext cx="64393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9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4547892"/>
            <a:ext cx="9079132" cy="535253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3932" y="983544"/>
            <a:ext cx="9548038" cy="315054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4" y="5083144"/>
            <a:ext cx="9079132" cy="466284"/>
          </a:xfrm>
        </p:spPr>
        <p:txBody>
          <a:bodyPr>
            <a:normAutofit/>
          </a:bodyPr>
          <a:lstStyle>
            <a:lvl1pPr marL="0" indent="0" algn="ctr">
              <a:buNone/>
              <a:defRPr sz="1322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7185153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884" y="927569"/>
            <a:ext cx="9063133" cy="2790709"/>
          </a:xfrm>
        </p:spPr>
        <p:txBody>
          <a:bodyPr anchor="ctr">
            <a:normAutofit/>
          </a:bodyPr>
          <a:lstStyle>
            <a:lvl1pPr algn="ctr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884" y="4102100"/>
            <a:ext cx="9063133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624210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238964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82349" y="3166534"/>
            <a:ext cx="8351204" cy="551744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89"/>
            </a:lvl1pPr>
            <a:lvl2pPr marL="431780" indent="0">
              <a:buFontTx/>
              <a:buNone/>
              <a:defRPr/>
            </a:lvl2pPr>
            <a:lvl3pPr marL="863559" indent="0">
              <a:buFontTx/>
              <a:buNone/>
              <a:defRPr/>
            </a:lvl3pPr>
            <a:lvl4pPr marL="1295339" indent="0">
              <a:buFontTx/>
              <a:buNone/>
              <a:defRPr/>
            </a:lvl4pPr>
            <a:lvl5pPr marL="1727119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102100"/>
            <a:ext cx="9079132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5044" y="2670766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032509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5" y="3124771"/>
            <a:ext cx="9079134" cy="1387200"/>
          </a:xfrm>
        </p:spPr>
        <p:txBody>
          <a:bodyPr anchor="b">
            <a:normAutofit/>
          </a:bodyPr>
          <a:lstStyle>
            <a:lvl1pPr algn="l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511971"/>
            <a:ext cx="9079134" cy="812600"/>
          </a:xfrm>
        </p:spPr>
        <p:txBody>
          <a:bodyPr anchor="t">
            <a:normAutofit/>
          </a:bodyPr>
          <a:lstStyle>
            <a:lvl1pPr marL="0" indent="0" algn="l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503671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119020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37128"/>
            <a:ext cx="9079134" cy="83769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278019"/>
            <a:ext cx="9079134" cy="1271411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5044" y="2454858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307995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927569"/>
            <a:ext cx="9079132" cy="211902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28492"/>
            <a:ext cx="9079134" cy="79451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644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4222044"/>
            <a:ext cx="9079136" cy="1327386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267868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1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2517" y="927569"/>
            <a:ext cx="1786502" cy="462186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3882" y="927569"/>
            <a:ext cx="7022660" cy="462186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374529" y="935567"/>
            <a:ext cx="0" cy="4605867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8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9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821" y="1655239"/>
            <a:ext cx="7708260" cy="1721263"/>
          </a:xfrm>
        </p:spPr>
        <p:txBody>
          <a:bodyPr anchor="b">
            <a:normAutofit/>
          </a:bodyPr>
          <a:lstStyle>
            <a:lvl1pPr algn="ctr">
              <a:defRPr sz="4155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3819" y="3632382"/>
            <a:ext cx="7708262" cy="901517"/>
          </a:xfrm>
        </p:spPr>
        <p:txBody>
          <a:bodyPr anchor="t">
            <a:normAutofit/>
          </a:bodyPr>
          <a:lstStyle>
            <a:lvl1pPr marL="0" indent="0" algn="ctr"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901604" y="3504441"/>
            <a:ext cx="771269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03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6763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40082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2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3883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9447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9447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1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7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04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2" y="1311393"/>
            <a:ext cx="3513165" cy="1295400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9512" y="927569"/>
            <a:ext cx="5167506" cy="4621861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2382" y="2862673"/>
            <a:ext cx="3513165" cy="2302937"/>
          </a:xfrm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19089" y="2750726"/>
            <a:ext cx="33204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56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2" y="1779175"/>
            <a:ext cx="5897216" cy="1295400"/>
          </a:xfrm>
        </p:spPr>
        <p:txBody>
          <a:bodyPr anchor="b">
            <a:normAutofit/>
          </a:bodyPr>
          <a:lstStyle>
            <a:lvl1pPr algn="ctr">
              <a:defRPr sz="2644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47929" y="983545"/>
            <a:ext cx="2894225" cy="4509911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2" y="3074575"/>
            <a:ext cx="5897216" cy="172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231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515900" cy="64753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3885" y="927570"/>
            <a:ext cx="9071130" cy="123143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2414880"/>
            <a:ext cx="9071130" cy="31345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8430" y="5637389"/>
            <a:ext cx="151185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127723-9AB6-4880-AA78-6BD21EBC34E1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884" y="5637389"/>
            <a:ext cx="6902553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80" y="5637389"/>
            <a:ext cx="51273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73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4" r:id="rId1"/>
    <p:sldLayoutId id="2147485065" r:id="rId2"/>
    <p:sldLayoutId id="2147485066" r:id="rId3"/>
    <p:sldLayoutId id="2147485067" r:id="rId4"/>
    <p:sldLayoutId id="2147485068" r:id="rId5"/>
    <p:sldLayoutId id="2147485069" r:id="rId6"/>
    <p:sldLayoutId id="2147485070" r:id="rId7"/>
    <p:sldLayoutId id="2147485071" r:id="rId8"/>
    <p:sldLayoutId id="2147485072" r:id="rId9"/>
    <p:sldLayoutId id="2147485073" r:id="rId10"/>
    <p:sldLayoutId id="2147485074" r:id="rId11"/>
    <p:sldLayoutId id="2147485075" r:id="rId12"/>
    <p:sldLayoutId id="2147485076" r:id="rId13"/>
    <p:sldLayoutId id="2147485077" r:id="rId14"/>
    <p:sldLayoutId id="2147485078" r:id="rId15"/>
    <p:sldLayoutId id="2147485079" r:id="rId16"/>
    <p:sldLayoutId id="2147485080" r:id="rId17"/>
    <p:sldLayoutId id="2147485081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ctr" defTabSz="431780" rtl="0" eaLnBrk="1" latinLnBrk="0" hangingPunct="1">
        <a:spcBef>
          <a:spcPct val="0"/>
        </a:spcBef>
        <a:buNone/>
        <a:defRPr sz="4155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986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22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0164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88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3342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45725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51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88903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37478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80656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23834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670127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8.png"/><Relationship Id="rId9" Type="http://schemas.microsoft.com/office/2007/relationships/diagramDrawing" Target="../diagrams/drawing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5/16/2024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1409-489C-E75E-8452-88EB3B8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5/16/2024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6ECE6-383E-65EC-27E1-018C81F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B921DFC-DB8F-02C8-6F92-6DBF4904F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312" y="1771650"/>
            <a:ext cx="6772275" cy="29337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4AE69DF-3BD5-C577-43FE-3A3BECAF53B6}"/>
              </a:ext>
            </a:extLst>
          </p:cNvPr>
          <p:cNvSpPr txBox="1"/>
          <p:nvPr/>
        </p:nvSpPr>
        <p:spPr>
          <a:xfrm>
            <a:off x="1871018" y="496669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ighlight>
                  <a:srgbClr val="FFFF00"/>
                </a:highlight>
              </a:rPr>
              <a:t>Dit aandeel kan als alle informatie juist is maal  15 gaan  </a:t>
            </a:r>
            <a:r>
              <a:rPr lang="nl-BE" dirty="0" err="1">
                <a:highlight>
                  <a:srgbClr val="FFFF00"/>
                </a:highlight>
              </a:rPr>
              <a:t>gpac</a:t>
            </a:r>
            <a:r>
              <a:rPr lang="nl-BE" dirty="0">
                <a:highlight>
                  <a:srgbClr val="FFFF00"/>
                </a:highlight>
              </a:rPr>
              <a:t> op </a:t>
            </a:r>
            <a:r>
              <a:rPr lang="nl-BE" dirty="0" err="1">
                <a:highlight>
                  <a:srgbClr val="FFFF00"/>
                </a:highlight>
              </a:rPr>
              <a:t>toronto</a:t>
            </a:r>
            <a:r>
              <a:rPr lang="nl-BE" dirty="0">
                <a:highlight>
                  <a:srgbClr val="FFFF00"/>
                </a:highlight>
              </a:rPr>
              <a:t> </a:t>
            </a:r>
            <a:r>
              <a:rPr lang="nl-BE" dirty="0"/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3678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5/16/2024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4089A4-AF30-602D-272B-89806172B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86" y="790229"/>
            <a:ext cx="8239913" cy="49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24A0FE-13D2-DB45-089D-8091192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5/16/2024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503C23-6556-8FD5-5632-8BC9D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12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1BD030E-DF7A-8172-FA76-123E20AEF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8" y="95904"/>
            <a:ext cx="6123866" cy="6477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9BA5CA5B-39B3-A181-AFEE-2644453E7059}"/>
              </a:ext>
            </a:extLst>
          </p:cNvPr>
          <p:cNvSpPr/>
          <p:nvPr/>
        </p:nvSpPr>
        <p:spPr>
          <a:xfrm>
            <a:off x="7817800" y="502196"/>
            <a:ext cx="192492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Wij raden al lang TGB aan</a:t>
            </a:r>
          </a:p>
        </p:txBody>
      </p:sp>
    </p:spTree>
    <p:extLst>
      <p:ext uri="{BB962C8B-B14F-4D97-AF65-F5344CB8AC3E}">
        <p14:creationId xmlns:p14="http://schemas.microsoft.com/office/powerpoint/2010/main" val="3210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BE782-54C5-5153-6FB7-2E695FC9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5/16/2024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5497CE-7643-F709-2EB8-8230F24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6C11955-31E3-4CAD-C71C-B0E17A2F8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312" y="714375"/>
            <a:ext cx="82962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25F64-2D43-9D76-2441-6F1EE5A0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Waarom kan de beurs wel dalen terwijl iedereen een stijging verwacht????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7FA505-4337-695A-F6E8-BE319E0FC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b="1" dirty="0"/>
              <a:t>Kijk ;de beurs wordt wel gemaakt door beleggers en ja die nemen posities in en verkopen die nadien met winst</a:t>
            </a:r>
          </a:p>
          <a:p>
            <a:r>
              <a:rPr lang="nl-BE" b="1" dirty="0"/>
              <a:t>Wat beleggers ook doen is met geleend geld </a:t>
            </a:r>
            <a:r>
              <a:rPr lang="nl-BE" b="1" dirty="0" err="1"/>
              <a:t>werken,,bijna</a:t>
            </a:r>
            <a:r>
              <a:rPr lang="nl-BE" b="1" dirty="0"/>
              <a:t> nooit in </a:t>
            </a:r>
            <a:r>
              <a:rPr lang="nl-BE" b="1" dirty="0" err="1"/>
              <a:t>europa</a:t>
            </a:r>
            <a:r>
              <a:rPr lang="nl-BE" b="1" dirty="0"/>
              <a:t> maar wel in het land van Golden </a:t>
            </a:r>
            <a:r>
              <a:rPr lang="nl-BE" b="1" dirty="0" err="1"/>
              <a:t>seven</a:t>
            </a:r>
            <a:r>
              <a:rPr lang="nl-BE" b="1" dirty="0"/>
              <a:t>!!  Dus die zullen ooit wel terug betaald worden en zal </a:t>
            </a:r>
            <a:r>
              <a:rPr lang="nl-BE" b="1" dirty="0" err="1"/>
              <a:t>neerwaardse</a:t>
            </a:r>
            <a:r>
              <a:rPr lang="nl-BE" b="1" dirty="0"/>
              <a:t> druk uitoefenen op de markt wat dan ook weer verkopen </a:t>
            </a:r>
            <a:r>
              <a:rPr lang="nl-BE" b="1" dirty="0" err="1"/>
              <a:t>activeert,,het</a:t>
            </a:r>
            <a:r>
              <a:rPr lang="nl-BE" b="1" dirty="0"/>
              <a:t> omgekeerde verhaal van de stijging ,,,dit is puur </a:t>
            </a:r>
            <a:r>
              <a:rPr lang="nl-BE" b="1" dirty="0" err="1"/>
              <a:t>psy</a:t>
            </a:r>
            <a:r>
              <a:rPr lang="nl-BE" b="1" dirty="0"/>
              <a:t> dus emoties en zo werkt dat nu eens</a:t>
            </a:r>
          </a:p>
          <a:p>
            <a:r>
              <a:rPr lang="nl-BE" b="1" dirty="0"/>
              <a:t>Wanneer?? Helaas dat kan bijna niemand vertellen  maar het keerpunt nadert zeker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D41247-FD1F-91DF-48D3-CF54CD83A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DA42DA5-B484-D93C-1A10-B3912BB90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5/16/2024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5/16/2024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dirty="0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5/16/2024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17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5/16/2024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5/16/2024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19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computer, computer, Personal computer&#10;&#10;Automatisch gegenereerde beschrijving">
            <a:extLst>
              <a:ext uri="{FF2B5EF4-FFF2-40B4-BE49-F238E27FC236}">
                <a16:creationId xmlns:a16="http://schemas.microsoft.com/office/drawing/2014/main" id="{C022A7B2-61DB-0757-9C2F-D0010354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78" y="215900"/>
            <a:ext cx="5471149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5/16/2024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  <a:defRPr/>
              </a:pPr>
              <a:t>2</a:t>
            </a:fld>
            <a:endParaRPr lang="en-US" sz="12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1521147" y="5548610"/>
            <a:ext cx="8457101" cy="476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3239170" y="5786914"/>
            <a:ext cx="5472608" cy="561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schemeClr val="tx1"/>
                </a:solidFill>
                <a:highlight>
                  <a:srgbClr val="FFFF00"/>
                </a:highlight>
              </a:rPr>
              <a:t>By</a:t>
            </a:r>
            <a:r>
              <a:rPr lang="nl-BE" dirty="0">
                <a:solidFill>
                  <a:schemeClr val="tx1"/>
                </a:solidFill>
                <a:highlight>
                  <a:srgbClr val="FFFF00"/>
                </a:highlight>
              </a:rPr>
              <a:t> BUSSCHAERT&amp;CO   </a:t>
            </a:r>
            <a:r>
              <a:rPr lang="nl-BE" sz="2000" b="1" dirty="0">
                <a:solidFill>
                  <a:srgbClr val="FF0000"/>
                </a:solidFill>
              </a:rPr>
              <a:t>mexem </a:t>
            </a:r>
            <a:r>
              <a:rPr lang="nl-BE" sz="2000" b="1" dirty="0" err="1">
                <a:solidFill>
                  <a:srgbClr val="FF0000"/>
                </a:solidFill>
              </a:rPr>
              <a:t>be</a:t>
            </a:r>
            <a:endParaRPr lang="nl-B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5/16/2024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5/16/2024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5/16/2024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Stapel tijdschriften op een tafel">
            <a:extLst>
              <a:ext uri="{FF2B5EF4-FFF2-40B4-BE49-F238E27FC236}">
                <a16:creationId xmlns:a16="http://schemas.microsoft.com/office/drawing/2014/main" id="{758E7037-6C48-3829-DE8D-97792C641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" r="-1" b="-1"/>
          <a:stretch/>
        </p:blipFill>
        <p:spPr>
          <a:xfrm>
            <a:off x="3814763" y="2459038"/>
            <a:ext cx="2346325" cy="1555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16A14D-773B-5BB1-9A46-7353FE6F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2459038"/>
            <a:ext cx="4395788" cy="15557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5/16/2024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1AF37CBD-0404-5FE9-DA6F-1A9C2610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4" y="4410534"/>
            <a:ext cx="4148603" cy="110849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3800" b="1" dirty="0" err="1">
                <a:solidFill>
                  <a:schemeClr val="bg1"/>
                </a:solidFill>
              </a:rPr>
              <a:t>Wij</a:t>
            </a:r>
            <a:r>
              <a:rPr lang="en-US" sz="3800" b="1" dirty="0">
                <a:solidFill>
                  <a:schemeClr val="bg1"/>
                </a:solidFill>
              </a:rPr>
              <a:t> </a:t>
            </a:r>
            <a:r>
              <a:rPr lang="en-US" sz="3800" b="1" dirty="0" err="1">
                <a:solidFill>
                  <a:schemeClr val="bg1"/>
                </a:solidFill>
              </a:rPr>
              <a:t>zijn</a:t>
            </a:r>
            <a:r>
              <a:rPr lang="en-US" sz="3800" b="1" dirty="0">
                <a:solidFill>
                  <a:schemeClr val="bg1"/>
                </a:solidFill>
              </a:rPr>
              <a:t> de </a:t>
            </a:r>
            <a:r>
              <a:rPr lang="en-US" sz="3800" b="1" dirty="0" err="1">
                <a:solidFill>
                  <a:schemeClr val="bg1"/>
                </a:solidFill>
              </a:rPr>
              <a:t>goedkoopste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6B617E6-0C78-9329-FE3B-4518AF9D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1489" y="4410534"/>
            <a:ext cx="5378486" cy="110849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En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onze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koersen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zijn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van de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beste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ter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wereld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obligaties</a:t>
            </a:r>
            <a:endParaRPr lang="en-US" sz="2300" b="1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617A47-55CE-AB1D-9A80-51F048B0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449791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9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5/16/2024</a:t>
            </a:fld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423376-7719-FB93-067F-5AB71270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5211" y="440992"/>
            <a:ext cx="2489762" cy="6685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4200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24</a:t>
            </a:fld>
            <a:endParaRPr lang="en-US" sz="4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E5CCD2-45B0-F1F9-F16F-E782F445F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8192"/>
          <a:stretch/>
        </p:blipFill>
        <p:spPr>
          <a:xfrm>
            <a:off x="20" y="10"/>
            <a:ext cx="11518880" cy="3763517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46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5/16/2024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>
                <a:solidFill>
                  <a:srgbClr val="FF0000"/>
                </a:solidFill>
                <a:highlight>
                  <a:srgbClr val="FFFF00"/>
                </a:highlight>
              </a:rPr>
              <a:t> mining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5/16/2024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26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5/16/2024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27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1A2963D-830B-13BF-2AE3-42FFC8277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55898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1747F09-8657-F539-37D2-1B4C663D415C}"/>
              </a:ext>
            </a:extLst>
          </p:cNvPr>
          <p:cNvSpPr txBox="1"/>
          <p:nvPr/>
        </p:nvSpPr>
        <p:spPr>
          <a:xfrm>
            <a:off x="502866" y="115026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ighlight>
                  <a:srgbClr val="FFFF00"/>
                </a:highlight>
              </a:rPr>
              <a:t>We zitten nog steeds in de koopzone </a:t>
            </a:r>
          </a:p>
        </p:txBody>
      </p:sp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1EF27ED-3A03-25A6-AF27-A288FE0F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5/16/2024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6B877BE-62D9-C31E-1666-E2CF3BB3D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205" y="-1076267"/>
            <a:ext cx="11514667" cy="756084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EDF3329-6566-25CC-4C58-06AEFCF62A91}"/>
              </a:ext>
            </a:extLst>
          </p:cNvPr>
          <p:cNvSpPr/>
          <p:nvPr/>
        </p:nvSpPr>
        <p:spPr>
          <a:xfrm>
            <a:off x="790898" y="142156"/>
            <a:ext cx="4089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Koersdoel 12$</a:t>
            </a:r>
          </a:p>
        </p:txBody>
      </p:sp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A2A4BAE-1CE6-7DB5-F716-406831AB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5/16/2024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01DA35-DB24-92AA-904E-E5D3C8407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48883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33C5CC3-DFC4-7D31-FDDB-1351CE96A35F}"/>
              </a:ext>
            </a:extLst>
          </p:cNvPr>
          <p:cNvSpPr/>
          <p:nvPr/>
        </p:nvSpPr>
        <p:spPr>
          <a:xfrm>
            <a:off x="70818" y="594870"/>
            <a:ext cx="8855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000000"/>
                </a:highlight>
              </a:rPr>
              <a:t>Koersdoel 2,4$ en nadien 4,2$</a:t>
            </a:r>
          </a:p>
        </p:txBody>
      </p:sp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5/16/2024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7199610" y="3958580"/>
            <a:ext cx="37112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24 mei woensdag 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5/16/2024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C99F320-A536-14AE-C61F-44F221B1E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84887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DF754E2-1531-9CAC-4488-10DAA0999DA1}"/>
              </a:ext>
            </a:extLst>
          </p:cNvPr>
          <p:cNvSpPr/>
          <p:nvPr/>
        </p:nvSpPr>
        <p:spPr>
          <a:xfrm>
            <a:off x="2951138" y="718220"/>
            <a:ext cx="3964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3"/>
                </a:solidFill>
                <a:effectLst/>
              </a:rPr>
              <a:t>Koersdoel 7$</a:t>
            </a:r>
          </a:p>
        </p:txBody>
      </p:sp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819" y="6003219"/>
            <a:ext cx="139872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5/16/2024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5836" y="6003219"/>
            <a:ext cx="52909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4611154-884F-A1C7-90D5-EA00F54C5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0485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416BAA7-5DAC-9B85-F6BA-EFD0B68157D6}"/>
              </a:ext>
            </a:extLst>
          </p:cNvPr>
          <p:cNvSpPr/>
          <p:nvPr/>
        </p:nvSpPr>
        <p:spPr>
          <a:xfrm>
            <a:off x="2519090" y="862236"/>
            <a:ext cx="3964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Koersdoel 5$</a:t>
            </a:r>
          </a:p>
        </p:txBody>
      </p:sp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F2E40B5-A679-20B4-4B14-84C7BE37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5/16/2024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E626D9E-AEAA-5C15-BAC2-5DC4B6CDA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84887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1EF4475-5961-500E-FB5D-7F7C3D7EAE13}"/>
              </a:ext>
            </a:extLst>
          </p:cNvPr>
          <p:cNvSpPr/>
          <p:nvPr/>
        </p:nvSpPr>
        <p:spPr>
          <a:xfrm>
            <a:off x="2015034" y="1218750"/>
            <a:ext cx="4238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Koersdoel 14$</a:t>
            </a:r>
          </a:p>
        </p:txBody>
      </p:sp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939CDBF-4D6A-DAD6-595F-EA901E3E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5/16/2024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E012308-AA95-706E-7968-A02A8348A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84887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9E775158-335E-EA2D-096E-3482E0860981}"/>
              </a:ext>
            </a:extLst>
          </p:cNvPr>
          <p:cNvSpPr/>
          <p:nvPr/>
        </p:nvSpPr>
        <p:spPr>
          <a:xfrm>
            <a:off x="1289635" y="1150268"/>
            <a:ext cx="4469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Koersdoel 9,5$</a:t>
            </a:r>
          </a:p>
        </p:txBody>
      </p:sp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5/16/2024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BB6D898-5A8D-0D6F-645A-587028AA0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-865956"/>
            <a:ext cx="11514667" cy="806489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AAC36C9-B703-245B-79A4-57840353C102}"/>
              </a:ext>
            </a:extLst>
          </p:cNvPr>
          <p:cNvSpPr/>
          <p:nvPr/>
        </p:nvSpPr>
        <p:spPr>
          <a:xfrm>
            <a:off x="1727002" y="-145876"/>
            <a:ext cx="3763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Koersdoel 4$</a:t>
            </a:r>
          </a:p>
        </p:txBody>
      </p:sp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A5E8B89-72A5-CEF3-8B77-31BB63C4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5/16/2024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35</a:t>
            </a:fld>
            <a:endParaRPr lang="en-US" sz="12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8237F7-CC3C-45F0-696C-03DC24DF7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937964"/>
            <a:ext cx="11514667" cy="813690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E7C91DF-483F-B2E1-C901-974950A317EA}"/>
              </a:ext>
            </a:extLst>
          </p:cNvPr>
          <p:cNvSpPr/>
          <p:nvPr/>
        </p:nvSpPr>
        <p:spPr>
          <a:xfrm>
            <a:off x="4751338" y="718220"/>
            <a:ext cx="4290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Koersdoel 50$</a:t>
            </a:r>
          </a:p>
        </p:txBody>
      </p:sp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FD6B714-92DF-482A-D6A4-6EC7B378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CAF404-5AA2-66CF-6438-DD32A950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5/16/2024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6CB1E7-8C54-9EC7-F50F-0ACE45F5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9A7D6B5-2857-B136-CCA0-BADAAADFE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84887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DD5463E-BB8C-56DC-0CD5-BC519EEDA046}"/>
              </a:ext>
            </a:extLst>
          </p:cNvPr>
          <p:cNvSpPr/>
          <p:nvPr/>
        </p:nvSpPr>
        <p:spPr>
          <a:xfrm>
            <a:off x="2942862" y="790228"/>
            <a:ext cx="6130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Koersdoel 7,5$-12,5$</a:t>
            </a:r>
          </a:p>
        </p:txBody>
      </p:sp>
    </p:spTree>
    <p:extLst>
      <p:ext uri="{BB962C8B-B14F-4D97-AF65-F5344CB8AC3E}">
        <p14:creationId xmlns:p14="http://schemas.microsoft.com/office/powerpoint/2010/main" val="13790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137E0-1BA1-BC58-3A50-614AA2D3B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01643E-784D-508C-B77F-252369FC6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D0D10E-F0EB-25BD-47B5-13964B5C9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145287-B793-1D4E-8A91-504F4F8A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02ACE6-676C-BA5F-41B8-9ED9CFA10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799288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9F16C164-E695-AB79-8776-C76EF729096A}"/>
              </a:ext>
            </a:extLst>
          </p:cNvPr>
          <p:cNvSpPr/>
          <p:nvPr/>
        </p:nvSpPr>
        <p:spPr>
          <a:xfrm>
            <a:off x="4319290" y="671690"/>
            <a:ext cx="4187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Koersdoel 11$</a:t>
            </a:r>
          </a:p>
        </p:txBody>
      </p:sp>
    </p:spTree>
    <p:extLst>
      <p:ext uri="{BB962C8B-B14F-4D97-AF65-F5344CB8AC3E}">
        <p14:creationId xmlns:p14="http://schemas.microsoft.com/office/powerpoint/2010/main" val="118994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8CD5F-95EE-CCB5-533B-0EDA83F4E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F897AB-6367-58B1-4D23-17E64AC0C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D0629C-2255-5706-99B2-3A0E9F72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5/16/2024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E9A401-C3A1-9DFC-A675-B7CCCE17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38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B4F9634-5E0B-13FA-A94C-6A0B92C07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206" y="-505916"/>
            <a:ext cx="11514667" cy="799288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8152B30-3A4D-D7E8-C3FF-B87DE7B3A9FF}"/>
              </a:ext>
            </a:extLst>
          </p:cNvPr>
          <p:cNvSpPr/>
          <p:nvPr/>
        </p:nvSpPr>
        <p:spPr>
          <a:xfrm>
            <a:off x="0" y="367510"/>
            <a:ext cx="9188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Verkopen en koop </a:t>
            </a:r>
            <a:r>
              <a:rPr lang="nl-NL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gpac</a:t>
            </a:r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of </a:t>
            </a:r>
            <a:r>
              <a:rPr lang="nl-NL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gau</a:t>
            </a:r>
            <a:endParaRPr lang="nl-N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0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5/16/2024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39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131834" y="1590484"/>
            <a:ext cx="808586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70000€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5/16/2024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5/16/2024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56D3EF-1F88-1218-3781-956C2413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1550082"/>
            <a:ext cx="3688617" cy="43922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5/16/2024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41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5/16/2024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42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B464D57-B0CB-7569-63FF-84BF4361B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15" y="907679"/>
            <a:ext cx="6483643" cy="526796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5/16/2024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1510978" y="-71246"/>
            <a:ext cx="9062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=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interactive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broker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E76CE21-A53B-9212-5DA7-E435025604FB}"/>
              </a:ext>
            </a:extLst>
          </p:cNvPr>
          <p:cNvSpPr txBox="1"/>
          <p:nvPr/>
        </p:nvSpPr>
        <p:spPr>
          <a:xfrm>
            <a:off x="8783786" y="2158380"/>
            <a:ext cx="792088" cy="401725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9060212-0B13-765D-2D17-020CC4F6BB43}"/>
              </a:ext>
            </a:extLst>
          </p:cNvPr>
          <p:cNvSpPr txBox="1"/>
          <p:nvPr/>
        </p:nvSpPr>
        <p:spPr>
          <a:xfrm>
            <a:off x="1871018" y="2734444"/>
            <a:ext cx="72698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nl-BE" sz="4000" dirty="0"/>
              <a:t>1</a:t>
            </a:r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67FB3A51-4A2A-416F-0D6B-7B1B91210B5C}"/>
              </a:ext>
            </a:extLst>
          </p:cNvPr>
          <p:cNvSpPr/>
          <p:nvPr/>
        </p:nvSpPr>
        <p:spPr>
          <a:xfrm>
            <a:off x="2597999" y="3079284"/>
            <a:ext cx="288032" cy="1592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dirty="0" err="1"/>
              <a:t>Wij</a:t>
            </a:r>
            <a:r>
              <a:rPr lang="en-US" sz="1600" dirty="0"/>
              <a:t> </a:t>
            </a:r>
            <a:r>
              <a:rPr lang="en-US" sz="1600" dirty="0" err="1"/>
              <a:t>zoeken</a:t>
            </a:r>
            <a:r>
              <a:rPr lang="en-US" sz="1600" dirty="0"/>
              <a:t> advisors(</a:t>
            </a:r>
            <a:r>
              <a:rPr lang="en-US" sz="1600" dirty="0" err="1"/>
              <a:t>zelfstandigen</a:t>
            </a:r>
            <a:r>
              <a:rPr lang="en-US" sz="1600" dirty="0"/>
              <a:t>) in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steden</a:t>
            </a:r>
            <a:endParaRPr lang="en-US" sz="1600" dirty="0"/>
          </a:p>
          <a:p>
            <a:pPr indent="-228600" defTabSz="914400"/>
            <a:r>
              <a:rPr lang="en-US" sz="1600" dirty="0"/>
              <a:t>Je </a:t>
            </a:r>
            <a:r>
              <a:rPr lang="en-US" sz="1600" dirty="0" err="1"/>
              <a:t>moet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bachelor </a:t>
            </a:r>
            <a:r>
              <a:rPr lang="en-US" sz="1600" dirty="0" err="1"/>
              <a:t>hebben</a:t>
            </a:r>
            <a:r>
              <a:rPr lang="en-US" sz="1600" dirty="0"/>
              <a:t> of master in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financiele</a:t>
            </a:r>
            <a:r>
              <a:rPr lang="en-US" sz="1600" dirty="0"/>
              <a:t> </a:t>
            </a:r>
            <a:r>
              <a:rPr lang="en-US" sz="1600" dirty="0" err="1"/>
              <a:t>opleiding</a:t>
            </a:r>
            <a:endParaRPr lang="en-US" sz="1600" dirty="0"/>
          </a:p>
          <a:p>
            <a:pPr indent="-228600" defTabSz="914400"/>
            <a:r>
              <a:rPr lang="en-US" sz="1600" dirty="0"/>
              <a:t>Of </a:t>
            </a:r>
            <a:r>
              <a:rPr lang="en-US" sz="1600" dirty="0" err="1"/>
              <a:t>nog</a:t>
            </a:r>
            <a:r>
              <a:rPr lang="en-US" sz="1600" dirty="0"/>
              <a:t> </a:t>
            </a:r>
            <a:r>
              <a:rPr lang="en-US" sz="1600" dirty="0" err="1"/>
              <a:t>beter</a:t>
            </a:r>
            <a:r>
              <a:rPr lang="en-US" sz="1600" dirty="0"/>
              <a:t> </a:t>
            </a:r>
            <a:r>
              <a:rPr lang="en-US" sz="1600" dirty="0" err="1"/>
              <a:t>gebeten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beleggingen</a:t>
            </a:r>
            <a:endParaRPr lang="en-US" sz="1600" dirty="0"/>
          </a:p>
          <a:p>
            <a:pPr indent="-228600" defTabSz="914400"/>
            <a:r>
              <a:rPr lang="en-US" sz="1600" dirty="0" err="1"/>
              <a:t>Uw</a:t>
            </a:r>
            <a:r>
              <a:rPr lang="en-US" sz="1600" dirty="0"/>
              <a:t> eigen advisor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runnen</a:t>
            </a:r>
            <a:r>
              <a:rPr lang="en-US" sz="1600" dirty="0"/>
              <a:t> </a:t>
            </a:r>
            <a:r>
              <a:rPr lang="en-US" sz="1600" dirty="0" err="1"/>
              <a:t>onder</a:t>
            </a:r>
            <a:r>
              <a:rPr lang="en-US" sz="1600" dirty="0"/>
              <a:t> </a:t>
            </a:r>
            <a:r>
              <a:rPr lang="en-US" sz="1600" dirty="0" err="1"/>
              <a:t>toezicht</a:t>
            </a:r>
            <a:r>
              <a:rPr lang="en-US" sz="1600" dirty="0"/>
              <a:t> van </a:t>
            </a:r>
            <a:r>
              <a:rPr lang="en-US" sz="1600" dirty="0" err="1"/>
              <a:t>mexem</a:t>
            </a:r>
            <a:r>
              <a:rPr lang="en-US" sz="1600" dirty="0"/>
              <a:t> be </a:t>
            </a:r>
          </a:p>
          <a:p>
            <a:pPr indent="-228600" defTabSz="914400"/>
            <a:r>
              <a:rPr lang="en-US" sz="1600" dirty="0" err="1"/>
              <a:t>Inlichtigen</a:t>
            </a:r>
            <a:r>
              <a:rPr lang="en-US" sz="1600" dirty="0"/>
              <a:t> op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knokke</a:t>
            </a:r>
            <a:endParaRPr lang="en-US" sz="1600" dirty="0"/>
          </a:p>
          <a:p>
            <a:pPr indent="-228600" defTabSz="914400"/>
            <a:r>
              <a:rPr lang="en-US" sz="1600" dirty="0"/>
              <a:t>050344777   of 050150012</a:t>
            </a:r>
          </a:p>
          <a:p>
            <a:pPr indent="-228600" defTabSz="914400"/>
            <a:r>
              <a:rPr lang="en-US" sz="1600" dirty="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5/16/2024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5/16/2024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5/16/2024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746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7E7620B-1675-D31A-D8DD-9479503DB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114" y="308163"/>
            <a:ext cx="6912768" cy="58606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F3F0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F732AD-D72F-09F8-9360-DF04AFDB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5/16/2024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68ADD1-2F14-B447-E3B6-9641F2706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8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TM02900743[[fn=Organisch]]</Template>
  <TotalTime>0</TotalTime>
  <Words>591</Words>
  <Application>Microsoft Office PowerPoint</Application>
  <PresentationFormat>Aangepast</PresentationFormat>
  <Paragraphs>164</Paragraphs>
  <Slides>42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52" baseType="lpstr">
      <vt:lpstr>Wingdings 3</vt:lpstr>
      <vt:lpstr>Arial Unicode MS</vt:lpstr>
      <vt:lpstr>LJQQAM+ITC Zapf Chancery Medium Italic</vt:lpstr>
      <vt:lpstr>Arial</vt:lpstr>
      <vt:lpstr>Calibri</vt:lpstr>
      <vt:lpstr>Arial Black</vt:lpstr>
      <vt:lpstr>Constantia</vt:lpstr>
      <vt:lpstr>Garamond</vt:lpstr>
      <vt:lpstr>Univers</vt:lpstr>
      <vt:lpstr>Organisch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Waarom kan de beurs wel dalen terwijl iedereen een stijging verwacht????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Wij zijn de goedkoopste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131</cp:revision>
  <cp:lastPrinted>2023-12-06T10:58:29Z</cp:lastPrinted>
  <dcterms:modified xsi:type="dcterms:W3CDTF">2024-05-16T08:59:33Z</dcterms:modified>
</cp:coreProperties>
</file>