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5082" r:id="rId1"/>
  </p:sldMasterIdLst>
  <p:notesMasterIdLst>
    <p:notesMasterId r:id="rId43"/>
  </p:notesMasterIdLst>
  <p:sldIdLst>
    <p:sldId id="256" r:id="rId2"/>
    <p:sldId id="505" r:id="rId3"/>
    <p:sldId id="476" r:id="rId4"/>
    <p:sldId id="546" r:id="rId5"/>
    <p:sldId id="258" r:id="rId6"/>
    <p:sldId id="518" r:id="rId7"/>
    <p:sldId id="531" r:id="rId8"/>
    <p:sldId id="460" r:id="rId9"/>
    <p:sldId id="260" r:id="rId10"/>
    <p:sldId id="539" r:id="rId11"/>
    <p:sldId id="540" r:id="rId12"/>
    <p:sldId id="542" r:id="rId13"/>
    <p:sldId id="512" r:id="rId14"/>
    <p:sldId id="264" r:id="rId15"/>
    <p:sldId id="515" r:id="rId16"/>
    <p:sldId id="466" r:id="rId17"/>
    <p:sldId id="465" r:id="rId18"/>
    <p:sldId id="404" r:id="rId19"/>
    <p:sldId id="336" r:id="rId20"/>
    <p:sldId id="462" r:id="rId21"/>
    <p:sldId id="272" r:id="rId22"/>
    <p:sldId id="496" r:id="rId23"/>
    <p:sldId id="274" r:id="rId24"/>
    <p:sldId id="380" r:id="rId25"/>
    <p:sldId id="519" r:id="rId26"/>
    <p:sldId id="520" r:id="rId27"/>
    <p:sldId id="530" r:id="rId28"/>
    <p:sldId id="526" r:id="rId29"/>
    <p:sldId id="529" r:id="rId30"/>
    <p:sldId id="528" r:id="rId31"/>
    <p:sldId id="525" r:id="rId32"/>
    <p:sldId id="536" r:id="rId33"/>
    <p:sldId id="524" r:id="rId34"/>
    <p:sldId id="541" r:id="rId35"/>
    <p:sldId id="543" r:id="rId36"/>
    <p:sldId id="544" r:id="rId37"/>
    <p:sldId id="545" r:id="rId38"/>
    <p:sldId id="483" r:id="rId39"/>
    <p:sldId id="535" r:id="rId40"/>
    <p:sldId id="400" r:id="rId41"/>
    <p:sldId id="534" r:id="rId42"/>
  </p:sldIdLst>
  <p:sldSz cx="11518900" cy="6477000"/>
  <p:notesSz cx="9929813" cy="6797675"/>
  <p:embeddedFontLst>
    <p:embeddedFont>
      <p:font typeface="Arial Unicode MS" panose="020B0604020202020204" charset="-128"/>
      <p:regular r:id="rId44"/>
    </p:embeddedFont>
    <p:embeddedFont>
      <p:font typeface="Arial Black" panose="020B0A04020102020204" pitchFamily="34" charset="0"/>
      <p:bold r:id="rId45"/>
    </p:embeddedFont>
    <p:embeddedFont>
      <p:font typeface="Constantia" panose="02030602050306030303" pitchFamily="18" charset="0"/>
      <p:regular r:id="rId46"/>
      <p:bold r:id="rId47"/>
      <p:italic r:id="rId48"/>
      <p:boldItalic r:id="rId49"/>
    </p:embeddedFont>
    <p:embeddedFont>
      <p:font typeface="Corbel" panose="020B0503020204020204" pitchFamily="34" charset="0"/>
      <p:regular r:id="rId50"/>
      <p:bold r:id="rId51"/>
      <p:italic r:id="rId52"/>
      <p:boldItalic r:id="rId53"/>
    </p:embeddedFont>
    <p:embeddedFont>
      <p:font typeface="LJQQAM+ITC Zapf Chancery Medium Italic" panose="020B0604020202020204"/>
      <p:regular r:id="rId54"/>
    </p:embeddedFont>
    <p:embeddedFont>
      <p:font typeface="Univers" panose="020B0503020202020204" pitchFamily="34" charset="0"/>
      <p:regular r:id="rId55"/>
      <p:bold r:id="rId5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ectie" id="{DE9A476A-BE10-438B-A8F8-9C1FD48FE5AB}">
          <p14:sldIdLst>
            <p14:sldId id="256"/>
            <p14:sldId id="505"/>
            <p14:sldId id="476"/>
            <p14:sldId id="546"/>
            <p14:sldId id="258"/>
            <p14:sldId id="518"/>
            <p14:sldId id="531"/>
          </p14:sldIdLst>
        </p14:section>
        <p14:section name="Naamloze sectie" id="{8755B586-2486-49CE-8420-C76D66869903}">
          <p14:sldIdLst>
            <p14:sldId id="460"/>
            <p14:sldId id="260"/>
            <p14:sldId id="539"/>
            <p14:sldId id="540"/>
            <p14:sldId id="542"/>
            <p14:sldId id="512"/>
            <p14:sldId id="264"/>
            <p14:sldId id="515"/>
            <p14:sldId id="466"/>
            <p14:sldId id="465"/>
            <p14:sldId id="404"/>
            <p14:sldId id="336"/>
            <p14:sldId id="462"/>
            <p14:sldId id="272"/>
            <p14:sldId id="496"/>
            <p14:sldId id="274"/>
          </p14:sldIdLst>
        </p14:section>
        <p14:section name="Naamloze sectie" id="{074C21AF-C3DA-4687-9D7C-3395020316BD}">
          <p14:sldIdLst>
            <p14:sldId id="380"/>
            <p14:sldId id="519"/>
            <p14:sldId id="520"/>
            <p14:sldId id="530"/>
            <p14:sldId id="526"/>
            <p14:sldId id="529"/>
            <p14:sldId id="528"/>
            <p14:sldId id="525"/>
            <p14:sldId id="536"/>
            <p14:sldId id="524"/>
            <p14:sldId id="541"/>
            <p14:sldId id="543"/>
            <p14:sldId id="544"/>
            <p14:sldId id="545"/>
            <p14:sldId id="483"/>
            <p14:sldId id="535"/>
            <p14:sldId id="400"/>
            <p14:sldId id="53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168">
          <p15:clr>
            <a:srgbClr val="A4A3A4"/>
          </p15:clr>
        </p15:guide>
        <p15:guide id="2" pos="244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rnard busschaert" initials="bb" lastIdx="1" clrIdx="0">
    <p:extLst>
      <p:ext uri="{19B8F6BF-5375-455C-9EA6-DF929625EA0E}">
        <p15:presenceInfo xmlns:p15="http://schemas.microsoft.com/office/powerpoint/2012/main" userId="3712a37b8b467b7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1" d="100"/>
          <a:sy n="111" d="100"/>
        </p:scale>
        <p:origin x="792" y="96"/>
      </p:cViewPr>
      <p:guideLst>
        <p:guide orient="horz" pos="3168"/>
        <p:guide pos="244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8" Type="http://schemas.openxmlformats.org/officeDocument/2006/relationships/slide" Target="slides/slide7.xml"/><Relationship Id="rId51" Type="http://schemas.openxmlformats.org/officeDocument/2006/relationships/font" Target="fonts/font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6.fntdata"/><Relationship Id="rId57" Type="http://schemas.openxmlformats.org/officeDocument/2006/relationships/commentAuthors" Target="commentAuthor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61DD5E8-2F51-4131-B3FA-7DD0A8A9C076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BE"/>
        </a:p>
      </dgm:t>
    </dgm:pt>
    <dgm:pt modelId="{570A5A62-3B27-405E-B9F7-EC3ADCAC125B}">
      <dgm:prSet/>
      <dgm:spPr/>
      <dgm:t>
        <a:bodyPr/>
        <a:lstStyle/>
        <a:p>
          <a:r>
            <a:rPr lang="nl-BE" b="1" i="0" u="sng"/>
            <a:t>Hoe kan je online klant worden van      </a:t>
          </a:r>
          <a:br>
            <a:rPr lang="nl-BE" b="1" i="0" u="sng"/>
          </a:br>
          <a:r>
            <a:rPr lang="nl-BE" b="1" i="0" u="sng"/>
            <a:t>       ons kantoor knokke-heist</a:t>
          </a:r>
          <a:br>
            <a:rPr lang="nl-BE" b="1" i="0" u="sng"/>
          </a:br>
          <a:r>
            <a:rPr lang="nl-BE" b="1" i="0" u="sng"/>
            <a:t>      private portfolio masters</a:t>
          </a:r>
          <a:endParaRPr lang="nl-BE"/>
        </a:p>
      </dgm:t>
    </dgm:pt>
    <dgm:pt modelId="{905EA5BC-30EA-441F-A03C-9F6A848A7C3E}" type="parTrans" cxnId="{CF48F179-E38A-4542-AFFE-9801CAB6E1F2}">
      <dgm:prSet/>
      <dgm:spPr/>
      <dgm:t>
        <a:bodyPr/>
        <a:lstStyle/>
        <a:p>
          <a:endParaRPr lang="nl-BE"/>
        </a:p>
      </dgm:t>
    </dgm:pt>
    <dgm:pt modelId="{F765EE4B-9BF3-481F-96F2-7B3673E746D0}" type="sibTrans" cxnId="{CF48F179-E38A-4542-AFFE-9801CAB6E1F2}">
      <dgm:prSet/>
      <dgm:spPr/>
      <dgm:t>
        <a:bodyPr/>
        <a:lstStyle/>
        <a:p>
          <a:endParaRPr lang="nl-BE"/>
        </a:p>
      </dgm:t>
    </dgm:pt>
    <dgm:pt modelId="{9598498A-C740-4E9A-80F0-D89BA1C5CEB3}" type="pres">
      <dgm:prSet presAssocID="{861DD5E8-2F51-4131-B3FA-7DD0A8A9C076}" presName="linearFlow" presStyleCnt="0">
        <dgm:presLayoutVars>
          <dgm:dir/>
          <dgm:resizeHandles val="exact"/>
        </dgm:presLayoutVars>
      </dgm:prSet>
      <dgm:spPr/>
    </dgm:pt>
    <dgm:pt modelId="{D043840C-0DA5-4A8E-93A9-920F9885C34F}" type="pres">
      <dgm:prSet presAssocID="{570A5A62-3B27-405E-B9F7-EC3ADCAC125B}" presName="composite" presStyleCnt="0"/>
      <dgm:spPr/>
    </dgm:pt>
    <dgm:pt modelId="{01D3A83C-AF0A-4EBD-A424-F70CE5C9D12E}" type="pres">
      <dgm:prSet presAssocID="{570A5A62-3B27-405E-B9F7-EC3ADCAC125B}" presName="imgShp" presStyleLbl="fgImgPlace1" presStyleIdx="0" presStyleCn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Pad dat zich een weg door een grasveld kronkelt"/>
        </a:ext>
      </dgm:extLst>
    </dgm:pt>
    <dgm:pt modelId="{8923142F-6166-4469-A196-0107586AB9C7}" type="pres">
      <dgm:prSet presAssocID="{570A5A62-3B27-405E-B9F7-EC3ADCAC125B}" presName="txShp" presStyleLbl="node1" presStyleIdx="0" presStyleCnt="1">
        <dgm:presLayoutVars>
          <dgm:bulletEnabled val="1"/>
        </dgm:presLayoutVars>
      </dgm:prSet>
      <dgm:spPr/>
    </dgm:pt>
  </dgm:ptLst>
  <dgm:cxnLst>
    <dgm:cxn modelId="{FAD92F09-1A3E-444F-9D2F-79EDEAC5673E}" type="presOf" srcId="{570A5A62-3B27-405E-B9F7-EC3ADCAC125B}" destId="{8923142F-6166-4469-A196-0107586AB9C7}" srcOrd="0" destOrd="0" presId="urn:microsoft.com/office/officeart/2005/8/layout/vList3"/>
    <dgm:cxn modelId="{633B3E0A-675B-42CF-9604-96BBC16A0A5F}" type="presOf" srcId="{861DD5E8-2F51-4131-B3FA-7DD0A8A9C076}" destId="{9598498A-C740-4E9A-80F0-D89BA1C5CEB3}" srcOrd="0" destOrd="0" presId="urn:microsoft.com/office/officeart/2005/8/layout/vList3"/>
    <dgm:cxn modelId="{CF48F179-E38A-4542-AFFE-9801CAB6E1F2}" srcId="{861DD5E8-2F51-4131-B3FA-7DD0A8A9C076}" destId="{570A5A62-3B27-405E-B9F7-EC3ADCAC125B}" srcOrd="0" destOrd="0" parTransId="{905EA5BC-30EA-441F-A03C-9F6A848A7C3E}" sibTransId="{F765EE4B-9BF3-481F-96F2-7B3673E746D0}"/>
    <dgm:cxn modelId="{C2200E21-D6AC-421B-A7DA-38A1896BB653}" type="presParOf" srcId="{9598498A-C740-4E9A-80F0-D89BA1C5CEB3}" destId="{D043840C-0DA5-4A8E-93A9-920F9885C34F}" srcOrd="0" destOrd="0" presId="urn:microsoft.com/office/officeart/2005/8/layout/vList3"/>
    <dgm:cxn modelId="{A78BA390-23EF-4FC1-B87E-C1FBABE72591}" type="presParOf" srcId="{D043840C-0DA5-4A8E-93A9-920F9885C34F}" destId="{01D3A83C-AF0A-4EBD-A424-F70CE5C9D12E}" srcOrd="0" destOrd="0" presId="urn:microsoft.com/office/officeart/2005/8/layout/vList3"/>
    <dgm:cxn modelId="{2F5D579B-548C-4446-AEC3-F8EB1DB8B8CA}" type="presParOf" srcId="{D043840C-0DA5-4A8E-93A9-920F9885C34F}" destId="{8923142F-6166-4469-A196-0107586AB9C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EE3F159-F1D6-4FE3-B33A-A6B592245C74}" type="doc">
      <dgm:prSet loTypeId="urn:microsoft.com/office/officeart/2005/8/layout/vList2" loCatId="list" qsTypeId="urn:microsoft.com/office/officeart/2005/8/quickstyle/simple4" qsCatId="simple" csTypeId="urn:microsoft.com/office/officeart/2005/8/colors/accent5_2" csCatId="accent5"/>
      <dgm:spPr/>
      <dgm:t>
        <a:bodyPr/>
        <a:lstStyle/>
        <a:p>
          <a:endParaRPr lang="en-US"/>
        </a:p>
      </dgm:t>
    </dgm:pt>
    <dgm:pt modelId="{56448D94-16A9-4895-8FAA-122E436DE52B}">
      <dgm:prSet/>
      <dgm:spPr/>
      <dgm:t>
        <a:bodyPr/>
        <a:lstStyle/>
        <a:p>
          <a:r>
            <a:rPr lang="nl-BE" b="1"/>
            <a:t>DE LAASTE 3000 JAAR IS ER MAAR WEINIG VERANDERD OP DEZE AARDE OM UW VERMOGEN AFTESCHERMEN  TEGEN KOOPKRACHTVERLIES</a:t>
          </a:r>
          <a:endParaRPr lang="en-US"/>
        </a:p>
      </dgm:t>
    </dgm:pt>
    <dgm:pt modelId="{A41C973D-D9A6-40F8-A8D5-5CC37CBFB4DE}" type="parTrans" cxnId="{852707AF-5BD2-4370-A85B-8198B1545D54}">
      <dgm:prSet/>
      <dgm:spPr/>
      <dgm:t>
        <a:bodyPr/>
        <a:lstStyle/>
        <a:p>
          <a:endParaRPr lang="en-US"/>
        </a:p>
      </dgm:t>
    </dgm:pt>
    <dgm:pt modelId="{B30CD43A-AD03-4B59-8F4A-17A751F5C3E4}" type="sibTrans" cxnId="{852707AF-5BD2-4370-A85B-8198B1545D54}">
      <dgm:prSet/>
      <dgm:spPr/>
      <dgm:t>
        <a:bodyPr/>
        <a:lstStyle/>
        <a:p>
          <a:endParaRPr lang="en-US"/>
        </a:p>
      </dgm:t>
    </dgm:pt>
    <dgm:pt modelId="{80A314BF-352E-4944-A88C-7AB0CBF31700}">
      <dgm:prSet/>
      <dgm:spPr/>
      <dgm:t>
        <a:bodyPr/>
        <a:lstStyle/>
        <a:p>
          <a:r>
            <a:rPr lang="nl-BE" b="1"/>
            <a:t>BEURZEN.OBLIGATIES ALLES ZAL IN WAARDE VERMINDEREN</a:t>
          </a:r>
          <a:endParaRPr lang="en-US"/>
        </a:p>
      </dgm:t>
    </dgm:pt>
    <dgm:pt modelId="{1660F85B-ED05-46D7-A7DF-27F5CB77A036}" type="parTrans" cxnId="{5BEA7884-0A9C-401C-BE42-8E8023EB0C80}">
      <dgm:prSet/>
      <dgm:spPr/>
      <dgm:t>
        <a:bodyPr/>
        <a:lstStyle/>
        <a:p>
          <a:endParaRPr lang="en-US"/>
        </a:p>
      </dgm:t>
    </dgm:pt>
    <dgm:pt modelId="{1E61E9A5-B69D-413A-8173-37940B8C1274}" type="sibTrans" cxnId="{5BEA7884-0A9C-401C-BE42-8E8023EB0C80}">
      <dgm:prSet/>
      <dgm:spPr/>
      <dgm:t>
        <a:bodyPr/>
        <a:lstStyle/>
        <a:p>
          <a:endParaRPr lang="en-US"/>
        </a:p>
      </dgm:t>
    </dgm:pt>
    <dgm:pt modelId="{978A7F72-9446-4607-B7F4-6767861DBBAB}">
      <dgm:prSet/>
      <dgm:spPr/>
      <dgm:t>
        <a:bodyPr/>
        <a:lstStyle/>
        <a:p>
          <a:r>
            <a:rPr lang="nl-BE" b="1"/>
            <a:t>UITSLUITEND FYSISCH GOUD KAN U BEHOEDEN VAN DIT VERLIES</a:t>
          </a:r>
          <a:endParaRPr lang="en-US"/>
        </a:p>
      </dgm:t>
    </dgm:pt>
    <dgm:pt modelId="{425BCEB9-41CA-4976-A1CD-9C97A8CCEFD4}" type="parTrans" cxnId="{25E7FE5C-F982-40F2-8FD7-309B10E138E1}">
      <dgm:prSet/>
      <dgm:spPr/>
      <dgm:t>
        <a:bodyPr/>
        <a:lstStyle/>
        <a:p>
          <a:endParaRPr lang="en-US"/>
        </a:p>
      </dgm:t>
    </dgm:pt>
    <dgm:pt modelId="{09AB4A42-4D58-49A7-BF8D-216D6042EAA5}" type="sibTrans" cxnId="{25E7FE5C-F982-40F2-8FD7-309B10E138E1}">
      <dgm:prSet/>
      <dgm:spPr/>
      <dgm:t>
        <a:bodyPr/>
        <a:lstStyle/>
        <a:p>
          <a:endParaRPr lang="en-US"/>
        </a:p>
      </dgm:t>
    </dgm:pt>
    <dgm:pt modelId="{53A3BC40-D848-42E8-B02C-D3435AFDD15F}">
      <dgm:prSet/>
      <dgm:spPr/>
      <dgm:t>
        <a:bodyPr/>
        <a:lstStyle/>
        <a:p>
          <a:r>
            <a:rPr lang="nl-BE" b="1"/>
            <a:t>GOUDSTAVEN BEHOUDEN AL SINDS 3000JAAR STEEDS HUN KOOPKRACHT</a:t>
          </a:r>
          <a:endParaRPr lang="en-US"/>
        </a:p>
      </dgm:t>
    </dgm:pt>
    <dgm:pt modelId="{B1D13018-ADB6-4DD5-8BF3-DB717D24E0D8}" type="parTrans" cxnId="{E53D022C-5CF2-4C59-9076-C266B037367C}">
      <dgm:prSet/>
      <dgm:spPr/>
      <dgm:t>
        <a:bodyPr/>
        <a:lstStyle/>
        <a:p>
          <a:endParaRPr lang="en-US"/>
        </a:p>
      </dgm:t>
    </dgm:pt>
    <dgm:pt modelId="{4EA068D1-CC97-405E-8545-6774E79844EF}" type="sibTrans" cxnId="{E53D022C-5CF2-4C59-9076-C266B037367C}">
      <dgm:prSet/>
      <dgm:spPr/>
      <dgm:t>
        <a:bodyPr/>
        <a:lstStyle/>
        <a:p>
          <a:endParaRPr lang="en-US"/>
        </a:p>
      </dgm:t>
    </dgm:pt>
    <dgm:pt modelId="{7B162C0D-8231-49A0-8533-B5A9CBD00339}">
      <dgm:prSet/>
      <dgm:spPr/>
      <dgm:t>
        <a:bodyPr/>
        <a:lstStyle/>
        <a:p>
          <a:r>
            <a:rPr lang="nl-BE" b="1"/>
            <a:t>EN JA AZIE EN CHINA GELOVEN MASSAAL DAARIN</a:t>
          </a:r>
          <a:endParaRPr lang="en-US"/>
        </a:p>
      </dgm:t>
    </dgm:pt>
    <dgm:pt modelId="{56CAD3E1-0086-4563-814A-B26440E031E9}" type="parTrans" cxnId="{351327F7-9782-48E3-9258-05E57D700BD8}">
      <dgm:prSet/>
      <dgm:spPr/>
      <dgm:t>
        <a:bodyPr/>
        <a:lstStyle/>
        <a:p>
          <a:endParaRPr lang="en-US"/>
        </a:p>
      </dgm:t>
    </dgm:pt>
    <dgm:pt modelId="{79D97740-C8C2-4C08-9ECB-7B5FA251EA49}" type="sibTrans" cxnId="{351327F7-9782-48E3-9258-05E57D700BD8}">
      <dgm:prSet/>
      <dgm:spPr/>
      <dgm:t>
        <a:bodyPr/>
        <a:lstStyle/>
        <a:p>
          <a:endParaRPr lang="en-US"/>
        </a:p>
      </dgm:t>
    </dgm:pt>
    <dgm:pt modelId="{07112140-1C35-4468-BBEE-3F86CCBB94A1}" type="pres">
      <dgm:prSet presAssocID="{0EE3F159-F1D6-4FE3-B33A-A6B592245C74}" presName="linear" presStyleCnt="0">
        <dgm:presLayoutVars>
          <dgm:animLvl val="lvl"/>
          <dgm:resizeHandles val="exact"/>
        </dgm:presLayoutVars>
      </dgm:prSet>
      <dgm:spPr/>
    </dgm:pt>
    <dgm:pt modelId="{7E41B242-1C41-4C10-8D84-36987FB16C55}" type="pres">
      <dgm:prSet presAssocID="{56448D94-16A9-4895-8FAA-122E436DE52B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44BD79E6-D2EB-4041-9CF8-920DC0D6B14D}" type="pres">
      <dgm:prSet presAssocID="{B30CD43A-AD03-4B59-8F4A-17A751F5C3E4}" presName="spacer" presStyleCnt="0"/>
      <dgm:spPr/>
    </dgm:pt>
    <dgm:pt modelId="{73DA6E23-222E-4423-8948-6E9F4617F3DD}" type="pres">
      <dgm:prSet presAssocID="{80A314BF-352E-4944-A88C-7AB0CBF31700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B61176B5-E0F4-45E2-B9CC-EFD3B789FC6D}" type="pres">
      <dgm:prSet presAssocID="{1E61E9A5-B69D-413A-8173-37940B8C1274}" presName="spacer" presStyleCnt="0"/>
      <dgm:spPr/>
    </dgm:pt>
    <dgm:pt modelId="{25FFA75A-14B9-4430-BF3A-8547943A3082}" type="pres">
      <dgm:prSet presAssocID="{978A7F72-9446-4607-B7F4-6767861DBBAB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50C23378-6BE4-4B61-AF28-AEC502787224}" type="pres">
      <dgm:prSet presAssocID="{09AB4A42-4D58-49A7-BF8D-216D6042EAA5}" presName="spacer" presStyleCnt="0"/>
      <dgm:spPr/>
    </dgm:pt>
    <dgm:pt modelId="{295320C5-78FA-4109-9C97-D900B70013E4}" type="pres">
      <dgm:prSet presAssocID="{53A3BC40-D848-42E8-B02C-D3435AFDD15F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2426C956-4A97-4626-8865-3FBFAFE1EF2A}" type="pres">
      <dgm:prSet presAssocID="{4EA068D1-CC97-405E-8545-6774E79844EF}" presName="spacer" presStyleCnt="0"/>
      <dgm:spPr/>
    </dgm:pt>
    <dgm:pt modelId="{E096775B-7B39-4BF8-99D3-60B2B4E8F1F1}" type="pres">
      <dgm:prSet presAssocID="{7B162C0D-8231-49A0-8533-B5A9CBD00339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DDEAD814-58BA-4AD8-B095-8EE123EB99A8}" type="presOf" srcId="{80A314BF-352E-4944-A88C-7AB0CBF31700}" destId="{73DA6E23-222E-4423-8948-6E9F4617F3DD}" srcOrd="0" destOrd="0" presId="urn:microsoft.com/office/officeart/2005/8/layout/vList2"/>
    <dgm:cxn modelId="{E53D022C-5CF2-4C59-9076-C266B037367C}" srcId="{0EE3F159-F1D6-4FE3-B33A-A6B592245C74}" destId="{53A3BC40-D848-42E8-B02C-D3435AFDD15F}" srcOrd="3" destOrd="0" parTransId="{B1D13018-ADB6-4DD5-8BF3-DB717D24E0D8}" sibTransId="{4EA068D1-CC97-405E-8545-6774E79844EF}"/>
    <dgm:cxn modelId="{25E7FE5C-F982-40F2-8FD7-309B10E138E1}" srcId="{0EE3F159-F1D6-4FE3-B33A-A6B592245C74}" destId="{978A7F72-9446-4607-B7F4-6767861DBBAB}" srcOrd="2" destOrd="0" parTransId="{425BCEB9-41CA-4976-A1CD-9C97A8CCEFD4}" sibTransId="{09AB4A42-4D58-49A7-BF8D-216D6042EAA5}"/>
    <dgm:cxn modelId="{BE8FBC73-E0A7-4F3E-853B-4753CF844624}" type="presOf" srcId="{56448D94-16A9-4895-8FAA-122E436DE52B}" destId="{7E41B242-1C41-4C10-8D84-36987FB16C55}" srcOrd="0" destOrd="0" presId="urn:microsoft.com/office/officeart/2005/8/layout/vList2"/>
    <dgm:cxn modelId="{3BDD6C7A-4D09-4657-ACD7-FB652499BFC4}" type="presOf" srcId="{7B162C0D-8231-49A0-8533-B5A9CBD00339}" destId="{E096775B-7B39-4BF8-99D3-60B2B4E8F1F1}" srcOrd="0" destOrd="0" presId="urn:microsoft.com/office/officeart/2005/8/layout/vList2"/>
    <dgm:cxn modelId="{5BEA7884-0A9C-401C-BE42-8E8023EB0C80}" srcId="{0EE3F159-F1D6-4FE3-B33A-A6B592245C74}" destId="{80A314BF-352E-4944-A88C-7AB0CBF31700}" srcOrd="1" destOrd="0" parTransId="{1660F85B-ED05-46D7-A7DF-27F5CB77A036}" sibTransId="{1E61E9A5-B69D-413A-8173-37940B8C1274}"/>
    <dgm:cxn modelId="{852707AF-5BD2-4370-A85B-8198B1545D54}" srcId="{0EE3F159-F1D6-4FE3-B33A-A6B592245C74}" destId="{56448D94-16A9-4895-8FAA-122E436DE52B}" srcOrd="0" destOrd="0" parTransId="{A41C973D-D9A6-40F8-A8D5-5CC37CBFB4DE}" sibTransId="{B30CD43A-AD03-4B59-8F4A-17A751F5C3E4}"/>
    <dgm:cxn modelId="{115406C9-48FB-4613-B9ED-EF54AAA98F04}" type="presOf" srcId="{53A3BC40-D848-42E8-B02C-D3435AFDD15F}" destId="{295320C5-78FA-4109-9C97-D900B70013E4}" srcOrd="0" destOrd="0" presId="urn:microsoft.com/office/officeart/2005/8/layout/vList2"/>
    <dgm:cxn modelId="{AD5427EB-115E-431C-93EF-B02564497395}" type="presOf" srcId="{978A7F72-9446-4607-B7F4-6767861DBBAB}" destId="{25FFA75A-14B9-4430-BF3A-8547943A3082}" srcOrd="0" destOrd="0" presId="urn:microsoft.com/office/officeart/2005/8/layout/vList2"/>
    <dgm:cxn modelId="{7A80C1F1-DCE9-4AF3-BA7C-10DAAE49EBF9}" type="presOf" srcId="{0EE3F159-F1D6-4FE3-B33A-A6B592245C74}" destId="{07112140-1C35-4468-BBEE-3F86CCBB94A1}" srcOrd="0" destOrd="0" presId="urn:microsoft.com/office/officeart/2005/8/layout/vList2"/>
    <dgm:cxn modelId="{351327F7-9782-48E3-9258-05E57D700BD8}" srcId="{0EE3F159-F1D6-4FE3-B33A-A6B592245C74}" destId="{7B162C0D-8231-49A0-8533-B5A9CBD00339}" srcOrd="4" destOrd="0" parTransId="{56CAD3E1-0086-4563-814A-B26440E031E9}" sibTransId="{79D97740-C8C2-4C08-9ECB-7B5FA251EA49}"/>
    <dgm:cxn modelId="{F23F2048-C16D-45BB-9BD4-D6EF248DF826}" type="presParOf" srcId="{07112140-1C35-4468-BBEE-3F86CCBB94A1}" destId="{7E41B242-1C41-4C10-8D84-36987FB16C55}" srcOrd="0" destOrd="0" presId="urn:microsoft.com/office/officeart/2005/8/layout/vList2"/>
    <dgm:cxn modelId="{C8B1A343-C3F5-42CE-A08F-432B24618DA2}" type="presParOf" srcId="{07112140-1C35-4468-BBEE-3F86CCBB94A1}" destId="{44BD79E6-D2EB-4041-9CF8-920DC0D6B14D}" srcOrd="1" destOrd="0" presId="urn:microsoft.com/office/officeart/2005/8/layout/vList2"/>
    <dgm:cxn modelId="{4F84EE4C-465E-430E-8BF3-272C9A1BE3D3}" type="presParOf" srcId="{07112140-1C35-4468-BBEE-3F86CCBB94A1}" destId="{73DA6E23-222E-4423-8948-6E9F4617F3DD}" srcOrd="2" destOrd="0" presId="urn:microsoft.com/office/officeart/2005/8/layout/vList2"/>
    <dgm:cxn modelId="{94E13DFF-F376-4B1E-8F76-C233DE5D1BDF}" type="presParOf" srcId="{07112140-1C35-4468-BBEE-3F86CCBB94A1}" destId="{B61176B5-E0F4-45E2-B9CC-EFD3B789FC6D}" srcOrd="3" destOrd="0" presId="urn:microsoft.com/office/officeart/2005/8/layout/vList2"/>
    <dgm:cxn modelId="{7697BE0D-5DE4-4537-83A9-61B668021739}" type="presParOf" srcId="{07112140-1C35-4468-BBEE-3F86CCBB94A1}" destId="{25FFA75A-14B9-4430-BF3A-8547943A3082}" srcOrd="4" destOrd="0" presId="urn:microsoft.com/office/officeart/2005/8/layout/vList2"/>
    <dgm:cxn modelId="{08001E95-D59E-4E02-81A2-D27FA0D88B06}" type="presParOf" srcId="{07112140-1C35-4468-BBEE-3F86CCBB94A1}" destId="{50C23378-6BE4-4B61-AF28-AEC502787224}" srcOrd="5" destOrd="0" presId="urn:microsoft.com/office/officeart/2005/8/layout/vList2"/>
    <dgm:cxn modelId="{5B081076-52FF-4D15-A56B-E32ACCD1071A}" type="presParOf" srcId="{07112140-1C35-4468-BBEE-3F86CCBB94A1}" destId="{295320C5-78FA-4109-9C97-D900B70013E4}" srcOrd="6" destOrd="0" presId="urn:microsoft.com/office/officeart/2005/8/layout/vList2"/>
    <dgm:cxn modelId="{C4419BD7-F80B-4E12-81D5-68A4AE0F778A}" type="presParOf" srcId="{07112140-1C35-4468-BBEE-3F86CCBB94A1}" destId="{2426C956-4A97-4626-8865-3FBFAFE1EF2A}" srcOrd="7" destOrd="0" presId="urn:microsoft.com/office/officeart/2005/8/layout/vList2"/>
    <dgm:cxn modelId="{76E48213-CA02-4DED-A0CE-BFFA0588666B}" type="presParOf" srcId="{07112140-1C35-4468-BBEE-3F86CCBB94A1}" destId="{E096775B-7B39-4BF8-99D3-60B2B4E8F1F1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23142F-6166-4469-A196-0107586AB9C7}">
      <dsp:nvSpPr>
        <dsp:cNvPr id="0" name=""/>
        <dsp:cNvSpPr/>
      </dsp:nvSpPr>
      <dsp:spPr>
        <a:xfrm rot="10800000">
          <a:off x="1934041" y="0"/>
          <a:ext cx="6394902" cy="129318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0258" tIns="99060" rIns="184912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600" b="1" i="0" u="sng" kern="1200"/>
            <a:t>Hoe kan je online klant worden van      </a:t>
          </a:r>
          <a:br>
            <a:rPr lang="nl-BE" sz="2600" b="1" i="0" u="sng" kern="1200"/>
          </a:br>
          <a:r>
            <a:rPr lang="nl-BE" sz="2600" b="1" i="0" u="sng" kern="1200"/>
            <a:t>       ons kantoor knokke-heist</a:t>
          </a:r>
          <a:br>
            <a:rPr lang="nl-BE" sz="2600" b="1" i="0" u="sng" kern="1200"/>
          </a:br>
          <a:r>
            <a:rPr lang="nl-BE" sz="2600" b="1" i="0" u="sng" kern="1200"/>
            <a:t>      private portfolio masters</a:t>
          </a:r>
          <a:endParaRPr lang="nl-BE" sz="2600" kern="1200"/>
        </a:p>
      </dsp:txBody>
      <dsp:txXfrm rot="10800000">
        <a:off x="2257337" y="0"/>
        <a:ext cx="6071606" cy="1293184"/>
      </dsp:txXfrm>
    </dsp:sp>
    <dsp:sp modelId="{01D3A83C-AF0A-4EBD-A424-F70CE5C9D12E}">
      <dsp:nvSpPr>
        <dsp:cNvPr id="0" name=""/>
        <dsp:cNvSpPr/>
      </dsp:nvSpPr>
      <dsp:spPr>
        <a:xfrm>
          <a:off x="1287449" y="0"/>
          <a:ext cx="1293184" cy="129318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41B242-1C41-4C10-8D84-36987FB16C55}">
      <dsp:nvSpPr>
        <dsp:cNvPr id="0" name=""/>
        <dsp:cNvSpPr/>
      </dsp:nvSpPr>
      <dsp:spPr>
        <a:xfrm>
          <a:off x="0" y="199617"/>
          <a:ext cx="3448752" cy="60489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</a:schemeClr>
            </a:gs>
            <a:gs pos="90000">
              <a:schemeClr val="accent5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100" b="1" kern="1200"/>
            <a:t>DE LAASTE 3000 JAAR IS ER MAAR WEINIG VERANDERD OP DEZE AARDE OM UW VERMOGEN AFTESCHERMEN  TEGEN KOOPKRACHTVERLIES</a:t>
          </a:r>
          <a:endParaRPr lang="en-US" sz="1100" kern="1200"/>
        </a:p>
      </dsp:txBody>
      <dsp:txXfrm>
        <a:off x="29528" y="229145"/>
        <a:ext cx="3389696" cy="545834"/>
      </dsp:txXfrm>
    </dsp:sp>
    <dsp:sp modelId="{73DA6E23-222E-4423-8948-6E9F4617F3DD}">
      <dsp:nvSpPr>
        <dsp:cNvPr id="0" name=""/>
        <dsp:cNvSpPr/>
      </dsp:nvSpPr>
      <dsp:spPr>
        <a:xfrm>
          <a:off x="0" y="836187"/>
          <a:ext cx="3448752" cy="60489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</a:schemeClr>
            </a:gs>
            <a:gs pos="90000">
              <a:schemeClr val="accent5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100" b="1" kern="1200"/>
            <a:t>BEURZEN.OBLIGATIES ALLES ZAL IN WAARDE VERMINDEREN</a:t>
          </a:r>
          <a:endParaRPr lang="en-US" sz="1100" kern="1200"/>
        </a:p>
      </dsp:txBody>
      <dsp:txXfrm>
        <a:off x="29528" y="865715"/>
        <a:ext cx="3389696" cy="545834"/>
      </dsp:txXfrm>
    </dsp:sp>
    <dsp:sp modelId="{25FFA75A-14B9-4430-BF3A-8547943A3082}">
      <dsp:nvSpPr>
        <dsp:cNvPr id="0" name=""/>
        <dsp:cNvSpPr/>
      </dsp:nvSpPr>
      <dsp:spPr>
        <a:xfrm>
          <a:off x="0" y="1472758"/>
          <a:ext cx="3448752" cy="60489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</a:schemeClr>
            </a:gs>
            <a:gs pos="90000">
              <a:schemeClr val="accent5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100" b="1" kern="1200"/>
            <a:t>UITSLUITEND FYSISCH GOUD KAN U BEHOEDEN VAN DIT VERLIES</a:t>
          </a:r>
          <a:endParaRPr lang="en-US" sz="1100" kern="1200"/>
        </a:p>
      </dsp:txBody>
      <dsp:txXfrm>
        <a:off x="29528" y="1502286"/>
        <a:ext cx="3389696" cy="545834"/>
      </dsp:txXfrm>
    </dsp:sp>
    <dsp:sp modelId="{295320C5-78FA-4109-9C97-D900B70013E4}">
      <dsp:nvSpPr>
        <dsp:cNvPr id="0" name=""/>
        <dsp:cNvSpPr/>
      </dsp:nvSpPr>
      <dsp:spPr>
        <a:xfrm>
          <a:off x="0" y="2109328"/>
          <a:ext cx="3448752" cy="60489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</a:schemeClr>
            </a:gs>
            <a:gs pos="90000">
              <a:schemeClr val="accent5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100" b="1" kern="1200"/>
            <a:t>GOUDSTAVEN BEHOUDEN AL SINDS 3000JAAR STEEDS HUN KOOPKRACHT</a:t>
          </a:r>
          <a:endParaRPr lang="en-US" sz="1100" kern="1200"/>
        </a:p>
      </dsp:txBody>
      <dsp:txXfrm>
        <a:off x="29528" y="2138856"/>
        <a:ext cx="3389696" cy="545834"/>
      </dsp:txXfrm>
    </dsp:sp>
    <dsp:sp modelId="{E096775B-7B39-4BF8-99D3-60B2B4E8F1F1}">
      <dsp:nvSpPr>
        <dsp:cNvPr id="0" name=""/>
        <dsp:cNvSpPr/>
      </dsp:nvSpPr>
      <dsp:spPr>
        <a:xfrm>
          <a:off x="0" y="2745898"/>
          <a:ext cx="3448752" cy="60489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</a:schemeClr>
            </a:gs>
            <a:gs pos="90000">
              <a:schemeClr val="accent5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100" b="1" kern="1200"/>
            <a:t>EN JA AZIE EN CHINA GELOVEN MASSAAL DAARIN</a:t>
          </a:r>
          <a:endParaRPr lang="en-US" sz="1100" kern="1200"/>
        </a:p>
      </dsp:txBody>
      <dsp:txXfrm>
        <a:off x="29528" y="2775426"/>
        <a:ext cx="3389696" cy="5458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554" cy="341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5624522" y="0"/>
            <a:ext cx="4302554" cy="341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4DA3B7-C8ED-4794-95C0-F1362288985C}" type="datetimeFigureOut">
              <a:rPr lang="nl-BE" smtClean="0"/>
              <a:t>31/07/2024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49313"/>
            <a:ext cx="4078287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993529" y="3272215"/>
            <a:ext cx="7942756" cy="26757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6456126"/>
            <a:ext cx="4302554" cy="34154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5624522" y="6456126"/>
            <a:ext cx="4302554" cy="34154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8ABA92-AB3F-4EA2-AF65-EA623A794B1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03138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ABA92-AB3F-4EA2-AF65-EA623A794B18}" type="slidenum">
              <a:rPr lang="nl-BE" smtClean="0"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38630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ABA92-AB3F-4EA2-AF65-EA623A794B18}" type="slidenum">
              <a:rPr lang="nl-BE" smtClean="0"/>
              <a:t>12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306343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18379" y="230294"/>
            <a:ext cx="11077342" cy="602360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8700" y="833355"/>
            <a:ext cx="9416701" cy="276352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6800" b="1" cap="all" baseline="0">
                <a:solidFill>
                  <a:srgbClr val="FFFFFF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15150" y="3654655"/>
            <a:ext cx="8283801" cy="1311045"/>
          </a:xfrm>
        </p:spPr>
        <p:txBody>
          <a:bodyPr>
            <a:normAutofit/>
          </a:bodyPr>
          <a:lstStyle>
            <a:lvl1pPr marL="0" indent="0" algn="ctr">
              <a:buNone/>
              <a:defRPr sz="2078">
                <a:solidFill>
                  <a:srgbClr val="FFFFFF"/>
                </a:solidFill>
              </a:defRPr>
            </a:lvl1pPr>
            <a:lvl2pPr marL="431780" indent="0" algn="ctr">
              <a:buNone/>
              <a:defRPr sz="2078"/>
            </a:lvl2pPr>
            <a:lvl3pPr marL="863559" indent="0" algn="ctr">
              <a:buNone/>
              <a:defRPr sz="2078"/>
            </a:lvl3pPr>
            <a:lvl4pPr marL="1295339" indent="0" algn="ctr">
              <a:buNone/>
              <a:defRPr sz="1889"/>
            </a:lvl4pPr>
            <a:lvl5pPr marL="1727119" indent="0" algn="ctr">
              <a:buNone/>
              <a:defRPr sz="1889"/>
            </a:lvl5pPr>
            <a:lvl6pPr marL="2158898" indent="0" algn="ctr">
              <a:buNone/>
              <a:defRPr sz="1889"/>
            </a:lvl6pPr>
            <a:lvl7pPr marL="2590678" indent="0" algn="ctr">
              <a:buNone/>
              <a:defRPr sz="1889"/>
            </a:lvl7pPr>
            <a:lvl8pPr marL="3022458" indent="0" algn="ctr">
              <a:buNone/>
              <a:defRPr sz="1889"/>
            </a:lvl8pPr>
            <a:lvl9pPr marL="3454237" indent="0" algn="ctr">
              <a:buNone/>
              <a:defRPr sz="1889"/>
            </a:lvl9pPr>
          </a:lstStyle>
          <a:p>
            <a:r>
              <a:rPr lang="nl-NL"/>
              <a:t>Klikken om de ondertitelstijl van het model te bewerken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0B4FE9D-F71D-4704-AE5B-400287031B1B}" type="datetime1">
              <a:rPr lang="en-US" smtClean="0"/>
              <a:t>7/31/2024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  <p:cxnSp>
        <p:nvCxnSpPr>
          <p:cNvPr id="8" name="Straight Connector 7"/>
          <p:cNvCxnSpPr/>
          <p:nvPr/>
        </p:nvCxnSpPr>
        <p:spPr>
          <a:xfrm>
            <a:off x="1869422" y="3526367"/>
            <a:ext cx="7775258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890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7/31/2024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082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hf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43213" y="719667"/>
            <a:ext cx="2195790" cy="5109633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79897" y="719667"/>
            <a:ext cx="7019330" cy="5109633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7/31/2024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1632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hf hdr="0" ft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Title</a:t>
            </a:r>
          </a:p>
        </p:txBody>
      </p:sp>
      <p:sp>
        <p:nvSpPr>
          <p:cNvPr id="3" name="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7/31/2024</a:t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26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7/31/2024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87143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5340" y="1108376"/>
            <a:ext cx="9416701" cy="276352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6800" b="0" cap="all" baseline="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15526" y="3923713"/>
            <a:ext cx="8284969" cy="12880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78">
                <a:solidFill>
                  <a:schemeClr val="accent1"/>
                </a:solidFill>
              </a:defRPr>
            </a:lvl1pPr>
            <a:lvl2pPr marL="43178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63559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3pPr>
            <a:lvl4pPr marL="1295339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4pPr>
            <a:lvl5pPr marL="1727119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5pPr>
            <a:lvl6pPr marL="215889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6pPr>
            <a:lvl7pPr marL="259067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7pPr>
            <a:lvl8pPr marL="302245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8pPr>
            <a:lvl9pPr marL="3454237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353B1-1FA3-445A-8117-F3082D614776}" type="datetime1">
              <a:rPr lang="en-US" smtClean="0"/>
              <a:t>7/31/2024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  <p:cxnSp>
        <p:nvCxnSpPr>
          <p:cNvPr id="7" name="Straight Connector 6"/>
          <p:cNvCxnSpPr/>
          <p:nvPr/>
        </p:nvCxnSpPr>
        <p:spPr>
          <a:xfrm>
            <a:off x="1871822" y="3797052"/>
            <a:ext cx="7775258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350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9897" y="1943099"/>
            <a:ext cx="4492371" cy="3799840"/>
          </a:xfrm>
        </p:spPr>
        <p:txBody>
          <a:bodyPr/>
          <a:lstStyle>
            <a:lvl1pPr>
              <a:defRPr sz="2078"/>
            </a:lvl1pPr>
            <a:lvl2pPr>
              <a:defRPr sz="1889"/>
            </a:lvl2pPr>
            <a:lvl3pPr>
              <a:defRPr sz="1700"/>
            </a:lvl3pPr>
            <a:lvl4pPr>
              <a:defRPr sz="1511"/>
            </a:lvl4pPr>
            <a:lvl5pPr>
              <a:defRPr sz="1511"/>
            </a:lvl5pPr>
            <a:lvl6pPr>
              <a:defRPr sz="1511"/>
            </a:lvl6pPr>
            <a:lvl7pPr>
              <a:defRPr sz="1511"/>
            </a:lvl7pPr>
            <a:lvl8pPr>
              <a:defRPr sz="1511"/>
            </a:lvl8pPr>
            <a:lvl9pPr>
              <a:defRPr sz="1511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21588" y="1943100"/>
            <a:ext cx="4492371" cy="3799840"/>
          </a:xfrm>
        </p:spPr>
        <p:txBody>
          <a:bodyPr/>
          <a:lstStyle>
            <a:lvl1pPr>
              <a:defRPr sz="2078"/>
            </a:lvl1pPr>
            <a:lvl2pPr>
              <a:defRPr sz="1889"/>
            </a:lvl2pPr>
            <a:lvl3pPr>
              <a:defRPr sz="1700"/>
            </a:lvl3pPr>
            <a:lvl4pPr>
              <a:defRPr sz="1511"/>
            </a:lvl4pPr>
            <a:lvl5pPr>
              <a:defRPr sz="1511"/>
            </a:lvl5pPr>
            <a:lvl6pPr>
              <a:defRPr sz="1511"/>
            </a:lvl6pPr>
            <a:lvl7pPr>
              <a:defRPr sz="1511"/>
            </a:lvl7pPr>
            <a:lvl8pPr>
              <a:defRPr sz="1511"/>
            </a:lvl8pPr>
            <a:lvl9pPr>
              <a:defRPr sz="1511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7/31/2024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0748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hf hdr="0" ftr="0"/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9897" y="1890316"/>
            <a:ext cx="4492371" cy="73406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267" b="1"/>
            </a:lvl1pPr>
            <a:lvl2pPr marL="431780" indent="0">
              <a:buNone/>
              <a:defRPr sz="1889" b="1"/>
            </a:lvl2pPr>
            <a:lvl3pPr marL="863559" indent="0">
              <a:buNone/>
              <a:defRPr sz="1700" b="1"/>
            </a:lvl3pPr>
            <a:lvl4pPr marL="1295339" indent="0">
              <a:buNone/>
              <a:defRPr sz="1511" b="1"/>
            </a:lvl4pPr>
            <a:lvl5pPr marL="1727119" indent="0">
              <a:buNone/>
              <a:defRPr sz="1511" b="1"/>
            </a:lvl5pPr>
            <a:lvl6pPr marL="2158898" indent="0">
              <a:buNone/>
              <a:defRPr sz="1511" b="1"/>
            </a:lvl6pPr>
            <a:lvl7pPr marL="2590678" indent="0">
              <a:buNone/>
              <a:defRPr sz="1511" b="1"/>
            </a:lvl7pPr>
            <a:lvl8pPr marL="3022458" indent="0">
              <a:buNone/>
              <a:defRPr sz="1511" b="1"/>
            </a:lvl8pPr>
            <a:lvl9pPr marL="3454237" indent="0">
              <a:buNone/>
              <a:defRPr sz="1511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9897" y="2570289"/>
            <a:ext cx="4492371" cy="3195320"/>
          </a:xfrm>
        </p:spPr>
        <p:txBody>
          <a:bodyPr/>
          <a:lstStyle>
            <a:lvl1pPr>
              <a:defRPr sz="2078"/>
            </a:lvl1pPr>
            <a:lvl2pPr>
              <a:defRPr sz="1889"/>
            </a:lvl2pPr>
            <a:lvl3pPr>
              <a:defRPr sz="1700"/>
            </a:lvl3pPr>
            <a:lvl4pPr>
              <a:defRPr sz="1511"/>
            </a:lvl4pPr>
            <a:lvl5pPr>
              <a:defRPr sz="1511"/>
            </a:lvl5pPr>
            <a:lvl6pPr>
              <a:defRPr sz="1511"/>
            </a:lvl6pPr>
            <a:lvl7pPr>
              <a:defRPr sz="1511"/>
            </a:lvl7pPr>
            <a:lvl8pPr>
              <a:defRPr sz="1511"/>
            </a:lvl8pPr>
            <a:lvl9pPr>
              <a:defRPr sz="1511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23062" y="1887975"/>
            <a:ext cx="4492371" cy="73406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267" b="1"/>
            </a:lvl1pPr>
            <a:lvl2pPr marL="431780" indent="0">
              <a:buNone/>
              <a:defRPr sz="1889" b="1"/>
            </a:lvl2pPr>
            <a:lvl3pPr marL="863559" indent="0">
              <a:buNone/>
              <a:defRPr sz="1700" b="1"/>
            </a:lvl3pPr>
            <a:lvl4pPr marL="1295339" indent="0">
              <a:buNone/>
              <a:defRPr sz="1511" b="1"/>
            </a:lvl4pPr>
            <a:lvl5pPr marL="1727119" indent="0">
              <a:buNone/>
              <a:defRPr sz="1511" b="1"/>
            </a:lvl5pPr>
            <a:lvl6pPr marL="2158898" indent="0">
              <a:buNone/>
              <a:defRPr sz="1511" b="1"/>
            </a:lvl6pPr>
            <a:lvl7pPr marL="2590678" indent="0">
              <a:buNone/>
              <a:defRPr sz="1511" b="1"/>
            </a:lvl7pPr>
            <a:lvl8pPr marL="3022458" indent="0">
              <a:buNone/>
              <a:defRPr sz="1511" b="1"/>
            </a:lvl8pPr>
            <a:lvl9pPr marL="3454237" indent="0">
              <a:buNone/>
              <a:defRPr sz="1511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23062" y="2568249"/>
            <a:ext cx="4492371" cy="3195320"/>
          </a:xfrm>
        </p:spPr>
        <p:txBody>
          <a:bodyPr/>
          <a:lstStyle>
            <a:lvl1pPr>
              <a:defRPr sz="2078"/>
            </a:lvl1pPr>
            <a:lvl2pPr>
              <a:defRPr sz="1889"/>
            </a:lvl2pPr>
            <a:lvl3pPr>
              <a:defRPr sz="1700"/>
            </a:lvl3pPr>
            <a:lvl4pPr>
              <a:defRPr sz="1511"/>
            </a:lvl4pPr>
            <a:lvl5pPr>
              <a:defRPr sz="1511"/>
            </a:lvl5pPr>
            <a:lvl6pPr>
              <a:defRPr sz="1511"/>
            </a:lvl6pPr>
            <a:lvl7pPr>
              <a:defRPr sz="1511"/>
            </a:lvl7pPr>
            <a:lvl8pPr>
              <a:defRPr sz="1511"/>
            </a:lvl8pPr>
            <a:lvl9pPr>
              <a:defRPr sz="1511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7/31/2024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8301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hf hdr="0" ftr="0"/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4FB61-0851-432A-90B9-6A2DF6EE0513}" type="datetime1">
              <a:rPr lang="en-US" smtClean="0"/>
              <a:t>7/31/2024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5772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D5EB-B380-46AF-AE7E-0CBAA3B3C10D}" type="datetime1">
              <a:rPr lang="en-US" smtClean="0"/>
              <a:t>7/31/2024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3938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897" y="1036320"/>
            <a:ext cx="3714845" cy="164084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778" b="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071" y="1036320"/>
            <a:ext cx="4924330" cy="4404360"/>
          </a:xfrm>
        </p:spPr>
        <p:txBody>
          <a:bodyPr/>
          <a:lstStyle>
            <a:lvl1pPr>
              <a:defRPr sz="3022"/>
            </a:lvl1pPr>
            <a:lvl2pPr>
              <a:defRPr sz="2644"/>
            </a:lvl2pPr>
            <a:lvl3pPr>
              <a:defRPr sz="2267"/>
            </a:lvl3pPr>
            <a:lvl4pPr>
              <a:defRPr sz="1889"/>
            </a:lvl4pPr>
            <a:lvl5pPr>
              <a:defRPr sz="1889"/>
            </a:lvl5pPr>
            <a:lvl6pPr>
              <a:defRPr sz="1889"/>
            </a:lvl6pPr>
            <a:lvl7pPr>
              <a:defRPr sz="1889"/>
            </a:lvl7pPr>
            <a:lvl8pPr>
              <a:defRPr sz="1889"/>
            </a:lvl8pPr>
            <a:lvl9pPr>
              <a:defRPr sz="1889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9897" y="2677160"/>
            <a:ext cx="3714845" cy="28498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944"/>
              </a:spcBef>
              <a:buNone/>
              <a:defRPr sz="1605"/>
            </a:lvl1pPr>
            <a:lvl2pPr marL="431780" indent="0">
              <a:buNone/>
              <a:defRPr sz="1133"/>
            </a:lvl2pPr>
            <a:lvl3pPr marL="863559" indent="0">
              <a:buNone/>
              <a:defRPr sz="944"/>
            </a:lvl3pPr>
            <a:lvl4pPr marL="1295339" indent="0">
              <a:buNone/>
              <a:defRPr sz="850"/>
            </a:lvl4pPr>
            <a:lvl5pPr marL="1727119" indent="0">
              <a:buNone/>
              <a:defRPr sz="850"/>
            </a:lvl5pPr>
            <a:lvl6pPr marL="2158898" indent="0">
              <a:buNone/>
              <a:defRPr sz="850"/>
            </a:lvl6pPr>
            <a:lvl7pPr marL="2590678" indent="0">
              <a:buNone/>
              <a:defRPr sz="850"/>
            </a:lvl7pPr>
            <a:lvl8pPr marL="3022458" indent="0">
              <a:buNone/>
              <a:defRPr sz="850"/>
            </a:lvl8pPr>
            <a:lvl9pPr marL="3454237" indent="0">
              <a:buNone/>
              <a:defRPr sz="85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7/31/2024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58636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hf hdr="0" ftr="0"/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897" y="1036320"/>
            <a:ext cx="3714845" cy="164084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778" b="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14391" y="1010411"/>
            <a:ext cx="5762330" cy="45339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644"/>
            </a:lvl1pPr>
            <a:lvl2pPr marL="431780" indent="0">
              <a:buNone/>
              <a:defRPr sz="2644"/>
            </a:lvl2pPr>
            <a:lvl3pPr marL="863559" indent="0">
              <a:buNone/>
              <a:defRPr sz="2267"/>
            </a:lvl3pPr>
            <a:lvl4pPr marL="1295339" indent="0">
              <a:buNone/>
              <a:defRPr sz="1889"/>
            </a:lvl4pPr>
            <a:lvl5pPr marL="1727119" indent="0">
              <a:buNone/>
              <a:defRPr sz="1889"/>
            </a:lvl5pPr>
            <a:lvl6pPr marL="2158898" indent="0">
              <a:buNone/>
              <a:defRPr sz="1889"/>
            </a:lvl6pPr>
            <a:lvl7pPr marL="2590678" indent="0">
              <a:buNone/>
              <a:defRPr sz="1889"/>
            </a:lvl7pPr>
            <a:lvl8pPr marL="3022458" indent="0">
              <a:buNone/>
              <a:defRPr sz="1889"/>
            </a:lvl8pPr>
            <a:lvl9pPr marL="3454237" indent="0">
              <a:buNone/>
              <a:defRPr sz="1889"/>
            </a:lvl9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9897" y="2677160"/>
            <a:ext cx="3714845" cy="27203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944"/>
              </a:spcBef>
              <a:buNone/>
              <a:defRPr sz="1605"/>
            </a:lvl1pPr>
            <a:lvl2pPr marL="431780" indent="0">
              <a:buNone/>
              <a:defRPr sz="1133"/>
            </a:lvl2pPr>
            <a:lvl3pPr marL="863559" indent="0">
              <a:buNone/>
              <a:defRPr sz="944"/>
            </a:lvl3pPr>
            <a:lvl4pPr marL="1295339" indent="0">
              <a:buNone/>
              <a:defRPr sz="850"/>
            </a:lvl4pPr>
            <a:lvl5pPr marL="1727119" indent="0">
              <a:buNone/>
              <a:defRPr sz="850"/>
            </a:lvl5pPr>
            <a:lvl6pPr marL="2158898" indent="0">
              <a:buNone/>
              <a:defRPr sz="850"/>
            </a:lvl6pPr>
            <a:lvl7pPr marL="2590678" indent="0">
              <a:buNone/>
              <a:defRPr sz="850"/>
            </a:lvl7pPr>
            <a:lvl8pPr marL="3022458" indent="0">
              <a:buNone/>
              <a:defRPr sz="850"/>
            </a:lvl8pPr>
            <a:lvl9pPr marL="3454237" indent="0">
              <a:buNone/>
              <a:defRPr sz="85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7/31/2024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24828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hf hdr="0" ft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18379" y="230294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79897" y="575733"/>
            <a:ext cx="9330309" cy="12810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9897" y="1943100"/>
            <a:ext cx="9327806" cy="38142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79893" y="5878060"/>
            <a:ext cx="2200490" cy="3448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3">
                <a:solidFill>
                  <a:schemeClr val="accent1"/>
                </a:solidFill>
              </a:defRPr>
            </a:lvl1pPr>
          </a:lstStyle>
          <a:p>
            <a:fld id="{19127723-9AB6-4880-AA78-6BD21EBC34E1}" type="datetime1">
              <a:rPr lang="en-US" smtClean="0"/>
              <a:t>7/31/2024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31122" y="5878060"/>
            <a:ext cx="4457314" cy="3448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3">
                <a:solidFill>
                  <a:schemeClr val="accent1"/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14462" y="5878060"/>
            <a:ext cx="1612020" cy="3448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3"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46082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83" r:id="rId1"/>
    <p:sldLayoutId id="2147485084" r:id="rId2"/>
    <p:sldLayoutId id="2147485085" r:id="rId3"/>
    <p:sldLayoutId id="2147485086" r:id="rId4"/>
    <p:sldLayoutId id="2147485087" r:id="rId5"/>
    <p:sldLayoutId id="2147485088" r:id="rId6"/>
    <p:sldLayoutId id="2147485089" r:id="rId7"/>
    <p:sldLayoutId id="2147485090" r:id="rId8"/>
    <p:sldLayoutId id="2147485091" r:id="rId9"/>
    <p:sldLayoutId id="2147485092" r:id="rId10"/>
    <p:sldLayoutId id="2147485093" r:id="rId11"/>
    <p:sldLayoutId id="214748509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hf hdr="0" ftr="0"/>
  <p:txStyles>
    <p:titleStyle>
      <a:lvl1pPr algn="l" defTabSz="863559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15890" indent="-172712" algn="l" defTabSz="863559" rtl="0" eaLnBrk="1" latinLnBrk="0" hangingPunct="1">
        <a:lnSpc>
          <a:spcPct val="90000"/>
        </a:lnSpc>
        <a:spcBef>
          <a:spcPts val="1322"/>
        </a:spcBef>
        <a:buClr>
          <a:schemeClr val="accent1"/>
        </a:buClr>
        <a:buSzPct val="80000"/>
        <a:buFont typeface="Corbel" pitchFamily="34" charset="0"/>
        <a:buChar char="•"/>
        <a:defRPr sz="2078" kern="1200">
          <a:solidFill>
            <a:schemeClr val="accent1"/>
          </a:solidFill>
          <a:latin typeface="+mn-lt"/>
          <a:ea typeface="+mn-ea"/>
          <a:cs typeface="+mn-cs"/>
        </a:defRPr>
      </a:lvl1pPr>
      <a:lvl2pPr marL="431780" indent="-172712" algn="l" defTabSz="863559" rtl="0" eaLnBrk="1" latinLnBrk="0" hangingPunct="1">
        <a:lnSpc>
          <a:spcPct val="90000"/>
        </a:lnSpc>
        <a:spcBef>
          <a:spcPts val="189"/>
        </a:spcBef>
        <a:spcAft>
          <a:spcPts val="378"/>
        </a:spcAft>
        <a:buClr>
          <a:schemeClr val="accent1"/>
        </a:buClr>
        <a:buSzPct val="80000"/>
        <a:buFont typeface="Corbel" pitchFamily="34" charset="0"/>
        <a:buChar char="•"/>
        <a:defRPr sz="1889" kern="1200">
          <a:solidFill>
            <a:schemeClr val="accent1"/>
          </a:solidFill>
          <a:latin typeface="+mn-lt"/>
          <a:ea typeface="+mn-ea"/>
          <a:cs typeface="+mn-cs"/>
        </a:defRPr>
      </a:lvl2pPr>
      <a:lvl3pPr marL="690847" indent="-172712" algn="l" defTabSz="863559" rtl="0" eaLnBrk="1" latinLnBrk="0" hangingPunct="1">
        <a:lnSpc>
          <a:spcPct val="90000"/>
        </a:lnSpc>
        <a:spcBef>
          <a:spcPts val="189"/>
        </a:spcBef>
        <a:spcAft>
          <a:spcPts val="378"/>
        </a:spcAft>
        <a:buClr>
          <a:schemeClr val="accent1"/>
        </a:buClr>
        <a:buSzPct val="80000"/>
        <a:buFont typeface="Corbel" pitchFamily="34" charset="0"/>
        <a:buChar char="•"/>
        <a:defRPr sz="17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949915" indent="-172712" algn="l" defTabSz="863559" rtl="0" eaLnBrk="1" latinLnBrk="0" hangingPunct="1">
        <a:lnSpc>
          <a:spcPct val="90000"/>
        </a:lnSpc>
        <a:spcBef>
          <a:spcPts val="189"/>
        </a:spcBef>
        <a:spcAft>
          <a:spcPts val="378"/>
        </a:spcAft>
        <a:buClr>
          <a:schemeClr val="accent1"/>
        </a:buClr>
        <a:buSzPct val="80000"/>
        <a:buFont typeface="Corbel" pitchFamily="34" charset="0"/>
        <a:buChar char="•"/>
        <a:defRPr sz="1511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08983" indent="-172712" algn="l" defTabSz="863559" rtl="0" eaLnBrk="1" latinLnBrk="0" hangingPunct="1">
        <a:lnSpc>
          <a:spcPct val="90000"/>
        </a:lnSpc>
        <a:spcBef>
          <a:spcPts val="189"/>
        </a:spcBef>
        <a:spcAft>
          <a:spcPts val="378"/>
        </a:spcAft>
        <a:buClr>
          <a:schemeClr val="accent1"/>
        </a:buClr>
        <a:buSzPct val="80000"/>
        <a:buFont typeface="Corbel" pitchFamily="34" charset="0"/>
        <a:buChar char="•"/>
        <a:defRPr sz="1511" kern="1200">
          <a:solidFill>
            <a:schemeClr val="accent1"/>
          </a:solidFill>
          <a:latin typeface="+mn-lt"/>
          <a:ea typeface="+mn-ea"/>
          <a:cs typeface="+mn-cs"/>
        </a:defRPr>
      </a:lvl5pPr>
      <a:lvl6pPr marL="1511040" indent="-215890" algn="l" defTabSz="863559" rtl="0" eaLnBrk="1" latinLnBrk="0" hangingPunct="1">
        <a:lnSpc>
          <a:spcPct val="90000"/>
        </a:lnSpc>
        <a:spcBef>
          <a:spcPts val="189"/>
        </a:spcBef>
        <a:spcAft>
          <a:spcPts val="378"/>
        </a:spcAft>
        <a:buClr>
          <a:schemeClr val="accent1"/>
        </a:buClr>
        <a:buSzPct val="80000"/>
        <a:buFont typeface="Corbel" pitchFamily="34" charset="0"/>
        <a:buChar char="•"/>
        <a:defRPr sz="1511" kern="1200">
          <a:solidFill>
            <a:schemeClr val="accent1"/>
          </a:solidFill>
          <a:latin typeface="+mn-lt"/>
          <a:ea typeface="+mn-ea"/>
          <a:cs typeface="+mn-cs"/>
        </a:defRPr>
      </a:lvl6pPr>
      <a:lvl7pPr marL="1794360" indent="-215890" algn="l" defTabSz="863559" rtl="0" eaLnBrk="1" latinLnBrk="0" hangingPunct="1">
        <a:lnSpc>
          <a:spcPct val="90000"/>
        </a:lnSpc>
        <a:spcBef>
          <a:spcPts val="189"/>
        </a:spcBef>
        <a:spcAft>
          <a:spcPts val="378"/>
        </a:spcAft>
        <a:buClr>
          <a:schemeClr val="accent1"/>
        </a:buClr>
        <a:buSzPct val="80000"/>
        <a:buFont typeface="Corbel" pitchFamily="34" charset="0"/>
        <a:buChar char="•"/>
        <a:defRPr sz="1511" kern="1200">
          <a:solidFill>
            <a:schemeClr val="accent1"/>
          </a:solidFill>
          <a:latin typeface="+mn-lt"/>
          <a:ea typeface="+mn-ea"/>
          <a:cs typeface="+mn-cs"/>
        </a:defRPr>
      </a:lvl7pPr>
      <a:lvl8pPr marL="2077680" indent="-215890" algn="l" defTabSz="863559" rtl="0" eaLnBrk="1" latinLnBrk="0" hangingPunct="1">
        <a:lnSpc>
          <a:spcPct val="90000"/>
        </a:lnSpc>
        <a:spcBef>
          <a:spcPts val="189"/>
        </a:spcBef>
        <a:spcAft>
          <a:spcPts val="378"/>
        </a:spcAft>
        <a:buClr>
          <a:schemeClr val="accent1"/>
        </a:buClr>
        <a:buSzPct val="80000"/>
        <a:buFont typeface="Corbel" pitchFamily="34" charset="0"/>
        <a:buChar char="•"/>
        <a:defRPr sz="1511" kern="1200">
          <a:solidFill>
            <a:schemeClr val="accent1"/>
          </a:solidFill>
          <a:latin typeface="+mn-lt"/>
          <a:ea typeface="+mn-ea"/>
          <a:cs typeface="+mn-cs"/>
        </a:defRPr>
      </a:lvl8pPr>
      <a:lvl9pPr marL="2361000" indent="-215890" algn="l" defTabSz="863559" rtl="0" eaLnBrk="1" latinLnBrk="0" hangingPunct="1">
        <a:lnSpc>
          <a:spcPct val="90000"/>
        </a:lnSpc>
        <a:spcBef>
          <a:spcPts val="189"/>
        </a:spcBef>
        <a:spcAft>
          <a:spcPts val="378"/>
        </a:spcAft>
        <a:buClr>
          <a:schemeClr val="accent1"/>
        </a:buClr>
        <a:buSzPct val="80000"/>
        <a:buFont typeface="Corbel" pitchFamily="34" charset="0"/>
        <a:buChar char="•"/>
        <a:defRPr sz="1511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780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3559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5339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119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58898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0678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2458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4237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39.pn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40.png"/><Relationship Id="rId9" Type="http://schemas.microsoft.com/office/2007/relationships/diagramDrawing" Target="../diagrams/drawing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object 3"/>
          <p:cNvSpPr txBox="1"/>
          <p:nvPr/>
        </p:nvSpPr>
        <p:spPr>
          <a:xfrm>
            <a:off x="1212588" y="575732"/>
            <a:ext cx="9299390" cy="14910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1028700" lvl="1" indent="-571500"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err="1">
                <a:latin typeface="+mj-lt"/>
                <a:ea typeface="+mj-ea"/>
                <a:cs typeface="+mj-cs"/>
              </a:rPr>
              <a:t>Beleggersadvies</a:t>
            </a:r>
            <a:endParaRPr lang="en-US" sz="3200" b="1">
              <a:latin typeface="+mj-lt"/>
              <a:ea typeface="+mj-ea"/>
              <a:cs typeface="+mj-cs"/>
            </a:endParaRPr>
          </a:p>
          <a:p>
            <a:pPr marL="1028700" lvl="1" indent="-571500"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err="1">
                <a:latin typeface="+mj-lt"/>
                <a:ea typeface="+mj-ea"/>
                <a:cs typeface="+mj-cs"/>
              </a:rPr>
              <a:t>Uw</a:t>
            </a:r>
            <a:r>
              <a:rPr lang="en-US" sz="3200" b="1">
                <a:latin typeface="+mj-lt"/>
                <a:ea typeface="+mj-ea"/>
                <a:cs typeface="+mj-cs"/>
              </a:rPr>
              <a:t> docent</a:t>
            </a:r>
          </a:p>
          <a:p>
            <a:pPr marL="1028700" lvl="1" indent="-571500"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>
                <a:latin typeface="+mj-lt"/>
                <a:ea typeface="+mj-ea"/>
                <a:cs typeface="+mj-cs"/>
              </a:rPr>
              <a:t>B.BUSSCHAERT </a:t>
            </a:r>
            <a:r>
              <a:rPr lang="en-US" sz="3200" b="1" err="1">
                <a:latin typeface="+mj-lt"/>
                <a:ea typeface="+mj-ea"/>
                <a:cs typeface="+mj-cs"/>
              </a:rPr>
              <a:t>bestuurder</a:t>
            </a:r>
            <a:r>
              <a:rPr lang="en-US" sz="3200" b="1">
                <a:latin typeface="+mj-lt"/>
                <a:ea typeface="+mj-ea"/>
                <a:cs typeface="+mj-cs"/>
              </a:rPr>
              <a:t> </a:t>
            </a:r>
            <a:r>
              <a:rPr lang="en-US" sz="3200" b="1" err="1">
                <a:latin typeface="+mj-lt"/>
                <a:ea typeface="+mj-ea"/>
                <a:cs typeface="+mj-cs"/>
              </a:rPr>
              <a:t>Mexem</a:t>
            </a:r>
            <a:r>
              <a:rPr lang="en-US" sz="3200" b="1">
                <a:latin typeface="+mj-lt"/>
                <a:ea typeface="+mj-ea"/>
                <a:cs typeface="+mj-cs"/>
              </a:rPr>
              <a:t> be </a:t>
            </a:r>
          </a:p>
          <a:p>
            <a:pPr marL="1028700" lvl="1" indent="-571500"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400" b="1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Tijdelijke aanduiding voor datum 9">
            <a:extLst>
              <a:ext uri="{FF2B5EF4-FFF2-40B4-BE49-F238E27FC236}">
                <a16:creationId xmlns:a16="http://schemas.microsoft.com/office/drawing/2014/main" id="{56C8654D-062A-49D2-844A-A7CD05378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EC7C6A84-4328-493F-A9BC-6CC7A43A8B74}" type="datetime1">
              <a:rPr lang="en-US" sz="900"/>
              <a:pPr defTabSz="914400">
                <a:spcAft>
                  <a:spcPts val="600"/>
                </a:spcAft>
              </a:pPr>
              <a:t>7/31/2024</a:t>
            </a:fld>
            <a:endParaRPr lang="en-US" sz="900"/>
          </a:p>
        </p:txBody>
      </p:sp>
      <p:sp>
        <p:nvSpPr>
          <p:cNvPr id="5" name="object 5"/>
          <p:cNvSpPr txBox="1"/>
          <p:nvPr/>
        </p:nvSpPr>
        <p:spPr>
          <a:xfrm>
            <a:off x="934914" y="2314349"/>
            <a:ext cx="3323392" cy="14367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243"/>
              </a:lnSpc>
              <a:spcBef>
                <a:spcPts val="0"/>
              </a:spcBef>
              <a:spcAft>
                <a:spcPts val="0"/>
              </a:spcAft>
            </a:pPr>
            <a:r>
              <a:rPr sz="2300" spc="-14">
                <a:solidFill>
                  <a:schemeClr val="tx2"/>
                </a:solidFill>
                <a:latin typeface="Arial Black"/>
                <a:cs typeface="Arial Black"/>
              </a:rPr>
              <a:t>Fondsen</a:t>
            </a:r>
            <a:r>
              <a:rPr sz="2300" spc="20">
                <a:solidFill>
                  <a:schemeClr val="tx2"/>
                </a:solidFill>
                <a:latin typeface="Arial Black"/>
                <a:cs typeface="Arial Black"/>
              </a:rPr>
              <a:t> </a:t>
            </a:r>
            <a:r>
              <a:rPr sz="2300" spc="-21">
                <a:solidFill>
                  <a:schemeClr val="tx2"/>
                </a:solidFill>
                <a:latin typeface="Arial Black"/>
                <a:cs typeface="Arial Black"/>
              </a:rPr>
              <a:t>overzicht</a:t>
            </a:r>
          </a:p>
          <a:p>
            <a:pPr marL="0" marR="0">
              <a:lnSpc>
                <a:spcPts val="3243"/>
              </a:lnSpc>
              <a:spcBef>
                <a:spcPts val="696"/>
              </a:spcBef>
              <a:spcAft>
                <a:spcPts val="0"/>
              </a:spcAft>
            </a:pPr>
            <a:r>
              <a:rPr sz="2300">
                <a:solidFill>
                  <a:schemeClr val="tx2"/>
                </a:solidFill>
                <a:latin typeface="Arial Black"/>
                <a:cs typeface="Arial Black"/>
              </a:rPr>
              <a:t>Obligaties </a:t>
            </a:r>
            <a:r>
              <a:rPr sz="2300" spc="-21">
                <a:solidFill>
                  <a:schemeClr val="tx2"/>
                </a:solidFill>
                <a:latin typeface="Arial Black"/>
                <a:cs typeface="Arial Black"/>
              </a:rPr>
              <a:t>overzicht</a:t>
            </a:r>
          </a:p>
          <a:p>
            <a:pPr marL="0" marR="0">
              <a:lnSpc>
                <a:spcPts val="3243"/>
              </a:lnSpc>
              <a:spcBef>
                <a:spcPts val="686"/>
              </a:spcBef>
              <a:spcAft>
                <a:spcPts val="0"/>
              </a:spcAft>
            </a:pPr>
            <a:r>
              <a:rPr sz="2300">
                <a:solidFill>
                  <a:schemeClr val="tx2"/>
                </a:solidFill>
                <a:latin typeface="Arial Black"/>
                <a:cs typeface="Arial Black"/>
              </a:rPr>
              <a:t>Aandelen </a:t>
            </a:r>
            <a:r>
              <a:rPr sz="2300" spc="-21">
                <a:solidFill>
                  <a:schemeClr val="tx2"/>
                </a:solidFill>
                <a:latin typeface="Arial Black"/>
                <a:cs typeface="Arial Black"/>
              </a:rPr>
              <a:t>overzicht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665996" y="2160265"/>
            <a:ext cx="6768752" cy="1744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384"/>
              </a:lnSpc>
              <a:spcBef>
                <a:spcPts val="0"/>
              </a:spcBef>
              <a:spcAft>
                <a:spcPts val="600"/>
              </a:spcAft>
            </a:pPr>
            <a:r>
              <a:rPr lang="nl-NL" sz="2400" spc="-27">
                <a:highlight>
                  <a:srgbClr val="FFFF00"/>
                </a:highlight>
                <a:latin typeface="Arial Black"/>
                <a:cs typeface="Arial Black"/>
              </a:rPr>
              <a:t>Onze adviezen zijn geen aan/verkoop opdrachten </a:t>
            </a:r>
            <a:r>
              <a:rPr sz="2400" spc="-27" err="1">
                <a:highlight>
                  <a:srgbClr val="FFFF00"/>
                </a:highlight>
                <a:latin typeface="Arial Black"/>
                <a:cs typeface="Arial Black"/>
              </a:rPr>
              <a:t>voor</a:t>
            </a:r>
            <a:r>
              <a:rPr sz="2400" spc="37">
                <a:highlight>
                  <a:srgbClr val="FFFF00"/>
                </a:highlight>
                <a:latin typeface="Arial Black"/>
                <a:cs typeface="Arial Black"/>
              </a:rPr>
              <a:t> </a:t>
            </a:r>
            <a:r>
              <a:rPr sz="2400">
                <a:highlight>
                  <a:srgbClr val="FFFF00"/>
                </a:highlight>
                <a:latin typeface="Arial Black"/>
                <a:cs typeface="Arial Black"/>
              </a:rPr>
              <a:t>persoonlijke vermogensbeheer</a:t>
            </a:r>
            <a:endParaRPr lang="nl-BE" sz="2400">
              <a:highlight>
                <a:srgbClr val="FFFF00"/>
              </a:highlight>
              <a:latin typeface="Arial Black"/>
              <a:cs typeface="Arial Black"/>
            </a:endParaRPr>
          </a:p>
          <a:p>
            <a:pPr marL="0" marR="0">
              <a:lnSpc>
                <a:spcPts val="2880"/>
              </a:lnSpc>
              <a:spcBef>
                <a:spcPts val="0"/>
              </a:spcBef>
              <a:spcAft>
                <a:spcPts val="600"/>
              </a:spcAft>
            </a:pPr>
            <a:r>
              <a:rPr sz="2400">
                <a:highlight>
                  <a:srgbClr val="FFFF00"/>
                </a:highlight>
                <a:latin typeface="Arial Black"/>
                <a:cs typeface="Arial Black"/>
              </a:rPr>
              <a:t>Maar </a:t>
            </a:r>
            <a:r>
              <a:rPr sz="2400" err="1">
                <a:highlight>
                  <a:srgbClr val="FFFF00"/>
                </a:highlight>
                <a:latin typeface="Arial Black"/>
                <a:cs typeface="Arial Black"/>
              </a:rPr>
              <a:t>louter</a:t>
            </a:r>
            <a:r>
              <a:rPr sz="2400">
                <a:highlight>
                  <a:srgbClr val="FFFF00"/>
                </a:highlight>
                <a:latin typeface="Arial Black"/>
                <a:cs typeface="Arial Black"/>
              </a:rPr>
              <a:t> </a:t>
            </a:r>
            <a:r>
              <a:rPr sz="2400" err="1">
                <a:highlight>
                  <a:srgbClr val="FFFF00"/>
                </a:highlight>
                <a:latin typeface="Arial Black"/>
                <a:cs typeface="Arial Black"/>
              </a:rPr>
              <a:t>informatie</a:t>
            </a:r>
            <a:r>
              <a:rPr lang="nl-NL" sz="2400">
                <a:highlight>
                  <a:srgbClr val="FFFF00"/>
                </a:highlight>
                <a:latin typeface="Arial Black"/>
                <a:cs typeface="Arial Black"/>
              </a:rPr>
              <a:t>  berichten</a:t>
            </a:r>
            <a:endParaRPr lang="nl-BE" sz="2400">
              <a:highlight>
                <a:srgbClr val="FFFF00"/>
              </a:highlight>
              <a:latin typeface="Arial Black"/>
              <a:cs typeface="Arial Blac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35954" y="4410266"/>
            <a:ext cx="9680080" cy="4080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384"/>
              </a:lnSpc>
              <a:spcBef>
                <a:spcPts val="0"/>
              </a:spcBef>
              <a:spcAft>
                <a:spcPts val="600"/>
              </a:spcAft>
            </a:pPr>
            <a:r>
              <a:rPr sz="2400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Met</a:t>
            </a:r>
            <a:r>
              <a:rPr sz="2400" spc="15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 </a:t>
            </a:r>
            <a:r>
              <a:rPr sz="2400" spc="-11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de</a:t>
            </a:r>
            <a:r>
              <a:rPr sz="2400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 hulp van</a:t>
            </a:r>
            <a:r>
              <a:rPr sz="2400" spc="51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 </a:t>
            </a:r>
            <a:r>
              <a:rPr sz="2400" spc="-17">
                <a:solidFill>
                  <a:srgbClr val="000033"/>
                </a:solidFill>
                <a:highlight>
                  <a:srgbClr val="FFFF00"/>
                </a:highlight>
                <a:latin typeface="Arial Black"/>
                <a:cs typeface="Arial Black"/>
              </a:rPr>
              <a:t>VECTOR</a:t>
            </a:r>
            <a:r>
              <a:rPr sz="2400" spc="25">
                <a:solidFill>
                  <a:srgbClr val="000033"/>
                </a:solidFill>
                <a:highlight>
                  <a:srgbClr val="FFFF00"/>
                </a:highlight>
                <a:latin typeface="Arial Black"/>
                <a:cs typeface="Arial Black"/>
              </a:rPr>
              <a:t> </a:t>
            </a:r>
            <a:r>
              <a:rPr sz="2400">
                <a:solidFill>
                  <a:srgbClr val="000033"/>
                </a:solidFill>
                <a:highlight>
                  <a:srgbClr val="FFFF00"/>
                </a:highlight>
                <a:latin typeface="Arial Black"/>
                <a:cs typeface="Arial Black"/>
              </a:rPr>
              <a:t>VEST UNIVERSITY</a:t>
            </a:r>
            <a:r>
              <a:rPr sz="2400" spc="56">
                <a:solidFill>
                  <a:srgbClr val="000033"/>
                </a:solidFill>
                <a:highlight>
                  <a:srgbClr val="FFFF00"/>
                </a:highlight>
                <a:latin typeface="Arial Black"/>
                <a:cs typeface="Arial Black"/>
              </a:rPr>
              <a:t> </a:t>
            </a:r>
            <a:r>
              <a:rPr sz="2400">
                <a:solidFill>
                  <a:srgbClr val="FF3333"/>
                </a:solidFill>
                <a:latin typeface="Arial Black"/>
                <a:cs typeface="Arial Black"/>
              </a:rPr>
              <a:t>TRAINING</a:t>
            </a:r>
            <a:endParaRPr lang="nl-BE" sz="2400">
              <a:solidFill>
                <a:srgbClr val="FF3333"/>
              </a:solidFill>
              <a:latin typeface="Arial Black"/>
              <a:cs typeface="Arial Black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172751" y="5553505"/>
            <a:ext cx="8696707" cy="3462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679"/>
              </a:lnSpc>
              <a:spcBef>
                <a:spcPts val="0"/>
              </a:spcBef>
              <a:spcAft>
                <a:spcPts val="600"/>
              </a:spcAft>
            </a:pPr>
            <a:r>
              <a:rPr sz="2000" b="1">
                <a:highlight>
                  <a:srgbClr val="00FF00"/>
                </a:highlight>
                <a:latin typeface="Arial Unicode MS"/>
                <a:cs typeface="Arial Unicode MS"/>
              </a:rPr>
              <a:t>UITGEVER </a:t>
            </a:r>
            <a:r>
              <a:rPr lang="nl-BE" sz="2000" b="1">
                <a:highlight>
                  <a:srgbClr val="00FF00"/>
                </a:highlight>
                <a:latin typeface="Arial Unicode MS"/>
                <a:cs typeface="Arial Unicode MS"/>
              </a:rPr>
              <a:t> </a:t>
            </a:r>
            <a:r>
              <a:rPr sz="2000" b="1">
                <a:highlight>
                  <a:srgbClr val="00FF00"/>
                </a:highlight>
                <a:latin typeface="Arial Unicode MS"/>
                <a:cs typeface="Arial Unicode MS"/>
              </a:rPr>
              <a:t>MANON</a:t>
            </a:r>
            <a:r>
              <a:rPr lang="nl-BE" sz="2000" b="1">
                <a:highlight>
                  <a:srgbClr val="00FF00"/>
                </a:highlight>
                <a:latin typeface="Arial Unicode MS"/>
                <a:cs typeface="Arial Unicode MS"/>
              </a:rPr>
              <a:t> </a:t>
            </a:r>
            <a:r>
              <a:rPr sz="2000" b="1">
                <a:highlight>
                  <a:srgbClr val="00FF00"/>
                </a:highlight>
                <a:latin typeface="Arial Unicode MS"/>
                <a:cs typeface="Arial Unicode MS"/>
              </a:rPr>
              <a:t>BUSSCHAERT </a:t>
            </a:r>
            <a:r>
              <a:rPr sz="2800" b="1">
                <a:highlight>
                  <a:srgbClr val="00FF00"/>
                </a:highlight>
                <a:latin typeface="Arial Unicode MS"/>
                <a:cs typeface="Arial Unicode MS"/>
              </a:rPr>
              <a:t>PIERSLN</a:t>
            </a:r>
            <a:r>
              <a:rPr sz="2000" b="1">
                <a:highlight>
                  <a:srgbClr val="00FF00"/>
                </a:highlight>
                <a:latin typeface="Arial Unicode MS"/>
                <a:cs typeface="Arial Unicode MS"/>
              </a:rPr>
              <a:t> 113 KNOKKE-HEIST</a:t>
            </a:r>
            <a:endParaRPr lang="nl-BE" sz="2000" b="1">
              <a:highlight>
                <a:srgbClr val="00FF00"/>
              </a:highlight>
              <a:latin typeface="Arial Unicode MS"/>
              <a:cs typeface="Arial Unicode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C863635B-6532-470F-BD5C-CF4DB5FDEE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DB5B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15FB804C-3CFB-42D1-A7D2-AC6F382D0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676" y="453390"/>
            <a:ext cx="10617547" cy="557022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22A56FF0-72C9-4F01-8EBB-EEA8D0129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7941" y="607719"/>
            <a:ext cx="10303016" cy="52615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0EB78768-8C43-F2E6-5869-CDFBA85AF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4982" y="1061108"/>
            <a:ext cx="8128929" cy="4348978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9F5F1C1-E7B6-AE57-9D0E-39E8570717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6031104"/>
            <a:ext cx="220048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7/31/2024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F7AACD9-4F68-AAE7-680C-1DB9FE7B9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6031104"/>
            <a:ext cx="16120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10</a:t>
            </a:fld>
            <a:endParaRPr lang="en-US" sz="1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45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863635B-6532-470F-BD5C-CF4DB5FDEE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8C5D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5FB804C-3CFB-42D1-A7D2-AC6F382D0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676" y="453390"/>
            <a:ext cx="10617547" cy="557022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2A56FF0-72C9-4F01-8EBB-EEA8D0129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7941" y="607719"/>
            <a:ext cx="10303016" cy="52615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D8D711F-146E-3353-4513-E0A40FC6C8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5086" y="704098"/>
            <a:ext cx="5794130" cy="5040894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33D3849-146D-3DF9-B6E5-5BF9123626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6031104"/>
            <a:ext cx="220048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7/31/2024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4416CB5-B2A8-45DF-6C4C-68CFEC701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6031104"/>
            <a:ext cx="16120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11</a:t>
            </a:fld>
            <a:endParaRPr lang="en-US" sz="1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76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3FF0025-03AB-4126-9E23-1B4F2D4B17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4458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C149C42-FAD2-4559-80A1-B6E921D04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676" y="453390"/>
            <a:ext cx="10617547" cy="55702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 descr="Afbeelding met tekst, Lettertype, schermopname, logo&#10;&#10;Automatisch gegenereerde beschrijving">
            <a:extLst>
              <a:ext uri="{FF2B5EF4-FFF2-40B4-BE49-F238E27FC236}">
                <a16:creationId xmlns:a16="http://schemas.microsoft.com/office/drawing/2014/main" id="{47D9D2D2-C39B-9467-9E82-F2C6F3785A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0103" y="757248"/>
            <a:ext cx="8025316" cy="4955633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684E445-66A8-D351-6860-08985AB375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6020175"/>
            <a:ext cx="220048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7/31/2024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B8E8902-AA7F-1580-9959-1D40BF519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6020175"/>
            <a:ext cx="16120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12</a:t>
            </a:fld>
            <a:endParaRPr lang="en-US" sz="1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77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66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094585E-D05D-9C30-4094-254C5E6967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1408" y="289321"/>
            <a:ext cx="8414238" cy="5847897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E914CBA-D69F-869B-2167-1C313AF652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5932034"/>
            <a:ext cx="220048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b="0" i="0" smtClean="0">
                <a:effectLst/>
              </a:rPr>
              <a:pPr>
                <a:spcAft>
                  <a:spcPts val="600"/>
                </a:spcAft>
              </a:pPr>
              <a:t>7/31/2024</a:t>
            </a:fld>
            <a:endParaRPr lang="en-US" sz="1200" b="0" i="0"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D805719-F361-8756-4D2B-C099DE5B1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5932034"/>
            <a:ext cx="161201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b="0" i="0" smtClean="0">
                <a:effectLst/>
              </a:rPr>
              <a:pPr>
                <a:spcAft>
                  <a:spcPts val="600"/>
                </a:spcAft>
              </a:pPr>
              <a:t>13</a:t>
            </a:fld>
            <a:endParaRPr lang="en-US" sz="1200" b="0" i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1206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1517630" cy="647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4F86CD0-B6B2-4F13-95D0-2C51CD5EE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69E3D-046A-4E0E-A8F6-516780ECFE19}" type="datetime1">
              <a:rPr lang="en-US" smtClean="0"/>
              <a:t>7/31/2024</a:t>
            </a:fld>
            <a:endParaRPr lang="en-US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291D39C-43DE-4685-9DD4-64EFE3D6D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1A679CB-0F50-4007-3EBE-38B57CA6C4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7942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/>
              <a:pPr>
                <a:spcAft>
                  <a:spcPts val="600"/>
                </a:spcAft>
              </a:pPr>
              <a:t>7/31/2024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7444CC1-B56A-A9F5-5A91-A0D8EE989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19205" y="6003219"/>
            <a:ext cx="2591752" cy="344840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100"/>
              <a:pPr>
                <a:lnSpc>
                  <a:spcPct val="90000"/>
                </a:lnSpc>
                <a:spcAft>
                  <a:spcPts val="600"/>
                </a:spcAft>
              </a:pPr>
              <a:t>15</a:t>
            </a:fld>
            <a:endParaRPr lang="en-US" sz="110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54B2CA5A-8304-57ED-5717-C3BA6F2887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2171" y="0"/>
            <a:ext cx="7114557" cy="6477000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1C1CCAF6-4215-F8D5-69C8-D14DAB5140DC}"/>
              </a:ext>
            </a:extLst>
          </p:cNvPr>
          <p:cNvSpPr/>
          <p:nvPr/>
        </p:nvSpPr>
        <p:spPr>
          <a:xfrm>
            <a:off x="5399410" y="475238"/>
            <a:ext cx="52848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Mooi koopsignaal</a:t>
            </a:r>
          </a:p>
        </p:txBody>
      </p:sp>
      <p:graphicFrame>
        <p:nvGraphicFramePr>
          <p:cNvPr id="8" name="Tabel 7">
            <a:extLst>
              <a:ext uri="{FF2B5EF4-FFF2-40B4-BE49-F238E27FC236}">
                <a16:creationId xmlns:a16="http://schemas.microsoft.com/office/drawing/2014/main" id="{FD930786-2077-50AC-4D36-DEDB7100D8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7286189"/>
              </p:ext>
            </p:extLst>
          </p:nvPr>
        </p:nvGraphicFramePr>
        <p:xfrm>
          <a:off x="5061623" y="30067"/>
          <a:ext cx="4274022" cy="632460"/>
        </p:xfrm>
        <a:graphic>
          <a:graphicData uri="http://schemas.openxmlformats.org/drawingml/2006/table">
            <a:tbl>
              <a:tblPr/>
              <a:tblGrid>
                <a:gridCol w="2137011">
                  <a:extLst>
                    <a:ext uri="{9D8B030D-6E8A-4147-A177-3AD203B41FA5}">
                      <a16:colId xmlns:a16="http://schemas.microsoft.com/office/drawing/2014/main" val="122536167"/>
                    </a:ext>
                  </a:extLst>
                </a:gridCol>
                <a:gridCol w="2137011">
                  <a:extLst>
                    <a:ext uri="{9D8B030D-6E8A-4147-A177-3AD203B41FA5}">
                      <a16:colId xmlns:a16="http://schemas.microsoft.com/office/drawing/2014/main" val="415642940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t"/>
                      <a:br>
                        <a:rPr lang="nl-BE">
                          <a:effectLst/>
                          <a:latin typeface="Univers" panose="020B0503020202020204" pitchFamily="34" charset="0"/>
                        </a:rPr>
                      </a:br>
                      <a:r>
                        <a:rPr lang="nl-BE">
                          <a:effectLst/>
                          <a:latin typeface="Univers" panose="020B0503020202020204" pitchFamily="34" charset="0"/>
                        </a:rPr>
                        <a:t> </a:t>
                      </a:r>
                    </a:p>
                  </a:txBody>
                  <a:tcPr marT="57150" marB="5715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l-BE">
                          <a:effectLst/>
                          <a:latin typeface="Univers" panose="020B0503020202020204" pitchFamily="34" charset="0"/>
                        </a:rPr>
                        <a:t>LU0061385943</a:t>
                      </a:r>
                    </a:p>
                  </a:txBody>
                  <a:tcPr marT="57150" marB="5715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DFD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43829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04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2366F8D-725C-797B-45A4-7A75241B0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7/31/2024</a:t>
            </a:fld>
            <a:endParaRPr lang="en-US" sz="1200" b="0" i="0">
              <a:solidFill>
                <a:srgbClr val="FFFFFF"/>
              </a:solidFill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6C627DD-858C-44BE-FBEC-FFC77AD54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16</a:t>
            </a:fld>
            <a:endParaRPr lang="en-US" sz="1200" b="0" i="0">
              <a:solidFill>
                <a:srgbClr val="FFFFFF"/>
              </a:solidFill>
              <a:effectLst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32D2169-E10E-9019-05A1-7B733B25B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4187" y="757237"/>
            <a:ext cx="8010525" cy="496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94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D2BC174E-0171-2019-0471-BC6DF09B9E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20818"/>
          <a:stretch/>
        </p:blipFill>
        <p:spPr>
          <a:xfrm>
            <a:off x="20" y="1210"/>
            <a:ext cx="11518880" cy="647579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9B6F23E-88F4-5AEA-F499-18C8AB41C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7/31/2024</a:t>
            </a:fld>
            <a:endParaRPr lang="en-US" sz="1200" b="0" i="0">
              <a:solidFill>
                <a:srgbClr val="FFFFFF"/>
              </a:solidFill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2765A0F-EF5A-3094-FC53-E3109EF05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100" b="0" i="0">
                <a:solidFill>
                  <a:srgbClr val="FFFFFF"/>
                </a:solidFill>
                <a:effectLst/>
              </a:rPr>
              <a:pPr>
                <a:lnSpc>
                  <a:spcPct val="90000"/>
                </a:lnSpc>
                <a:spcAft>
                  <a:spcPts val="600"/>
                </a:spcAft>
              </a:pPr>
              <a:t>17</a:t>
            </a:fld>
            <a:endParaRPr lang="en-US" sz="1100" b="0" i="0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5057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9122E91-D051-D428-5578-6D0555C371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045" y="431800"/>
            <a:ext cx="8736808" cy="561340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6D9F421-152E-4BD5-F87C-853F988688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95188" y="6097016"/>
            <a:ext cx="259175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79EC0A4B-AE81-4AD7-86EA-9F753B2B1EB0}" type="datetime1">
              <a:rPr lang="en-US" sz="1000" b="0" i="0">
                <a:solidFill>
                  <a:srgbClr val="FFFFFF"/>
                </a:solidFill>
                <a:effectLst/>
              </a:rPr>
              <a:pPr algn="r">
                <a:spcAft>
                  <a:spcPts val="600"/>
                </a:spcAft>
              </a:pPr>
              <a:t>7/31/2024</a:t>
            </a:fld>
            <a:endParaRPr lang="en-US" sz="1000" b="0" i="0">
              <a:solidFill>
                <a:srgbClr val="FFFFFF"/>
              </a:solidFill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F9B99E1-FAB5-0900-4AFC-46FA2AC63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144" y="6097016"/>
            <a:ext cx="4233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18</a:t>
            </a:fld>
            <a:endParaRPr lang="en-US" sz="1000" b="0" i="0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9421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BB12397A-6A74-262B-542D-040D95D26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087" y="607718"/>
            <a:ext cx="9032725" cy="5261563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4D2D2DC-72D3-4E92-9001-97F4F1F6B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7/31/2024</a:t>
            </a:fld>
            <a:endParaRPr lang="en-US" sz="1200" b="0" i="0">
              <a:solidFill>
                <a:srgbClr val="FFFFFF"/>
              </a:solidFill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87C529D-8FE6-4B35-A3C9-E3ADD1341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100" b="0" i="0">
                <a:solidFill>
                  <a:srgbClr val="FFFFFF"/>
                </a:solidFill>
                <a:effectLst/>
              </a:rPr>
              <a:pPr>
                <a:lnSpc>
                  <a:spcPct val="90000"/>
                </a:lnSpc>
                <a:spcAft>
                  <a:spcPts val="600"/>
                </a:spcAft>
              </a:pPr>
              <a:t>19</a:t>
            </a:fld>
            <a:endParaRPr lang="en-US" sz="1100" b="0" i="0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1202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79CBD3C9-4E66-426D-948E-7CF4778107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DB95FCF-AD96-482F-9FB8-CD95725E6E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4EEEC00-AD80-4734-BEE6-04CBDEC830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69421" y="3526366"/>
            <a:ext cx="7775258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2ED84DD6-8A68-4994-8094-8DDBE89BF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4942" cy="602360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76049D7-366E-4AC9-B689-460CC28F8E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35958" y="233171"/>
            <a:ext cx="4154962" cy="6023609"/>
          </a:xfrm>
          <a:prstGeom prst="rect">
            <a:avLst/>
          </a:prstGeom>
          <a:solidFill>
            <a:srgbClr val="A6B727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C9E91F8-C4AE-4EB0-8B76-FF3F3FC718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08174" y="4161092"/>
            <a:ext cx="261053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4AD45A04-4150-4943-BB06-EEEDDD73BF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5979" y="233172"/>
            <a:ext cx="11077342" cy="602360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892E342-048D-E765-53C3-0A46EFCEBE07}"/>
              </a:ext>
            </a:extLst>
          </p:cNvPr>
          <p:cNvSpPr/>
          <p:nvPr/>
        </p:nvSpPr>
        <p:spPr>
          <a:xfrm>
            <a:off x="7742698" y="810026"/>
            <a:ext cx="2941482" cy="34215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25000" lnSpcReduction="20000"/>
          </a:bodyPr>
          <a:lstStyle/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endParaRPr lang="en-US" sz="2800" b="1" cap="all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/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endParaRPr lang="en-US" sz="2800" b="1" cap="all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/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endParaRPr lang="en-US" sz="2800" b="1" cap="all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/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endParaRPr lang="en-US" sz="2800" b="1" cap="all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endParaRPr lang="en-US" sz="2800" b="1" cap="all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/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endParaRPr lang="en-US" sz="2800" b="1" cap="all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/>
              <a:highlight>
                <a:srgbClr val="FFFF00"/>
              </a:highlight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endParaRPr lang="en-US" sz="3800" b="1" cap="all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effectLst/>
              <a:highlight>
                <a:srgbClr val="FFFF00"/>
              </a:highlight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b="1" cap="all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+mj-lt"/>
                <a:ea typeface="+mj-ea"/>
                <a:cs typeface="+mj-cs"/>
              </a:rPr>
              <a:t>Wij</a:t>
            </a:r>
            <a:r>
              <a:rPr lang="en-US" sz="3800" b="1" cap="all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+mj-lt"/>
                <a:ea typeface="+mj-ea"/>
                <a:cs typeface="+mj-cs"/>
              </a:rPr>
              <a:t> </a:t>
            </a:r>
            <a:r>
              <a:rPr lang="en-US" sz="6400" b="1" cap="all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+mj-lt"/>
                <a:ea typeface="+mj-ea"/>
                <a:cs typeface="+mj-cs"/>
              </a:rPr>
              <a:t>blijven</a:t>
            </a:r>
            <a:r>
              <a:rPr lang="en-US" sz="6400" b="1" cap="all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+mj-lt"/>
                <a:ea typeface="+mj-ea"/>
                <a:cs typeface="+mj-cs"/>
              </a:rPr>
              <a:t> de</a:t>
            </a: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endParaRPr lang="en-US" sz="6400" b="1" cap="all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effectLst/>
              <a:highlight>
                <a:srgbClr val="FFFF00"/>
              </a:highlight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400" b="1" cap="all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+mj-lt"/>
                <a:ea typeface="+mj-ea"/>
                <a:cs typeface="+mj-cs"/>
              </a:rPr>
              <a:t> </a:t>
            </a:r>
            <a:r>
              <a:rPr lang="en-US" sz="6400" b="1" cap="all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+mj-lt"/>
                <a:ea typeface="+mj-ea"/>
                <a:cs typeface="+mj-cs"/>
              </a:rPr>
              <a:t>goedkoopste</a:t>
            </a:r>
            <a:r>
              <a:rPr lang="en-US" sz="6400" b="1" cap="all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+mj-lt"/>
                <a:ea typeface="+mj-ea"/>
                <a:cs typeface="+mj-cs"/>
              </a:rPr>
              <a:t> in </a:t>
            </a:r>
            <a:r>
              <a:rPr lang="en-US" sz="6400" b="1" cap="all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+mj-lt"/>
                <a:ea typeface="+mj-ea"/>
                <a:cs typeface="+mj-cs"/>
              </a:rPr>
              <a:t>belgië</a:t>
            </a:r>
            <a:r>
              <a:rPr lang="en-US" sz="6400" b="1" cap="all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+mj-lt"/>
                <a:ea typeface="+mj-ea"/>
                <a:cs typeface="+mj-cs"/>
              </a:rPr>
              <a:t> </a:t>
            </a:r>
            <a:r>
              <a:rPr lang="en-US" sz="6400" b="1" cap="all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+mj-lt"/>
                <a:ea typeface="+mj-ea"/>
                <a:cs typeface="+mj-cs"/>
              </a:rPr>
              <a:t>en</a:t>
            </a:r>
            <a:endParaRPr lang="en-US" sz="6400" b="1" cap="all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effectLst/>
              <a:highlight>
                <a:srgbClr val="FFFF00"/>
              </a:highlight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endParaRPr lang="en-US" sz="6400" b="1" cap="all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effectLst/>
              <a:highlight>
                <a:srgbClr val="FFFF00"/>
              </a:highlight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400" b="1" cap="all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+mj-lt"/>
                <a:ea typeface="+mj-ea"/>
                <a:cs typeface="+mj-cs"/>
              </a:rPr>
              <a:t> </a:t>
            </a:r>
            <a:r>
              <a:rPr lang="en-US" sz="6400" b="1" cap="all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+mj-lt"/>
                <a:ea typeface="+mj-ea"/>
                <a:cs typeface="+mj-cs"/>
              </a:rPr>
              <a:t>toch</a:t>
            </a:r>
            <a:endParaRPr lang="en-US" sz="6400" b="1" cap="all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effectLst/>
              <a:highlight>
                <a:srgbClr val="FFFF00"/>
              </a:highlight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endParaRPr lang="en-US" sz="6400" b="1" cap="all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effectLst/>
              <a:highlight>
                <a:srgbClr val="FFFF00"/>
              </a:highlight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400" b="1" cap="all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Één</a:t>
            </a:r>
            <a:r>
              <a:rPr lang="en-US" sz="6400" b="1" cap="all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 der </a:t>
            </a:r>
            <a:r>
              <a:rPr lang="en-US" sz="6400" b="1" cap="all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veiligste</a:t>
            </a:r>
            <a:r>
              <a:rPr lang="en-US" sz="6400" b="1" cap="all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 </a:t>
            </a:r>
            <a:r>
              <a:rPr lang="en-US" sz="6400" b="1" cap="all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en</a:t>
            </a:r>
            <a:endParaRPr lang="en-US" sz="6400" b="1" cap="all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highlight>
                <a:srgbClr val="FFFF00"/>
              </a:highlight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endParaRPr lang="en-US" sz="6400" b="1" cap="all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highlight>
                <a:srgbClr val="FFFF00"/>
              </a:highlight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400" b="1" cap="all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 </a:t>
            </a:r>
            <a:r>
              <a:rPr lang="en-US" sz="6400" b="1" cap="all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sterkste</a:t>
            </a:r>
            <a:endParaRPr lang="en-US" sz="6400" b="1" cap="all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highlight>
                <a:srgbClr val="FFFF00"/>
              </a:highlight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endParaRPr lang="en-US" sz="6400" b="1" cap="all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highlight>
                <a:srgbClr val="FFFF00"/>
              </a:highlight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endParaRPr lang="en-US" sz="6400" b="1" cap="all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highlight>
                <a:srgbClr val="FFFF00"/>
              </a:highlight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400" b="1" cap="all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+mj-lt"/>
                <a:ea typeface="+mj-ea"/>
                <a:cs typeface="+mj-cs"/>
              </a:rPr>
              <a:t>Met </a:t>
            </a:r>
            <a:r>
              <a:rPr lang="en-US" sz="6400" b="1" cap="all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+mj-lt"/>
                <a:ea typeface="+mj-ea"/>
                <a:cs typeface="+mj-cs"/>
              </a:rPr>
              <a:t>beste</a:t>
            </a:r>
            <a:r>
              <a:rPr lang="en-US" sz="6400" b="1" cap="all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+mj-lt"/>
                <a:ea typeface="+mj-ea"/>
                <a:cs typeface="+mj-cs"/>
              </a:rPr>
              <a:t> platform</a:t>
            </a:r>
            <a:endParaRPr lang="en-US" sz="2800" b="1" cap="all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/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endParaRPr lang="en-US" sz="2800" b="1" cap="all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endParaRPr lang="en-US" sz="2800" b="1" cap="all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/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endParaRPr lang="en-US" sz="2800" b="1" cap="all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/>
              <a:latin typeface="+mj-lt"/>
              <a:ea typeface="+mj-ea"/>
              <a:cs typeface="+mj-cs"/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9F154BA4-BC12-6057-0ED5-F7BB8FBA40E3}"/>
              </a:ext>
            </a:extLst>
          </p:cNvPr>
          <p:cNvSpPr/>
          <p:nvPr/>
        </p:nvSpPr>
        <p:spPr>
          <a:xfrm>
            <a:off x="7757049" y="4289380"/>
            <a:ext cx="2912779" cy="145767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</a:pPr>
            <a:r>
              <a:rPr lang="en-US" sz="1900" b="1" dirty="0" err="1">
                <a:solidFill>
                  <a:srgbClr val="FFFFFF"/>
                </a:solidFill>
              </a:rPr>
              <a:t>mexem</a:t>
            </a:r>
            <a:r>
              <a:rPr lang="en-US" sz="1900" b="1" dirty="0">
                <a:solidFill>
                  <a:srgbClr val="FFFFFF"/>
                </a:solidFill>
              </a:rPr>
              <a:t> be</a:t>
            </a:r>
          </a:p>
          <a:p>
            <a:pPr algn="ctr" defTabSz="914400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</a:pPr>
            <a:r>
              <a:rPr lang="en-US" sz="1900" b="1" dirty="0">
                <a:solidFill>
                  <a:srgbClr val="FFFFFF"/>
                </a:solidFill>
              </a:rPr>
              <a:t>Platform</a:t>
            </a:r>
          </a:p>
          <a:p>
            <a:pPr algn="ctr" defTabSz="914400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</a:pPr>
            <a:r>
              <a:rPr lang="en-US" sz="1900" b="1" dirty="0">
                <a:solidFill>
                  <a:srgbClr val="FFFFFF"/>
                </a:solidFill>
              </a:rPr>
              <a:t>Interactive brokers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F3F3ED0-F55D-8114-B346-6078212491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756" y="1802920"/>
            <a:ext cx="6841028" cy="3105509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189075D-6700-1C2E-5BD0-2BF84F676F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70295" y="5885841"/>
            <a:ext cx="220048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  <a:defRPr/>
              </a:pPr>
              <a:t>7/31/2024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CCDB877-C85F-D070-97B0-8E549EC4B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8704" y="5878059"/>
            <a:ext cx="669296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80F073CC-40D5-4B23-8DF0-9BD0A0C12F2C}" type="slidenum">
              <a:rPr lang="en-US" sz="1200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  <a:defRPr/>
              </a:pPr>
              <a:t>2</a:t>
            </a:fld>
            <a:endParaRPr lang="en-US" sz="1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99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68CA53D-AA37-C6A1-C710-F46FF3CA21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914" y="215900"/>
            <a:ext cx="7895077" cy="4677833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C1A989F-2487-A662-DAC6-EC0780B9E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7/31/2024</a:t>
            </a:fld>
            <a:endParaRPr lang="en-US" sz="1200" b="0" i="0">
              <a:solidFill>
                <a:srgbClr val="FFFFFF"/>
              </a:solidFill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EFDBE17-2CA7-30BE-5D04-27CBF7225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100" b="0" i="0">
                <a:solidFill>
                  <a:srgbClr val="FFFFFF"/>
                </a:solidFill>
                <a:effectLst/>
              </a:rPr>
              <a:pPr>
                <a:lnSpc>
                  <a:spcPct val="90000"/>
                </a:lnSpc>
                <a:spcAft>
                  <a:spcPts val="600"/>
                </a:spcAft>
              </a:pPr>
              <a:t>20</a:t>
            </a:fld>
            <a:endParaRPr lang="en-US" sz="1100" b="0" i="0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2222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1517630" cy="647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18539" y="4941103"/>
            <a:ext cx="2597316" cy="4158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974"/>
              </a:lnSpc>
              <a:spcBef>
                <a:spcPts val="0"/>
              </a:spcBef>
              <a:spcAft>
                <a:spcPts val="0"/>
              </a:spcAft>
            </a:pPr>
            <a:r>
              <a:rPr sz="2400" i="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Bedrijfsobligaties</a:t>
            </a:r>
            <a:r>
              <a:rPr sz="2400" i="1" spc="43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in</a:t>
            </a:r>
            <a:r>
              <a:rPr sz="2400" i="1" spc="2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€.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18539" y="5407193"/>
            <a:ext cx="6996977" cy="8831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974"/>
              </a:lnSpc>
              <a:spcBef>
                <a:spcPts val="0"/>
              </a:spcBef>
              <a:spcAft>
                <a:spcPts val="0"/>
              </a:spcAft>
            </a:pPr>
            <a:r>
              <a:rPr sz="2400" i="1" spc="1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Selectie</a:t>
            </a:r>
            <a:r>
              <a:rPr sz="2400" i="1" spc="18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van</a:t>
            </a:r>
            <a:r>
              <a:rPr sz="2400" i="1" spc="2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emissie </a:t>
            </a:r>
            <a:r>
              <a:rPr sz="2400" i="1" spc="1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van</a:t>
            </a:r>
            <a:r>
              <a:rPr sz="2400" i="1" spc="18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euro-obligaties</a:t>
            </a:r>
            <a:r>
              <a:rPr sz="2400" i="1" spc="1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in</a:t>
            </a:r>
            <a:r>
              <a:rPr sz="2400" i="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verschillende</a:t>
            </a:r>
            <a:r>
              <a:rPr sz="2400" i="1" spc="73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munten</a:t>
            </a:r>
          </a:p>
          <a:p>
            <a:pPr marL="0" marR="0">
              <a:lnSpc>
                <a:spcPts val="2974"/>
              </a:lnSpc>
              <a:spcBef>
                <a:spcPts val="705"/>
              </a:spcBef>
              <a:spcAft>
                <a:spcPts val="0"/>
              </a:spcAft>
            </a:pPr>
            <a:r>
              <a:rPr sz="2400" i="1" spc="1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Courtasy</a:t>
            </a:r>
            <a:r>
              <a:rPr sz="2400" i="1" spc="18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by</a:t>
            </a:r>
            <a:r>
              <a:rPr sz="2400" i="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Goldwasser</a:t>
            </a:r>
            <a:r>
              <a:rPr sz="2400" i="1" spc="2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exchange</a:t>
            </a:r>
            <a:r>
              <a:rPr sz="2400" i="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;luxembourg</a:t>
            </a:r>
            <a:r>
              <a:rPr sz="2400" i="1" spc="3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stock exchange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0697209" y="6030502"/>
            <a:ext cx="307788" cy="2252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73"/>
              </a:lnSpc>
              <a:spcBef>
                <a:spcPts val="0"/>
              </a:spcBef>
              <a:spcAft>
                <a:spcPts val="0"/>
              </a:spcAft>
            </a:pPr>
            <a:r>
              <a:rPr sz="1100">
                <a:solidFill>
                  <a:srgbClr val="4D4D4D"/>
                </a:solidFill>
                <a:latin typeface="Arial Unicode MS"/>
                <a:cs typeface="Arial Unicode MS"/>
              </a:rPr>
              <a:t>18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76580" y="6145197"/>
            <a:ext cx="747545" cy="2422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607"/>
              </a:lnSpc>
              <a:spcBef>
                <a:spcPts val="0"/>
              </a:spcBef>
              <a:spcAft>
                <a:spcPts val="0"/>
              </a:spcAft>
            </a:pPr>
            <a:r>
              <a:rPr sz="1200">
                <a:solidFill>
                  <a:srgbClr val="DBF5F9"/>
                </a:solidFill>
                <a:latin typeface="Arial Unicode MS"/>
                <a:cs typeface="Arial Unicode MS"/>
              </a:rPr>
              <a:t>20/02/16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89B6CDDE-32B2-43E0-B68D-30F4F0E48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50FA9-D619-4A9B-BD42-A06B36CAB371}" type="datetime1">
              <a:rPr lang="en-US" smtClean="0"/>
              <a:t>7/31/2024</a:t>
            </a:fld>
            <a:endParaRPr lang="en-US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659BE715-56BA-49C5-A1D3-836E1C4CE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441B1F-10FF-5A9F-0014-D7AA3E6E9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742" y="1959120"/>
            <a:ext cx="2600401" cy="255876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Alle informatie op kantoor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1FE9DCE-D8AD-2104-7344-9FD4F2AA7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smtClean="0"/>
              <a:pPr>
                <a:spcAft>
                  <a:spcPts val="600"/>
                </a:spcAft>
              </a:pPr>
              <a:t>7/31/2024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AC8EA8D-8418-B3C0-C354-FC8AB3909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657" y="6003219"/>
            <a:ext cx="1582317" cy="344840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100" smtClean="0"/>
              <a:pPr>
                <a:lnSpc>
                  <a:spcPct val="90000"/>
                </a:lnSpc>
                <a:spcAft>
                  <a:spcPts val="600"/>
                </a:spcAft>
              </a:pPr>
              <a:t>22</a:t>
            </a:fld>
            <a:endParaRPr lang="en-US" sz="110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DD3FC13-FE1D-A0A7-F8D5-67B08D56C2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3186" y="0"/>
            <a:ext cx="8287801" cy="6315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79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1517630" cy="647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247139" y="5208128"/>
            <a:ext cx="9692333" cy="9511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679"/>
              </a:lnSpc>
              <a:spcBef>
                <a:spcPts val="0"/>
              </a:spcBef>
              <a:spcAft>
                <a:spcPts val="0"/>
              </a:spcAft>
            </a:pP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Opgelet een koersdoel</a:t>
            </a:r>
            <a:r>
              <a:rPr sz="1900" spc="1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is een hypothetische</a:t>
            </a:r>
            <a:r>
              <a:rPr sz="1900" spc="542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-10">
                <a:solidFill>
                  <a:srgbClr val="C00000"/>
                </a:solidFill>
                <a:latin typeface="Arial Black"/>
                <a:cs typeface="Arial Black"/>
              </a:rPr>
              <a:t>cijfer</a:t>
            </a:r>
            <a:r>
              <a:rPr sz="1900" spc="15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-28">
                <a:solidFill>
                  <a:srgbClr val="C00000"/>
                </a:solidFill>
                <a:latin typeface="Arial Black"/>
                <a:cs typeface="Arial Black"/>
              </a:rPr>
              <a:t>dat</a:t>
            </a:r>
            <a:r>
              <a:rPr sz="1900" spc="31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14">
                <a:solidFill>
                  <a:srgbClr val="C00000"/>
                </a:solidFill>
                <a:latin typeface="Arial Black"/>
                <a:cs typeface="Arial Black"/>
              </a:rPr>
              <a:t>wij </a:t>
            </a: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naar</a:t>
            </a:r>
            <a:r>
              <a:rPr sz="1900" spc="11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-37">
                <a:solidFill>
                  <a:srgbClr val="C00000"/>
                </a:solidFill>
                <a:latin typeface="Arial Black"/>
                <a:cs typeface="Arial Black"/>
              </a:rPr>
              <a:t>voor</a:t>
            </a:r>
          </a:p>
          <a:p>
            <a:pPr marL="0" marR="0">
              <a:lnSpc>
                <a:spcPts val="2279"/>
              </a:lnSpc>
              <a:spcBef>
                <a:spcPts val="0"/>
              </a:spcBef>
              <a:spcAft>
                <a:spcPts val="0"/>
              </a:spcAft>
            </a:pPr>
            <a:r>
              <a:rPr sz="1900" spc="-15">
                <a:solidFill>
                  <a:srgbClr val="C00000"/>
                </a:solidFill>
                <a:latin typeface="Arial Black"/>
                <a:cs typeface="Arial Black"/>
              </a:rPr>
              <a:t>schuiven</a:t>
            </a:r>
            <a:r>
              <a:rPr sz="1900" spc="11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als streefdoel maar</a:t>
            </a:r>
            <a:r>
              <a:rPr sz="1900" spc="25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daarom niet altijd</a:t>
            </a:r>
            <a:r>
              <a:rPr sz="1900" spc="14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bereikt zal</a:t>
            </a:r>
            <a:r>
              <a:rPr sz="1900" spc="18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worden!!</a:t>
            </a:r>
          </a:p>
          <a:p>
            <a:pPr marL="0" marR="0">
              <a:lnSpc>
                <a:spcPts val="2230"/>
              </a:lnSpc>
              <a:spcBef>
                <a:spcPts val="0"/>
              </a:spcBef>
              <a:spcAft>
                <a:spcPts val="0"/>
              </a:spcAft>
            </a:pP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Let </a:t>
            </a:r>
            <a:r>
              <a:rPr sz="1900" spc="-17">
                <a:solidFill>
                  <a:srgbClr val="C00000"/>
                </a:solidFill>
                <a:latin typeface="Arial Black"/>
                <a:cs typeface="Arial Black"/>
              </a:rPr>
              <a:t>op</a:t>
            </a:r>
            <a:r>
              <a:rPr sz="1900" spc="14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al</a:t>
            </a:r>
            <a:r>
              <a:rPr sz="1900" spc="1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uw</a:t>
            </a:r>
            <a:r>
              <a:rPr sz="1900" spc="46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-15">
                <a:solidFill>
                  <a:srgbClr val="C00000"/>
                </a:solidFill>
                <a:latin typeface="Arial Black"/>
                <a:cs typeface="Arial Black"/>
              </a:rPr>
              <a:t>aankopen</a:t>
            </a:r>
            <a:r>
              <a:rPr sz="1900" spc="12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en </a:t>
            </a:r>
            <a:r>
              <a:rPr sz="1900" spc="-11">
                <a:solidFill>
                  <a:srgbClr val="C00000"/>
                </a:solidFill>
                <a:latin typeface="Arial Black"/>
                <a:cs typeface="Arial Black"/>
              </a:rPr>
              <a:t>verkopen</a:t>
            </a: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 steeds te bespreken met je</a:t>
            </a:r>
            <a:r>
              <a:rPr sz="1900" spc="-15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adviseur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697209" y="6030502"/>
            <a:ext cx="307788" cy="2252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73"/>
              </a:lnSpc>
              <a:spcBef>
                <a:spcPts val="0"/>
              </a:spcBef>
              <a:spcAft>
                <a:spcPts val="0"/>
              </a:spcAft>
            </a:pPr>
            <a:r>
              <a:rPr sz="1100">
                <a:solidFill>
                  <a:srgbClr val="4D4D4D"/>
                </a:solidFill>
                <a:latin typeface="Arial Unicode MS"/>
                <a:cs typeface="Arial Unicode MS"/>
              </a:rPr>
              <a:t>23</a:t>
            </a:r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0DCE50FF-178B-40E1-BADE-D6AE5DACE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5962A-CB95-448E-8B92-D90A78C737B1}" type="datetime1">
              <a:rPr lang="en-US" smtClean="0"/>
              <a:t>7/31/2024</a:t>
            </a:fld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CD3BDAE-0B65-4E43-8051-7C163FE5D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55988170-760A-8731-BB17-241E261867F1}"/>
              </a:ext>
            </a:extLst>
          </p:cNvPr>
          <p:cNvSpPr/>
          <p:nvPr/>
        </p:nvSpPr>
        <p:spPr>
          <a:xfrm>
            <a:off x="607943" y="607717"/>
            <a:ext cx="3482797" cy="52215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500" b="1" cap="all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Onze</a:t>
            </a:r>
            <a:r>
              <a:rPr lang="en-US" sz="4500" b="1" cap="all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4500" b="1" cap="all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koop-verkoop</a:t>
            </a:r>
            <a:endParaRPr lang="en-US" sz="4500" b="1" cap="all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  <a:ea typeface="+mj-ea"/>
              <a:cs typeface="+mj-cs"/>
            </a:endParaRPr>
          </a:p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500" b="1" cap="all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signalen</a:t>
            </a:r>
            <a:endParaRPr lang="en-US" sz="4500" b="1" cap="all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7DB8716D-F4C8-344E-0C79-1E320DFF557F}"/>
              </a:ext>
            </a:extLst>
          </p:cNvPr>
          <p:cNvSpPr/>
          <p:nvPr/>
        </p:nvSpPr>
        <p:spPr>
          <a:xfrm>
            <a:off x="4721290" y="128940"/>
            <a:ext cx="6752558" cy="62977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1188720" lvl="2" algn="just" defTabSz="914400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sz="5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Beste</a:t>
            </a:r>
            <a:r>
              <a:rPr lang="en-US" sz="5400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etf</a:t>
            </a:r>
            <a:r>
              <a:rPr lang="en-US" sz="5400" b="1" dirty="0">
                <a:solidFill>
                  <a:srgbClr val="FF0000"/>
                </a:solidFill>
                <a:highlight>
                  <a:srgbClr val="FFFF00"/>
                </a:highlight>
              </a:rPr>
              <a:t>/trackers in</a:t>
            </a:r>
          </a:p>
          <a:p>
            <a:pPr marL="1188720" lvl="2" algn="just" defTabSz="914400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85000"/>
            </a:pPr>
            <a:endParaRPr lang="en-US" sz="5400" b="1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 marL="1188720" lvl="2" algn="just" defTabSz="914400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sz="5400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aankoop</a:t>
            </a:r>
            <a:r>
              <a:rPr lang="en-US" sz="5400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voor</a:t>
            </a:r>
            <a:endParaRPr lang="en-US" sz="5400" b="1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 marL="1188720" lvl="2" algn="just" defTabSz="914400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85000"/>
            </a:pPr>
            <a:endParaRPr lang="en-US" sz="5400" b="1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 marL="1188720" lvl="2" algn="just" defTabSz="914400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sz="5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snelle</a:t>
            </a:r>
            <a:r>
              <a:rPr lang="en-US" sz="5400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beleggers</a:t>
            </a:r>
            <a:endParaRPr lang="en-US" sz="54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E26B22A-F3EA-7F80-6B67-F5EC9FEDD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4538" y="5924296"/>
            <a:ext cx="3092824" cy="34484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fld id="{79EC0A4B-AE81-4AD7-86EA-9F753B2B1EB0}" type="datetime1">
              <a:rPr lang="en-US" sz="11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 algn="l">
                <a:spcAft>
                  <a:spcPts val="600"/>
                </a:spcAft>
              </a:pPr>
              <a:t>7/31/2024</a:t>
            </a:fld>
            <a:endParaRPr lang="en-US" sz="11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046F76F-45D1-4394-AFF1-26D6D85F8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400" b="1" kern="1200" dirty="0">
                <a:solidFill>
                  <a:srgbClr val="FFFFFF"/>
                </a:solidFill>
                <a:latin typeface="+mj-lt"/>
                <a:ea typeface="+mn-ea"/>
                <a:cs typeface="+mn-cs"/>
              </a:rPr>
              <a:pPr>
                <a:spcAft>
                  <a:spcPts val="600"/>
                </a:spcAft>
              </a:pPr>
              <a:t>24</a:t>
            </a:fld>
            <a:endParaRPr lang="en-US" sz="1400" b="1" kern="1200">
              <a:solidFill>
                <a:srgbClr val="FFFFFF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BEBB7476-A81E-1F9E-7F91-CB92FE8F291F}"/>
              </a:ext>
            </a:extLst>
          </p:cNvPr>
          <p:cNvSpPr/>
          <p:nvPr/>
        </p:nvSpPr>
        <p:spPr>
          <a:xfrm>
            <a:off x="7908254" y="0"/>
            <a:ext cx="3786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spcAft>
                <a:spcPts val="600"/>
              </a:spcAft>
            </a:pPr>
            <a:r>
              <a:rPr lang="nl-NL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9100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863635B-6532-470F-BD5C-CF4DB5FDEE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FF3C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5FB804C-3CFB-42D1-A7D2-AC6F382D0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676" y="453390"/>
            <a:ext cx="10617547" cy="557022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2A56FF0-72C9-4F01-8EBB-EEA8D0129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7941" y="607719"/>
            <a:ext cx="10303016" cy="52615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3234863-8167-C642-6E78-44E037C998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6031104"/>
            <a:ext cx="220048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7/31/2024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58688BB-CB10-507C-FD1B-DAE2853DF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6031104"/>
            <a:ext cx="16120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25</a:t>
            </a:fld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91003B2-AB37-7E8C-BA22-D304A52D40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342900"/>
            <a:ext cx="11514667" cy="735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37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863635B-6532-470F-BD5C-CF4DB5FDEE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FF5D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5FB804C-3CFB-42D1-A7D2-AC6F382D0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676" y="453390"/>
            <a:ext cx="10617547" cy="557022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2A56FF0-72C9-4F01-8EBB-EEA8D0129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7941" y="607719"/>
            <a:ext cx="10303016" cy="52615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11443DF-6AB2-A1C2-F428-CE4D4D0FED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6031104"/>
            <a:ext cx="220048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7/31/2024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B70A9CF-E0E6-6E33-4C2B-8306EE9C4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6031104"/>
            <a:ext cx="16120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26</a:t>
            </a:fld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8834E405-EBF3-D93F-3CA3-F8239FBB5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395653"/>
            <a:ext cx="11514667" cy="763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813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C863635B-6532-470F-BD5C-CF4DB5FDEE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FF3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15FB804C-3CFB-42D1-A7D2-AC6F382D0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676" y="453390"/>
            <a:ext cx="10617547" cy="557022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22A56FF0-72C9-4F01-8EBB-EEA8D0129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7941" y="607719"/>
            <a:ext cx="10303016" cy="52615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A3972DB-B9D2-FFC7-E78C-44D226A9C2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6031104"/>
            <a:ext cx="220048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7/31/2024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C89352A-9055-D6C7-04DC-EE98D31B3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6031104"/>
            <a:ext cx="16120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27</a:t>
            </a:fld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FF72026-70EB-61CB-7846-05F65EFD72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4" y="-559777"/>
            <a:ext cx="11514667" cy="759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055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863635B-6532-470F-BD5C-CF4DB5FDEE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FF40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5FB804C-3CFB-42D1-A7D2-AC6F382D0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676" y="453390"/>
            <a:ext cx="10617547" cy="557022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2A56FF0-72C9-4F01-8EBB-EEA8D0129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7941" y="607719"/>
            <a:ext cx="10303016" cy="52615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72BC9C3-E28C-5C86-E620-AADE6FC556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6031104"/>
            <a:ext cx="220048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7/31/2024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A5598ED-4F4C-2B75-AD4D-CE55A0C81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6031104"/>
            <a:ext cx="16120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28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BA9D9923-5E55-A5C8-688D-BAD75E8E4C30}"/>
              </a:ext>
            </a:extLst>
          </p:cNvPr>
          <p:cNvSpPr/>
          <p:nvPr/>
        </p:nvSpPr>
        <p:spPr>
          <a:xfrm>
            <a:off x="6364989" y="810026"/>
            <a:ext cx="4314136" cy="324679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endParaRPr lang="en-US" sz="7200" b="1" cap="all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C922D915-4153-FE51-530E-BB8498AA3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254977"/>
            <a:ext cx="11514667" cy="7394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03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863635B-6532-470F-BD5C-CF4DB5FDEE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FF11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5FB804C-3CFB-42D1-A7D2-AC6F382D0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676" y="453390"/>
            <a:ext cx="10617547" cy="557022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2A56FF0-72C9-4F01-8EBB-EEA8D0129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7941" y="607719"/>
            <a:ext cx="10303016" cy="52615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67205D3-D862-6A6A-CA7C-BEEFC96EB1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6031104"/>
            <a:ext cx="220048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7/31/2024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2611209-F791-ADB2-A643-1F6E11CA8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6031104"/>
            <a:ext cx="16120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29</a:t>
            </a:fld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FA129AC-487C-0D89-48CC-9231609143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474785"/>
            <a:ext cx="11514667" cy="746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57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D0E7122-9013-33C3-B4FB-B254DDE61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smtClean="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7/31/2024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5C57162-D58F-FBB9-16E1-DD6588B6E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smtClean="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</a:t>
            </a:fld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18D89D1D-F388-BA1E-758E-A2CF4326C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517459" cy="647700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CE926E58-A8F2-9DA1-CAF2-94B6240536E2}"/>
              </a:ext>
            </a:extLst>
          </p:cNvPr>
          <p:cNvSpPr txBox="1"/>
          <p:nvPr/>
        </p:nvSpPr>
        <p:spPr>
          <a:xfrm>
            <a:off x="5434642" y="3958580"/>
            <a:ext cx="5476187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nl-BE" sz="2400" b="1" dirty="0"/>
              <a:t> woensdagen 21 augustus en 18/09+ 16/10 +20/11+18 december 2024</a:t>
            </a:r>
          </a:p>
        </p:txBody>
      </p:sp>
    </p:spTree>
    <p:extLst>
      <p:ext uri="{BB962C8B-B14F-4D97-AF65-F5344CB8AC3E}">
        <p14:creationId xmlns:p14="http://schemas.microsoft.com/office/powerpoint/2010/main" val="301001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18DD19B-A049-DF2D-93FC-D78C9E7B67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5932034"/>
            <a:ext cx="220048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/>
              <a:pPr>
                <a:spcAft>
                  <a:spcPts val="600"/>
                </a:spcAft>
              </a:pPr>
              <a:t>7/31/2024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7747EAE-5ED6-4D92-1DD7-E8AC274D4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5932034"/>
            <a:ext cx="161201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/>
              <a:pPr>
                <a:spcAft>
                  <a:spcPts val="600"/>
                </a:spcAft>
              </a:pPr>
              <a:t>30</a:t>
            </a:fld>
            <a:endParaRPr lang="en-US" sz="1200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1AF772BA-4D1C-1E34-A2B3-B40FB6805D09}"/>
              </a:ext>
            </a:extLst>
          </p:cNvPr>
          <p:cNvSpPr/>
          <p:nvPr/>
        </p:nvSpPr>
        <p:spPr>
          <a:xfrm>
            <a:off x="4519209" y="775989"/>
            <a:ext cx="6385334" cy="49086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endParaRPr lang="en-US" sz="5100" b="1" cap="all" spc="0" dirty="0">
              <a:ln w="12700" cmpd="sng">
                <a:solidFill>
                  <a:schemeClr val="accent4"/>
                </a:solidFill>
                <a:prstDash val="solid"/>
              </a:ln>
              <a:effectLst/>
              <a:latin typeface="+mj-lt"/>
              <a:ea typeface="+mj-ea"/>
              <a:cs typeface="+mj-cs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6DFC9D6-C6E3-21F1-7429-B173D9B92F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360485"/>
            <a:ext cx="11514667" cy="7306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55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9F05EC9-EF17-DC5E-9D98-DF52074663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5932034"/>
            <a:ext cx="220048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/>
              <a:pPr>
                <a:spcAft>
                  <a:spcPts val="600"/>
                </a:spcAft>
              </a:pPr>
              <a:t>7/31/2024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BF08336-5954-046A-D390-294B0F755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5932034"/>
            <a:ext cx="161201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/>
              <a:pPr>
                <a:spcAft>
                  <a:spcPts val="600"/>
                </a:spcAft>
              </a:pPr>
              <a:t>31</a:t>
            </a:fld>
            <a:endParaRPr lang="en-US" sz="120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E63DCAD-41B3-4B22-95FD-FF770A5709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448407"/>
            <a:ext cx="11514667" cy="744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74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9F05EC9-EF17-DC5E-9D98-DF52074663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5932034"/>
            <a:ext cx="220048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/>
              <a:pPr>
                <a:spcAft>
                  <a:spcPts val="600"/>
                </a:spcAft>
              </a:pPr>
              <a:t>7/31/2024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BF08336-5954-046A-D390-294B0F755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5932034"/>
            <a:ext cx="161201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/>
              <a:pPr>
                <a:spcAft>
                  <a:spcPts val="600"/>
                </a:spcAft>
              </a:pPr>
              <a:t>32</a:t>
            </a:fld>
            <a:endParaRPr lang="en-US" sz="120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F7582C6-9A25-1414-0799-0CB0D5175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386861"/>
            <a:ext cx="11514667" cy="733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05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00974DD-AFD7-2B85-C22D-DE615B9D7A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5932034"/>
            <a:ext cx="220048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smtClean="0"/>
              <a:pPr>
                <a:spcAft>
                  <a:spcPts val="600"/>
                </a:spcAft>
              </a:pPr>
              <a:t>7/31/2024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D8C63BD-6F5B-F196-1802-E464B42A9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5932034"/>
            <a:ext cx="161201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smtClean="0"/>
              <a:pPr>
                <a:spcAft>
                  <a:spcPts val="600"/>
                </a:spcAft>
              </a:pPr>
              <a:t>33</a:t>
            </a:fld>
            <a:endParaRPr lang="en-US" sz="120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FB47E46-15B0-722B-A15D-4186412A39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0"/>
            <a:ext cx="11514667" cy="6963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77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012F83A-8D09-9B6F-1653-11AB818C7E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5932034"/>
            <a:ext cx="220048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smtClean="0"/>
              <a:pPr>
                <a:spcAft>
                  <a:spcPts val="600"/>
                </a:spcAft>
              </a:pPr>
              <a:t>7/31/2024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8D3DB1F-8D48-BD43-1CB6-ACBAC9AED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5932034"/>
            <a:ext cx="161201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smtClean="0"/>
              <a:pPr>
                <a:spcAft>
                  <a:spcPts val="600"/>
                </a:spcAft>
              </a:pPr>
              <a:t>34</a:t>
            </a:fld>
            <a:endParaRPr lang="en-US" sz="120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5E0EB34-1011-BBEA-022F-DFBE0619AF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413238"/>
            <a:ext cx="11514667" cy="733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19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659D223-F510-42C1-9DF1-1246405263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EB2D573-90C6-4223-BDB0-20D4FD97D6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D5B834C4-13F9-494E-82A6-7B5256416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19318D1-076E-4507-9978-850C650698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59450" y="1092199"/>
            <a:ext cx="0" cy="41825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DDC5AB5-4A1A-1B77-3390-1890805D73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5878059"/>
            <a:ext cx="220048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7/31/2024</a:t>
            </a:fld>
            <a:endParaRPr lang="en-US" sz="1200" kern="12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039BD3D-6BC9-3B51-804C-B6DD37D65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5878059"/>
            <a:ext cx="161201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35</a:t>
            </a:fld>
            <a:endParaRPr lang="en-US" sz="1200" kern="12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24B1669-DFF0-6E03-4AB0-E814CB6923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422031"/>
            <a:ext cx="11514667" cy="742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47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D87E58-5086-1FBC-1834-F0FDF25D7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0417BDF-D0BA-27AC-FBAD-B4FE1FC10C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602867C-8BE2-F140-C6F9-31A86C3DB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7/31/2024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A10FD00-E49E-827A-001A-73A453F09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36</a:t>
            </a:fld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0C7A6288-E765-0044-37BD-001E1F1537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448408"/>
            <a:ext cx="11514667" cy="7473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175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A8A939-9394-3578-BA74-CAA2AD231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08716D2-BDFF-37BC-A860-5583F8CFE1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F7973A4-56D8-A7E8-7154-BF2F3F5CF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7/31/2024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E2B89AA-4A40-FA6B-4B11-5165036A2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37</a:t>
            </a:fld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8CF56795-B4B9-CCDB-DDF2-27807883C8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378069"/>
            <a:ext cx="11514667" cy="744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61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A739208-6D4B-BF9D-CE28-0EE5460666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1924" y="6131560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/>
              <a:pPr>
                <a:spcAft>
                  <a:spcPts val="600"/>
                </a:spcAft>
              </a:pPr>
              <a:t>7/31/2024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5BE1319-B128-8467-680E-7AAB17E96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35223" y="6131560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/>
              <a:pPr>
                <a:spcAft>
                  <a:spcPts val="600"/>
                </a:spcAft>
              </a:pPr>
              <a:t>38</a:t>
            </a:fld>
            <a:endParaRPr lang="en-US" sz="1200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6BE79924-D0E0-66B7-36E4-BA79CF060A9E}"/>
              </a:ext>
            </a:extLst>
          </p:cNvPr>
          <p:cNvSpPr/>
          <p:nvPr/>
        </p:nvSpPr>
        <p:spPr>
          <a:xfrm>
            <a:off x="1306466" y="1590484"/>
            <a:ext cx="7736605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effectLst/>
              </a:rPr>
              <a:t>1 kg goud in 2000  10000€</a:t>
            </a:r>
          </a:p>
          <a:p>
            <a:pPr algn="ctr"/>
            <a:r>
              <a:rPr lang="nl-NL" sz="13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Nu 7100€</a:t>
            </a:r>
            <a:endParaRPr lang="nl-NL" sz="13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6055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AB221CDE-5758-4F8A-8E5E-597B1D5AC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11480FC-7901-40F2-8538-739D6CD4F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45BCBED-A6B8-49F8-966E-3424F39CB8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69421" y="3526366"/>
            <a:ext cx="7775258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BC5E09C-4939-469C-A1BD-6386726DA4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69421" y="5158988"/>
            <a:ext cx="7775258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el 1">
            <a:extLst>
              <a:ext uri="{FF2B5EF4-FFF2-40B4-BE49-F238E27FC236}">
                <a16:creationId xmlns:a16="http://schemas.microsoft.com/office/drawing/2014/main" id="{5D8F53AE-5C0A-588B-8E4B-98459BFA8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8699" y="3974622"/>
            <a:ext cx="9416701" cy="1252220"/>
          </a:xfrm>
          <a:prstGeom prst="ellipse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5000"/>
              </a:lnSpc>
            </a:pPr>
            <a:r>
              <a:rPr lang="en-US" sz="4300" b="1" cap="all">
                <a:solidFill>
                  <a:srgbClr val="FFFFFF"/>
                </a:solidFill>
              </a:rPr>
              <a:t>Aan en verkoop goud 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FFEFFD6-9727-1A2B-78DE-138CF599826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453" r="3" b="3347"/>
          <a:stretch/>
        </p:blipFill>
        <p:spPr>
          <a:xfrm>
            <a:off x="230378" y="242287"/>
            <a:ext cx="6885422" cy="355515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3EC8125A-0B3E-3B46-928B-7856B10ABFD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2250" r="2" b="27534"/>
          <a:stretch/>
        </p:blipFill>
        <p:spPr>
          <a:xfrm>
            <a:off x="7115800" y="242287"/>
            <a:ext cx="4176835" cy="355515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CDCDFB1-6B69-0B6E-7A8F-673C77BFDC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5878059"/>
            <a:ext cx="220048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7/31/2024</a:t>
            </a:fld>
            <a:endParaRPr lang="en-US" sz="12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048F29D-039E-B711-27FB-E08D41336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5878059"/>
            <a:ext cx="161201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39</a:t>
            </a:fld>
            <a:endParaRPr lang="en-US" sz="12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32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C851DD3C-8E31-65FF-6851-A9E0447508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348" y="479394"/>
            <a:ext cx="10469402" cy="5566299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B872EC0-78B1-DA6F-0414-A18519EB08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5932034"/>
            <a:ext cx="220048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smtClean="0"/>
              <a:pPr>
                <a:spcAft>
                  <a:spcPts val="600"/>
                </a:spcAft>
              </a:pPr>
              <a:t>7/31/2024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15CDB52-A87A-CBFE-B5A6-E1F142397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5932034"/>
            <a:ext cx="161201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smtClean="0"/>
              <a:pPr>
                <a:spcAft>
                  <a:spcPts val="600"/>
                </a:spcAft>
              </a:pPr>
              <a:t>4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90616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18F2B0-D785-CB20-AC4F-5292ED5E4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381" y="609266"/>
            <a:ext cx="3448753" cy="11899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457200">
              <a:lnSpc>
                <a:spcPct val="90000"/>
              </a:lnSpc>
            </a:pPr>
            <a:r>
              <a:rPr lang="en-US" sz="2000" b="1"/>
              <a:t>HOE KAN MEN ZICH BESCHERMEN TEGEN DEFLATIE OF KOOPKRACHTCRASH ??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2C75B4B-AB06-3713-A0A2-4BE6BFDA3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900" smtClean="0"/>
              <a:pPr>
                <a:spcAft>
                  <a:spcPts val="600"/>
                </a:spcAft>
              </a:pPr>
              <a:t>7/31/2024</a:t>
            </a:fld>
            <a:endParaRPr lang="en-US" sz="9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9B41B69-48CF-1025-BDB0-0DC4F085F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5" y="5792853"/>
            <a:ext cx="736717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700" smtClean="0"/>
              <a:pPr>
                <a:lnSpc>
                  <a:spcPct val="90000"/>
                </a:lnSpc>
                <a:spcAft>
                  <a:spcPts val="600"/>
                </a:spcAft>
              </a:pPr>
              <a:t>40</a:t>
            </a:fld>
            <a:endParaRPr lang="en-US" sz="170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8690B9D0-696E-1C88-C659-C5FA86028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6759" y="215901"/>
            <a:ext cx="1197194" cy="5321076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B3176AEE-5010-0E29-F852-D0912BC006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7339" y="3339386"/>
            <a:ext cx="3174663" cy="204765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750DEE98-3839-A933-D001-430BEFF144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3952" y="604520"/>
            <a:ext cx="892971" cy="4960952"/>
          </a:xfrm>
          <a:prstGeom prst="rect">
            <a:avLst/>
          </a:prstGeom>
        </p:spPr>
      </p:pic>
      <p:graphicFrame>
        <p:nvGraphicFramePr>
          <p:cNvPr id="15" name="Tijdelijke aanduiding voor tekst 2">
            <a:extLst>
              <a:ext uri="{FF2B5EF4-FFF2-40B4-BE49-F238E27FC236}">
                <a16:creationId xmlns:a16="http://schemas.microsoft.com/office/drawing/2014/main" id="{68134E29-12B2-BC69-2E0B-5C01C3BDBC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99824849"/>
              </p:ext>
            </p:extLst>
          </p:nvPr>
        </p:nvGraphicFramePr>
        <p:xfrm>
          <a:off x="613382" y="2015066"/>
          <a:ext cx="3448752" cy="35504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32476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68DF6D64-DD47-A0CB-6424-7DA883B5EF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770" r="-1" b="7371"/>
          <a:stretch/>
        </p:blipFill>
        <p:spPr>
          <a:xfrm>
            <a:off x="20" y="10"/>
            <a:ext cx="5759430" cy="647699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3020EAD-EC15-B627-1107-72298CBE0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smtClean="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7/31/2024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4F67D5E-447F-78A6-0790-2E0C2433E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100" smtClean="0">
                <a:solidFill>
                  <a:srgbClr val="FFFFFF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41</a:t>
            </a:fld>
            <a:endParaRPr lang="en-US" sz="1100">
              <a:solidFill>
                <a:srgbClr val="FFFFFF"/>
              </a:solidFill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C25751BF-F0A6-B9E6-E691-5F5DCD2890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873" r="2" b="2"/>
          <a:stretch/>
        </p:blipFill>
        <p:spPr>
          <a:xfrm>
            <a:off x="5759450" y="10"/>
            <a:ext cx="5759450" cy="647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89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83FD11D6-18C6-A3EC-6F85-0C6F2824B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8962" y="-68726"/>
            <a:ext cx="6074496" cy="647700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8F14BFBF-2DB0-7330-71DC-37CEE5C28D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3962" y="-68726"/>
            <a:ext cx="5729396" cy="6477000"/>
          </a:xfrm>
          <a:prstGeom prst="rect">
            <a:avLst/>
          </a:prstGeom>
        </p:spPr>
      </p:pic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0A6A8E1-E017-4716-9178-F520C0D509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12883" y="6063434"/>
            <a:ext cx="406817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AB4C56C-4014-4586-B22D-E38346270361}" type="datetime1">
              <a:rPr lang="en-US" sz="9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7/31/2024</a:t>
            </a:fld>
            <a:endParaRPr lang="en-US" sz="900" b="0" i="0">
              <a:solidFill>
                <a:srgbClr val="FFFFFF"/>
              </a:solidFill>
              <a:effectLst/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791BD22-019F-4EE4-A664-4D9789732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60851" y="6063434"/>
            <a:ext cx="64561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9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5</a:t>
            </a:fld>
            <a:endParaRPr lang="en-US" sz="900" b="0" i="0">
              <a:solidFill>
                <a:srgbClr val="FFFFFF"/>
              </a:solidFill>
              <a:effectLst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AAC6BE28-9BD2-4B00-89FF-3BFDD9EE8D26}"/>
              </a:ext>
            </a:extLst>
          </p:cNvPr>
          <p:cNvSpPr txBox="1"/>
          <p:nvPr/>
        </p:nvSpPr>
        <p:spPr>
          <a:xfrm>
            <a:off x="534612" y="548376"/>
            <a:ext cx="4934350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BE" sz="2800" b="1" dirty="0">
                <a:solidFill>
                  <a:srgbClr val="FF0000"/>
                </a:solidFill>
              </a:rPr>
              <a:t>PRIVATE PORTFOLIO MASTERS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9D48CD45-2A50-119D-82D1-5C7D78AC41B5}"/>
              </a:ext>
            </a:extLst>
          </p:cNvPr>
          <p:cNvSpPr/>
          <p:nvPr/>
        </p:nvSpPr>
        <p:spPr>
          <a:xfrm>
            <a:off x="5793896" y="5762488"/>
            <a:ext cx="5112568" cy="60189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/>
              <a:t>UW GOUDBANK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>
        <p14:prism/>
      </p:transition>
    </mc:Choice>
    <mc:Fallback>
      <p:transition spd="slow" advTm="7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EE5022A-CF41-9E55-43A3-C50DF49DD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smtClean="0"/>
              <a:pPr>
                <a:spcAft>
                  <a:spcPts val="600"/>
                </a:spcAft>
              </a:pPr>
              <a:t>7/31/2024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599F4E3-A278-B6AE-3A1E-25381354E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smtClean="0"/>
              <a:pPr>
                <a:spcAft>
                  <a:spcPts val="600"/>
                </a:spcAft>
              </a:pPr>
              <a:t>6</a:t>
            </a:fld>
            <a:endParaRPr lang="en-US" sz="1200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AD63570C-A715-9FC9-6351-487F048C3ACD}"/>
              </a:ext>
            </a:extLst>
          </p:cNvPr>
          <p:cNvSpPr/>
          <p:nvPr/>
        </p:nvSpPr>
        <p:spPr>
          <a:xfrm>
            <a:off x="69507" y="-71246"/>
            <a:ext cx="1137988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4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Mexem </a:t>
            </a:r>
            <a:r>
              <a:rPr lang="nl-NL" sz="4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be</a:t>
            </a:r>
            <a:r>
              <a:rPr lang="nl-NL" sz="4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introduceert Interactive broker</a:t>
            </a: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8EAD663F-39B9-F330-4673-F8049D89A1FD}"/>
              </a:ext>
            </a:extLst>
          </p:cNvPr>
          <p:cNvSpPr/>
          <p:nvPr/>
        </p:nvSpPr>
        <p:spPr>
          <a:xfrm>
            <a:off x="69507" y="934244"/>
            <a:ext cx="10903241" cy="507831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Breng nu je hele effectenrekening</a:t>
            </a:r>
          </a:p>
          <a:p>
            <a:pPr algn="ctr"/>
            <a:r>
              <a:rPr lang="nl-NL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over na ons</a:t>
            </a:r>
          </a:p>
          <a:p>
            <a:pPr algn="ctr"/>
            <a:r>
              <a:rPr lang="nl-NL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De kosten die je bank je aanrekent</a:t>
            </a:r>
          </a:p>
          <a:p>
            <a:pPr algn="ctr"/>
            <a:r>
              <a:rPr lang="nl-NL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Heb je op één  deal </a:t>
            </a:r>
            <a:r>
              <a:rPr lang="nl-NL" sz="5400" b="1" cap="none" spc="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herverdiend</a:t>
            </a:r>
            <a:endParaRPr lang="nl-NL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  <a:p>
            <a:pPr algn="ctr"/>
            <a:r>
              <a:rPr lang="nl-NL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Wij zijn de goedkoopste en toch één</a:t>
            </a:r>
          </a:p>
          <a:p>
            <a:pPr algn="ctr"/>
            <a:r>
              <a:rPr lang="nl-NL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Der aller veiligste op de wereld</a:t>
            </a:r>
          </a:p>
        </p:txBody>
      </p:sp>
    </p:spTree>
    <p:extLst>
      <p:ext uri="{BB962C8B-B14F-4D97-AF65-F5344CB8AC3E}">
        <p14:creationId xmlns:p14="http://schemas.microsoft.com/office/powerpoint/2010/main" val="148714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FC5F9C-02F1-82FA-DAB7-652DFF93C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742" y="307292"/>
            <a:ext cx="4127419" cy="18481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5100"/>
              <a:t>Mexem be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D2A56A2-D664-66F4-0DB8-78A557496B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4742" y="2713293"/>
            <a:ext cx="4009307" cy="3136186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indent="-228600" defTabSz="914400"/>
            <a:r>
              <a:rPr lang="en-US" sz="1600" err="1"/>
              <a:t>Wij</a:t>
            </a:r>
            <a:r>
              <a:rPr lang="en-US" sz="1600"/>
              <a:t> </a:t>
            </a:r>
            <a:r>
              <a:rPr lang="en-US" sz="1600" err="1"/>
              <a:t>zoeken</a:t>
            </a:r>
            <a:r>
              <a:rPr lang="en-US" sz="1600"/>
              <a:t> advisors(</a:t>
            </a:r>
            <a:r>
              <a:rPr lang="en-US" sz="1600" err="1"/>
              <a:t>zelfstandigen</a:t>
            </a:r>
            <a:r>
              <a:rPr lang="en-US" sz="1600"/>
              <a:t>) in </a:t>
            </a:r>
            <a:r>
              <a:rPr lang="en-US" sz="1600" err="1"/>
              <a:t>deze</a:t>
            </a:r>
            <a:r>
              <a:rPr lang="en-US" sz="1600"/>
              <a:t> </a:t>
            </a:r>
            <a:r>
              <a:rPr lang="en-US" sz="1600" err="1"/>
              <a:t>steden</a:t>
            </a:r>
            <a:endParaRPr lang="en-US" sz="1600"/>
          </a:p>
          <a:p>
            <a:pPr indent="-228600" defTabSz="914400"/>
            <a:r>
              <a:rPr lang="en-US" sz="1600"/>
              <a:t>Je </a:t>
            </a:r>
            <a:r>
              <a:rPr lang="en-US" sz="1600" err="1"/>
              <a:t>moet</a:t>
            </a:r>
            <a:r>
              <a:rPr lang="en-US" sz="1600"/>
              <a:t> </a:t>
            </a:r>
            <a:r>
              <a:rPr lang="en-US" sz="1600" err="1"/>
              <a:t>een</a:t>
            </a:r>
            <a:r>
              <a:rPr lang="en-US" sz="1600"/>
              <a:t> bachelor </a:t>
            </a:r>
            <a:r>
              <a:rPr lang="en-US" sz="1600" err="1"/>
              <a:t>hebben</a:t>
            </a:r>
            <a:r>
              <a:rPr lang="en-US" sz="1600"/>
              <a:t> of master in </a:t>
            </a:r>
            <a:r>
              <a:rPr lang="en-US" sz="1600" err="1"/>
              <a:t>een</a:t>
            </a:r>
            <a:r>
              <a:rPr lang="en-US" sz="1600"/>
              <a:t> </a:t>
            </a:r>
            <a:r>
              <a:rPr lang="en-US" sz="1600" err="1"/>
              <a:t>financiele</a:t>
            </a:r>
            <a:r>
              <a:rPr lang="en-US" sz="1600"/>
              <a:t> </a:t>
            </a:r>
            <a:r>
              <a:rPr lang="en-US" sz="1600" err="1"/>
              <a:t>opleiding</a:t>
            </a:r>
            <a:endParaRPr lang="en-US" sz="1600"/>
          </a:p>
          <a:p>
            <a:pPr indent="-228600" defTabSz="914400"/>
            <a:r>
              <a:rPr lang="en-US" sz="1600"/>
              <a:t>Of </a:t>
            </a:r>
            <a:r>
              <a:rPr lang="en-US" sz="1600" err="1"/>
              <a:t>nog</a:t>
            </a:r>
            <a:r>
              <a:rPr lang="en-US" sz="1600"/>
              <a:t> </a:t>
            </a:r>
            <a:r>
              <a:rPr lang="en-US" sz="1600" err="1"/>
              <a:t>beter</a:t>
            </a:r>
            <a:r>
              <a:rPr lang="en-US" sz="1600"/>
              <a:t> </a:t>
            </a:r>
            <a:r>
              <a:rPr lang="en-US" sz="1600" err="1"/>
              <a:t>gebeten</a:t>
            </a:r>
            <a:r>
              <a:rPr lang="en-US" sz="1600"/>
              <a:t> </a:t>
            </a:r>
            <a:r>
              <a:rPr lang="en-US" sz="1600" err="1"/>
              <a:t>voor</a:t>
            </a:r>
            <a:r>
              <a:rPr lang="en-US" sz="1600"/>
              <a:t> </a:t>
            </a:r>
            <a:r>
              <a:rPr lang="en-US" sz="1600" err="1"/>
              <a:t>beleggingen</a:t>
            </a:r>
            <a:endParaRPr lang="en-US" sz="1600"/>
          </a:p>
          <a:p>
            <a:pPr indent="-228600" defTabSz="914400"/>
            <a:r>
              <a:rPr lang="en-US" sz="1600" err="1"/>
              <a:t>Uw</a:t>
            </a:r>
            <a:r>
              <a:rPr lang="en-US" sz="1600"/>
              <a:t> eigen advisor </a:t>
            </a:r>
            <a:r>
              <a:rPr lang="en-US" sz="1600" err="1"/>
              <a:t>kantoor</a:t>
            </a:r>
            <a:r>
              <a:rPr lang="en-US" sz="1600"/>
              <a:t> </a:t>
            </a:r>
            <a:r>
              <a:rPr lang="en-US" sz="1600" err="1"/>
              <a:t>runnen</a:t>
            </a:r>
            <a:r>
              <a:rPr lang="en-US" sz="1600"/>
              <a:t> </a:t>
            </a:r>
            <a:r>
              <a:rPr lang="en-US" sz="1600" err="1"/>
              <a:t>onder</a:t>
            </a:r>
            <a:r>
              <a:rPr lang="en-US" sz="1600"/>
              <a:t> </a:t>
            </a:r>
            <a:r>
              <a:rPr lang="en-US" sz="1600" err="1"/>
              <a:t>toezicht</a:t>
            </a:r>
            <a:r>
              <a:rPr lang="en-US" sz="1600"/>
              <a:t> van </a:t>
            </a:r>
            <a:r>
              <a:rPr lang="en-US" sz="1600" err="1"/>
              <a:t>mexem</a:t>
            </a:r>
            <a:r>
              <a:rPr lang="en-US" sz="1600"/>
              <a:t> be </a:t>
            </a:r>
          </a:p>
          <a:p>
            <a:pPr indent="-228600" defTabSz="914400"/>
            <a:r>
              <a:rPr lang="en-US" sz="1600" err="1"/>
              <a:t>Inlichtigen</a:t>
            </a:r>
            <a:r>
              <a:rPr lang="en-US" sz="1600"/>
              <a:t> op </a:t>
            </a:r>
            <a:r>
              <a:rPr lang="en-US" sz="1600" err="1"/>
              <a:t>kantoor</a:t>
            </a:r>
            <a:r>
              <a:rPr lang="en-US" sz="1600"/>
              <a:t> </a:t>
            </a:r>
            <a:r>
              <a:rPr lang="en-US" sz="1600" err="1"/>
              <a:t>knokke</a:t>
            </a:r>
            <a:endParaRPr lang="en-US" sz="1600"/>
          </a:p>
          <a:p>
            <a:pPr indent="-228600" defTabSz="914400"/>
            <a:r>
              <a:rPr lang="en-US" sz="1600"/>
              <a:t>050344777   of 050150012</a:t>
            </a:r>
          </a:p>
          <a:p>
            <a:pPr indent="-228600" defTabSz="914400"/>
            <a:r>
              <a:rPr lang="en-US" sz="1600"/>
              <a:t>bernard@busschaert.eu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643386B-C2E5-41B3-0D05-BD6988A04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79EC0A4B-AE81-4AD7-86EA-9F753B2B1EB0}" type="datetime1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7/31/2024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60F7B1A-2A39-19E4-01BC-AC7BA0A6E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63058" y="6003219"/>
            <a:ext cx="863917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80F073CC-40D5-4B23-8DF0-9BD0A0C12F2C}" type="slidenum">
              <a:rPr lang="en-US" sz="1200" smtClean="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7</a:t>
            </a:fld>
            <a:endParaRPr lang="en-US" sz="120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EDF4289B-BCBC-F4CA-75A5-6B7A5E2EE8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84" r="6381" b="-2"/>
          <a:stretch/>
        </p:blipFill>
        <p:spPr>
          <a:xfrm>
            <a:off x="5018451" y="10"/>
            <a:ext cx="6499010" cy="6476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11526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>
        <p14:prism/>
      </p:transition>
    </mc:Choice>
    <mc:Fallback>
      <p:transition spd="slow" advTm="7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060D6A5D-63AC-0101-5E77-A95504BAA6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20379880"/>
              </p:ext>
            </p:extLst>
          </p:nvPr>
        </p:nvGraphicFramePr>
        <p:xfrm>
          <a:off x="1182574" y="361141"/>
          <a:ext cx="9616394" cy="1293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2705028-0D55-54EF-5E78-FBF5B18B56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75782" y="5286912"/>
            <a:ext cx="1782499" cy="266515"/>
          </a:xfrm>
        </p:spPr>
        <p:txBody>
          <a:bodyPr>
            <a:normAutofit/>
          </a:bodyPr>
          <a:lstStyle/>
          <a:p>
            <a:pPr defTabSz="365760">
              <a:spcAft>
                <a:spcPts val="480"/>
              </a:spcAft>
            </a:pPr>
            <a:fld id="{19127723-9AB6-4880-AA78-6BD21EBC34E1}" type="datetime1">
              <a:rPr lang="en-US" sz="906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pPr defTabSz="365760">
                <a:spcAft>
                  <a:spcPts val="480"/>
                </a:spcAft>
              </a:pPr>
              <a:t>7/31/2024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45EA531-4B05-DE93-FA47-4C4698044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06184" y="5286912"/>
            <a:ext cx="2157156" cy="264475"/>
          </a:xfrm>
        </p:spPr>
        <p:txBody>
          <a:bodyPr>
            <a:normAutofit/>
          </a:bodyPr>
          <a:lstStyle/>
          <a:p>
            <a:pPr defTabSz="365760">
              <a:spcAft>
                <a:spcPts val="480"/>
              </a:spcAft>
            </a:pPr>
            <a:fld id="{B6F15528-21DE-4FAA-801E-634DDDAF4B2B}" type="slidenum">
              <a:rPr lang="nl-BE" sz="906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pPr defTabSz="365760">
                <a:spcAft>
                  <a:spcPts val="480"/>
                </a:spcAft>
              </a:pPr>
              <a:t>8</a:t>
            </a:fld>
            <a:endParaRPr lang="nl-BE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C5922912-8078-D8B9-F195-722ECEC7AF19}"/>
              </a:ext>
            </a:extLst>
          </p:cNvPr>
          <p:cNvSpPr/>
          <p:nvPr/>
        </p:nvSpPr>
        <p:spPr>
          <a:xfrm>
            <a:off x="1582986" y="2662436"/>
            <a:ext cx="8928992" cy="3096344"/>
          </a:xfrm>
          <a:prstGeom prst="rect">
            <a:avLst/>
          </a:prstGeom>
          <a:solidFill>
            <a:schemeClr val="accent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65760">
              <a:spcAft>
                <a:spcPts val="600"/>
              </a:spcAft>
            </a:pPr>
            <a:r>
              <a:rPr lang="nl-BE"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op </a:t>
            </a:r>
            <a:r>
              <a:rPr lang="nl-BE" sz="3200" b="1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kantoor,,,,most</a:t>
            </a:r>
            <a:r>
              <a:rPr lang="nl-BE"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easy iedere week openen nieuwe klanten rekeningen!!</a:t>
            </a:r>
            <a:endParaRPr lang="nl-BE" sz="40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054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prism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-27113" y="0"/>
            <a:ext cx="11517630" cy="647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08659" y="4428217"/>
            <a:ext cx="9450866" cy="6515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sz="2200" spc="-21">
                <a:solidFill>
                  <a:srgbClr val="FF0000"/>
                </a:solidFill>
                <a:latin typeface="Constantia"/>
                <a:cs typeface="Constantia"/>
              </a:rPr>
              <a:t>Technische</a:t>
            </a:r>
            <a:r>
              <a:rPr sz="2200" spc="-74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>
                <a:solidFill>
                  <a:srgbClr val="FF0000"/>
                </a:solidFill>
                <a:latin typeface="Constantia"/>
                <a:cs typeface="Constantia"/>
              </a:rPr>
              <a:t>en</a:t>
            </a:r>
            <a:r>
              <a:rPr sz="2200" spc="-28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>
                <a:solidFill>
                  <a:srgbClr val="FF0000"/>
                </a:solidFill>
                <a:latin typeface="Constantia"/>
                <a:cs typeface="Constantia"/>
              </a:rPr>
              <a:t>fundamentele</a:t>
            </a:r>
            <a:r>
              <a:rPr sz="2200" spc="-5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spc="-10">
                <a:solidFill>
                  <a:srgbClr val="FF0000"/>
                </a:solidFill>
                <a:latin typeface="Constantia"/>
                <a:cs typeface="Constantia"/>
              </a:rPr>
              <a:t>analyse</a:t>
            </a:r>
            <a:r>
              <a:rPr sz="2200" spc="-94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spc="-15">
                <a:solidFill>
                  <a:srgbClr val="FF0000"/>
                </a:solidFill>
                <a:latin typeface="Constantia"/>
                <a:cs typeface="Constantia"/>
              </a:rPr>
              <a:t>van</a:t>
            </a:r>
            <a:r>
              <a:rPr sz="2200" spc="-68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>
                <a:solidFill>
                  <a:srgbClr val="FF0000"/>
                </a:solidFill>
                <a:latin typeface="Constantia"/>
                <a:cs typeface="Constantia"/>
              </a:rPr>
              <a:t>onze</a:t>
            </a:r>
            <a:r>
              <a:rPr sz="2200" spc="-93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>
                <a:solidFill>
                  <a:srgbClr val="FF0000"/>
                </a:solidFill>
                <a:latin typeface="Constantia"/>
                <a:cs typeface="Constantia"/>
              </a:rPr>
              <a:t>economie</a:t>
            </a:r>
            <a:r>
              <a:rPr sz="2200" spc="-1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>
                <a:solidFill>
                  <a:srgbClr val="FF0000"/>
                </a:solidFill>
                <a:latin typeface="Constantia"/>
                <a:cs typeface="Constantia"/>
              </a:rPr>
              <a:t>;financiële</a:t>
            </a:r>
            <a:r>
              <a:rPr sz="2200" spc="-10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spc="-18">
                <a:solidFill>
                  <a:srgbClr val="FF0000"/>
                </a:solidFill>
                <a:latin typeface="Constantia"/>
                <a:cs typeface="Constantia"/>
              </a:rPr>
              <a:t>wereld</a:t>
            </a:r>
            <a:r>
              <a:rPr sz="2200" spc="-34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>
                <a:solidFill>
                  <a:srgbClr val="FF0000"/>
                </a:solidFill>
                <a:latin typeface="Constantia"/>
                <a:cs typeface="Constantia"/>
              </a:rPr>
              <a:t>en</a:t>
            </a:r>
          </a:p>
          <a:p>
            <a:pPr marL="0" marR="0">
              <a:lnSpc>
                <a:spcPts val="2200"/>
              </a:lnSpc>
              <a:spcBef>
                <a:spcPts val="429"/>
              </a:spcBef>
              <a:spcAft>
                <a:spcPts val="0"/>
              </a:spcAft>
            </a:pPr>
            <a:r>
              <a:rPr sz="2200">
                <a:solidFill>
                  <a:srgbClr val="FF0000"/>
                </a:solidFill>
                <a:latin typeface="Constantia"/>
                <a:cs typeface="Constantia"/>
              </a:rPr>
              <a:t>aandelen beurzen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711180" y="5961672"/>
            <a:ext cx="293662" cy="378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679"/>
              </a:lnSpc>
              <a:spcBef>
                <a:spcPts val="0"/>
              </a:spcBef>
              <a:spcAft>
                <a:spcPts val="0"/>
              </a:spcAft>
            </a:pPr>
            <a:r>
              <a:rPr sz="2000">
                <a:solidFill>
                  <a:srgbClr val="FEFEFE"/>
                </a:solidFill>
                <a:latin typeface="Arial Unicode MS"/>
                <a:cs typeface="Arial Unicode MS"/>
              </a:rPr>
              <a:t>5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76580" y="6145197"/>
            <a:ext cx="747545" cy="2422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607"/>
              </a:lnSpc>
              <a:spcBef>
                <a:spcPts val="0"/>
              </a:spcBef>
              <a:spcAft>
                <a:spcPts val="0"/>
              </a:spcAft>
            </a:pPr>
            <a:r>
              <a:rPr sz="1200">
                <a:solidFill>
                  <a:srgbClr val="FEFEFE"/>
                </a:solidFill>
                <a:latin typeface="Arial Unicode MS"/>
                <a:cs typeface="Arial Unicode MS"/>
              </a:rPr>
              <a:t>20/02/16</a:t>
            </a:r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301D67BD-1B8E-40A3-9F02-50B415583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9CD06-1599-46A3-927D-61B578B04A02}" type="datetime1">
              <a:rPr lang="en-US" smtClean="0"/>
              <a:t>7/31/2024</a:t>
            </a:fld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C3C419D-B64D-44A1-8715-E7F6E1B95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E5F4E134-1067-4D8A-A852-557FB2AA4935}">
  <we:reference id="wa200005566" version="3.0.0.2" store="nl-NL" storeType="OMEX"/>
  <we:alternateReferences>
    <we:reference id="wa200005566" version="3.0.0.2" store="wa200005566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Basis</Template>
  <TotalTime>0</TotalTime>
  <Words>457</Words>
  <Application>Microsoft Office PowerPoint</Application>
  <PresentationFormat>Aangepast</PresentationFormat>
  <Paragraphs>170</Paragraphs>
  <Slides>41</Slides>
  <Notes>2</Notes>
  <HiddenSlides>3</HiddenSlides>
  <MMClips>0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41</vt:i4>
      </vt:variant>
    </vt:vector>
  </HeadingPairs>
  <TitlesOfParts>
    <vt:vector size="50" baseType="lpstr">
      <vt:lpstr>Arial</vt:lpstr>
      <vt:lpstr>Univers</vt:lpstr>
      <vt:lpstr>Calibri</vt:lpstr>
      <vt:lpstr>Arial Black</vt:lpstr>
      <vt:lpstr>Arial Unicode MS</vt:lpstr>
      <vt:lpstr>Corbel</vt:lpstr>
      <vt:lpstr>Constantia</vt:lpstr>
      <vt:lpstr>LJQQAM+ITC Zapf Chancery Medium Italic</vt:lpstr>
      <vt:lpstr>Basis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Mexem be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Alle informatie op kantoor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Aan en verkoop goud </vt:lpstr>
      <vt:lpstr>HOE KAN MEN ZICH BESCHERMEN TEGEN DEFLATIE OF KOOPKRACHTCRASH ??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PowerPoint</dc:title>
  <dc:creator>bernard busschaert</dc:creator>
  <cp:lastModifiedBy>bernard busschaert</cp:lastModifiedBy>
  <cp:revision>7</cp:revision>
  <cp:lastPrinted>2023-12-06T10:58:29Z</cp:lastPrinted>
  <dcterms:modified xsi:type="dcterms:W3CDTF">2024-07-31T08:13:03Z</dcterms:modified>
</cp:coreProperties>
</file>