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41"/>
  </p:notesMasterIdLst>
  <p:sldIdLst>
    <p:sldId id="256" r:id="rId2"/>
    <p:sldId id="505" r:id="rId3"/>
    <p:sldId id="476" r:id="rId4"/>
    <p:sldId id="258" r:id="rId5"/>
    <p:sldId id="518" r:id="rId6"/>
    <p:sldId id="531" r:id="rId7"/>
    <p:sldId id="460" r:id="rId8"/>
    <p:sldId id="260" r:id="rId9"/>
    <p:sldId id="539" r:id="rId10"/>
    <p:sldId id="513" r:id="rId11"/>
    <p:sldId id="538" r:id="rId12"/>
    <p:sldId id="512" r:id="rId13"/>
    <p:sldId id="514" r:id="rId14"/>
    <p:sldId id="540" r:id="rId15"/>
    <p:sldId id="541" r:id="rId16"/>
    <p:sldId id="264" r:id="rId17"/>
    <p:sldId id="515" r:id="rId18"/>
    <p:sldId id="466" r:id="rId19"/>
    <p:sldId id="465" r:id="rId20"/>
    <p:sldId id="404" r:id="rId21"/>
    <p:sldId id="336" r:id="rId22"/>
    <p:sldId id="462" r:id="rId23"/>
    <p:sldId id="272" r:id="rId24"/>
    <p:sldId id="496" r:id="rId25"/>
    <p:sldId id="274" r:id="rId26"/>
    <p:sldId id="380" r:id="rId27"/>
    <p:sldId id="519" r:id="rId28"/>
    <p:sldId id="520" r:id="rId29"/>
    <p:sldId id="530" r:id="rId30"/>
    <p:sldId id="526" r:id="rId31"/>
    <p:sldId id="529" r:id="rId32"/>
    <p:sldId id="528" r:id="rId33"/>
    <p:sldId id="525" r:id="rId34"/>
    <p:sldId id="536" r:id="rId35"/>
    <p:sldId id="524" r:id="rId36"/>
    <p:sldId id="483" r:id="rId37"/>
    <p:sldId id="535" r:id="rId38"/>
    <p:sldId id="400" r:id="rId39"/>
    <p:sldId id="534" r:id="rId40"/>
  </p:sldIdLst>
  <p:sldSz cx="11518900" cy="6477000"/>
  <p:notesSz cx="9929813" cy="6797675"/>
  <p:embeddedFontLst>
    <p:embeddedFont>
      <p:font typeface="Arial Unicode MS" panose="020B0604020202020204" charset="-128"/>
      <p:regular r:id="rId42"/>
    </p:embeddedFont>
    <p:embeddedFont>
      <p:font typeface="Arial Black" panose="020B0A04020102020204" pitchFamily="34" charset="0"/>
      <p:bold r:id="rId43"/>
    </p:embeddedFont>
    <p:embeddedFont>
      <p:font typeface="Constantia" panose="02030602050306030303" pitchFamily="18" charset="0"/>
      <p:regular r:id="rId44"/>
      <p:bold r:id="rId45"/>
      <p:italic r:id="rId46"/>
      <p:boldItalic r:id="rId47"/>
    </p:embeddedFont>
    <p:embeddedFont>
      <p:font typeface="Corbel" panose="020B0503020204020204" pitchFamily="34" charset="0"/>
      <p:regular r:id="rId48"/>
      <p:bold r:id="rId49"/>
      <p:italic r:id="rId50"/>
      <p:boldItalic r:id="rId51"/>
    </p:embeddedFont>
    <p:embeddedFont>
      <p:font typeface="LJQQAM+ITC Zapf Chancery Medium Italic" panose="020B0604020202020204"/>
      <p:regular r:id="rId52"/>
    </p:embeddedFont>
    <p:embeddedFont>
      <p:font typeface="Univers" panose="020B0503020202020204" pitchFamily="34" charset="0"/>
      <p:regular r:id="rId53"/>
      <p:bold r:id="rId54"/>
    </p:embeddedFont>
    <p:embeddedFont>
      <p:font typeface="Wingdings 3" panose="05040102010807070707" pitchFamily="18" charset="2"/>
      <p:regular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39"/>
            <p14:sldId id="513"/>
            <p14:sldId id="538"/>
            <p14:sldId id="512"/>
            <p14:sldId id="514"/>
            <p14:sldId id="540"/>
            <p14:sldId id="541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6"/>
            <p14:sldId id="529"/>
            <p14:sldId id="528"/>
            <p14:sldId id="525"/>
            <p14:sldId id="536"/>
            <p14:sldId id="524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EEF234-E39D-41C8-B912-2F7E777FC353}" v="10" dt="2024-07-03T08:29:52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92" y="8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7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19961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DE LAASTE 3000 JAAR IS ER MAAR WEINIG VERANDERD OP DEZE AARDE OM UW VERMOGEN AFTESCHERMEN  TEGEN KOOPKRACHTVERLIES</a:t>
          </a:r>
          <a:endParaRPr lang="en-US" sz="1100" kern="1200"/>
        </a:p>
      </dsp:txBody>
      <dsp:txXfrm>
        <a:off x="29528" y="229145"/>
        <a:ext cx="3389696" cy="545834"/>
      </dsp:txXfrm>
    </dsp:sp>
    <dsp:sp modelId="{73DA6E23-222E-4423-8948-6E9F4617F3DD}">
      <dsp:nvSpPr>
        <dsp:cNvPr id="0" name=""/>
        <dsp:cNvSpPr/>
      </dsp:nvSpPr>
      <dsp:spPr>
        <a:xfrm>
          <a:off x="0" y="83618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865715"/>
        <a:ext cx="3389696" cy="545834"/>
      </dsp:txXfrm>
    </dsp:sp>
    <dsp:sp modelId="{25FFA75A-14B9-4430-BF3A-8547943A3082}">
      <dsp:nvSpPr>
        <dsp:cNvPr id="0" name=""/>
        <dsp:cNvSpPr/>
      </dsp:nvSpPr>
      <dsp:spPr>
        <a:xfrm>
          <a:off x="0" y="147275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UITSLUITEND FYSISCH GOUD KAN U BEHOEDEN VAN DIT VERLIES</a:t>
          </a:r>
          <a:endParaRPr lang="en-US" sz="1100" kern="1200"/>
        </a:p>
      </dsp:txBody>
      <dsp:txXfrm>
        <a:off x="29528" y="1502286"/>
        <a:ext cx="3389696" cy="545834"/>
      </dsp:txXfrm>
    </dsp:sp>
    <dsp:sp modelId="{295320C5-78FA-4109-9C97-D900B70013E4}">
      <dsp:nvSpPr>
        <dsp:cNvPr id="0" name=""/>
        <dsp:cNvSpPr/>
      </dsp:nvSpPr>
      <dsp:spPr>
        <a:xfrm>
          <a:off x="0" y="210932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138856"/>
        <a:ext cx="3389696" cy="545834"/>
      </dsp:txXfrm>
    </dsp:sp>
    <dsp:sp modelId="{E096775B-7B39-4BF8-99D3-60B2B4E8F1F1}">
      <dsp:nvSpPr>
        <dsp:cNvPr id="0" name=""/>
        <dsp:cNvSpPr/>
      </dsp:nvSpPr>
      <dsp:spPr>
        <a:xfrm>
          <a:off x="0" y="274589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775426"/>
        <a:ext cx="3389696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3/07/2024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402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300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7.png"/><Relationship Id="rId9" Type="http://schemas.microsoft.com/office/2007/relationships/diagramDrawing" Target="../diagrams/drawing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Beleggersadvies</a:t>
            </a:r>
            <a:endParaRPr lang="en-US" sz="3200" b="1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Uw</a:t>
            </a:r>
            <a:r>
              <a:rPr lang="en-US" sz="3200" b="1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>
                <a:latin typeface="+mj-lt"/>
                <a:ea typeface="+mj-ea"/>
                <a:cs typeface="+mj-cs"/>
              </a:rPr>
              <a:t> </a:t>
            </a:r>
            <a:r>
              <a:rPr lang="en-US" sz="3200" b="1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7/3/2024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1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9C73D6-8693-ED9A-721D-FCF8EE23C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270" y="470414"/>
            <a:ext cx="7684476" cy="557377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1409-489C-E75E-8452-88EB3B84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7/3/2024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6ECE6-383E-65EC-27E1-018C81F8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6783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03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56F8D42-F32B-2467-7F6E-87911DD4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2" y="453390"/>
            <a:ext cx="8739554" cy="54548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BE782-54C5-5153-6FB7-2E695FC9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5497CE-7643-F709-2EB8-8230F24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11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2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03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A9876AF-B269-AE98-21B7-E61953E42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1" y="527538"/>
            <a:ext cx="6210596" cy="546532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95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9C3B649-B427-4F27-7A95-AE7AF188D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1" y="398747"/>
            <a:ext cx="7236069" cy="568000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24A0FE-13D2-DB45-089D-8091192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503C23-6556-8FD5-5632-8BC9D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13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2AACA57-4AE4-A396-DECD-0359222B717F}"/>
              </a:ext>
            </a:extLst>
          </p:cNvPr>
          <p:cNvSpPr/>
          <p:nvPr/>
        </p:nvSpPr>
        <p:spPr>
          <a:xfrm>
            <a:off x="967094" y="2313453"/>
            <a:ext cx="1396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rPr>
              <a:t>!!!!!!</a:t>
            </a:r>
          </a:p>
        </p:txBody>
      </p:sp>
    </p:spTree>
    <p:extLst>
      <p:ext uri="{BB962C8B-B14F-4D97-AF65-F5344CB8AC3E}">
        <p14:creationId xmlns:p14="http://schemas.microsoft.com/office/powerpoint/2010/main" val="3210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5C25BA2-AE35-D410-0CAD-D7BD8AED4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940" y="534152"/>
            <a:ext cx="8300218" cy="541589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45A83E-5983-BCD0-F8EA-EC419226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7/3/2024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A5DAAC-7553-524B-7AA2-9BBA93C5F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774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0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3FE0F24-0B70-0907-D5D6-6BD9B1C70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709" y="692301"/>
            <a:ext cx="7921868" cy="520862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B07C54-CEAD-05BB-0BC8-77776ADA24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9849FF6-9747-33B8-D7FE-BB03A2BE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99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7/3/2024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7/3/2024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18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7/3/2024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  <a:defRPr/>
              </a:pPr>
              <a:t>2</a:t>
            </a:fld>
            <a:endParaRPr lang="en-US" sz="12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1521147" y="5548610"/>
            <a:ext cx="8457101" cy="476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1700">
              <a:solidFill>
                <a:srgbClr val="FFFFFF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3239170" y="5786914"/>
            <a:ext cx="5472608" cy="561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err="1">
                <a:solidFill>
                  <a:schemeClr val="tx1"/>
                </a:solidFill>
                <a:highlight>
                  <a:srgbClr val="FFFF00"/>
                </a:highlight>
              </a:rPr>
              <a:t>By</a:t>
            </a:r>
            <a:r>
              <a:rPr lang="nl-BE">
                <a:solidFill>
                  <a:schemeClr val="tx1"/>
                </a:solidFill>
                <a:highlight>
                  <a:srgbClr val="FFFF00"/>
                </a:highlight>
              </a:rPr>
              <a:t> BUSSCHAERT&amp;CO   </a:t>
            </a:r>
            <a:r>
              <a:rPr lang="nl-BE" sz="2000" b="1">
                <a:solidFill>
                  <a:srgbClr val="FF0000"/>
                </a:solidFill>
              </a:rPr>
              <a:t>mexem </a:t>
            </a:r>
            <a:r>
              <a:rPr lang="nl-BE" sz="2000" b="1" err="1">
                <a:solidFill>
                  <a:srgbClr val="FF0000"/>
                </a:solidFill>
              </a:rPr>
              <a:t>be</a:t>
            </a:r>
            <a:endParaRPr lang="nl-BE" b="1">
              <a:solidFill>
                <a:srgbClr val="FF00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3F3ED0-F55D-8114-B346-6078212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627989"/>
            <a:ext cx="11518900" cy="505239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892E342-048D-E765-53C3-0A46EFCEBE07}"/>
              </a:ext>
            </a:extLst>
          </p:cNvPr>
          <p:cNvSpPr/>
          <p:nvPr/>
        </p:nvSpPr>
        <p:spPr>
          <a:xfrm>
            <a:off x="475933" y="166324"/>
            <a:ext cx="823584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Wij blijven de goedkoopste</a:t>
            </a: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7/3/2024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20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7/3/2024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7/3/2024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 sz="11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D3FC13-FE1D-A0A7-F8D5-67B08D56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86" y="0"/>
            <a:ext cx="8287801" cy="63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7/3/2024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CANADA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slimme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7/3/2024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26</a:t>
            </a:fld>
            <a:endParaRPr lang="en-US" sz="1400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494F9B-D851-46F3-9164-479893CBE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7F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D3799A-1FC5-417A-8683-57447021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50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50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C63D692-BCCD-3F82-0B7C-D9DE22265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26244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8EA816A-572D-6B7D-0DEB-28FB9CAFFB33}"/>
              </a:ext>
            </a:extLst>
          </p:cNvPr>
          <p:cNvSpPr/>
          <p:nvPr/>
        </p:nvSpPr>
        <p:spPr>
          <a:xfrm>
            <a:off x="5835761" y="930782"/>
            <a:ext cx="2978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Doel 5,5$</a:t>
            </a:r>
          </a:p>
        </p:txBody>
      </p:sp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378" y="242287"/>
            <a:ext cx="11058144" cy="601161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515569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/>
              <a:pPr defTabSz="914400">
                <a:spcAft>
                  <a:spcPts val="600"/>
                </a:spcAft>
              </a:pPr>
              <a:t>7/3/2024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smtClean="0"/>
              <a:pPr defTabSz="914400">
                <a:spcAft>
                  <a:spcPts val="600"/>
                </a:spcAft>
              </a:pPr>
              <a:t>28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B4087B7-090E-F667-B615-03FDA4401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0823"/>
            <a:ext cx="11514667" cy="750863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05D0583-6D6F-06FB-3710-A9A0DC1BC1A4}"/>
              </a:ext>
            </a:extLst>
          </p:cNvPr>
          <p:cNvSpPr/>
          <p:nvPr/>
        </p:nvSpPr>
        <p:spPr>
          <a:xfrm>
            <a:off x="4937063" y="973711"/>
            <a:ext cx="3525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Doel10/15$</a:t>
            </a:r>
          </a:p>
        </p:txBody>
      </p:sp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7/3/2024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29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130D87E-7E97-3B19-6E2D-924888F2C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74785"/>
            <a:ext cx="11514667" cy="753500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6857050C-43F5-65E3-A49F-7A4354815E33}"/>
              </a:ext>
            </a:extLst>
          </p:cNvPr>
          <p:cNvSpPr/>
          <p:nvPr/>
        </p:nvSpPr>
        <p:spPr>
          <a:xfrm>
            <a:off x="1460762" y="1163695"/>
            <a:ext cx="2420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Doel 7$</a:t>
            </a:r>
          </a:p>
        </p:txBody>
      </p:sp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5434642" y="3958580"/>
            <a:ext cx="547618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 woensdagen 17 juli en 21 augustus en 18/09+ 16/10 +20/11+18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677094E-F0FE-4EC2-9511-5A411A2E1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0E1ADA3-256B-436F-BB84-15BF272B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3193" y="233171"/>
            <a:ext cx="5537727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DC7D3D-A4F6-4638-B02B-2DBB6C11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64989" y="3986312"/>
            <a:ext cx="398318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C091E65-5627-4CC0-82AA-74A3C89D7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6364989" y="810026"/>
            <a:ext cx="4314136" cy="324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3697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7/3/2024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30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D4D741-01EF-B947-0433-6AF84C35B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9953"/>
            <a:ext cx="11514667" cy="820322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55AC22C-237C-F78B-D0A3-962CC230A119}"/>
              </a:ext>
            </a:extLst>
          </p:cNvPr>
          <p:cNvSpPr/>
          <p:nvPr/>
        </p:nvSpPr>
        <p:spPr>
          <a:xfrm>
            <a:off x="345623" y="2054461"/>
            <a:ext cx="3219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$ 6  target</a:t>
            </a:r>
          </a:p>
        </p:txBody>
      </p:sp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7/3/2024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CF76B36-9947-CD84-979B-E94DB2D97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06669"/>
            <a:ext cx="11514667" cy="829993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9DC703D-130B-E846-254B-E736296D3781}"/>
              </a:ext>
            </a:extLst>
          </p:cNvPr>
          <p:cNvSpPr/>
          <p:nvPr/>
        </p:nvSpPr>
        <p:spPr>
          <a:xfrm>
            <a:off x="6527103" y="939409"/>
            <a:ext cx="246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3"/>
                </a:solidFill>
                <a:effectLst/>
              </a:rPr>
              <a:t>Doel 8$</a:t>
            </a:r>
          </a:p>
        </p:txBody>
      </p:sp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0F30BB5-7BA0-4D79-B51D-809B0D796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4519209" y="775989"/>
            <a:ext cx="6385334" cy="490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cap="all" spc="0" dirty="0">
              <a:ln w="12700" cmpd="sng">
                <a:solidFill>
                  <a:schemeClr val="accent4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F561C9-F335-45B4-A0DC-68F946099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11269" cy="6477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1" y="5878059"/>
            <a:ext cx="2155972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3110" y="5878059"/>
            <a:ext cx="564641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1C25A6-0296-9213-543F-BA0ACD9A1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" y="-710186"/>
            <a:ext cx="11514667" cy="8291145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ADFA314A-6512-9877-E939-4474F5D4A4A3}"/>
              </a:ext>
            </a:extLst>
          </p:cNvPr>
          <p:cNvSpPr/>
          <p:nvPr/>
        </p:nvSpPr>
        <p:spPr>
          <a:xfrm>
            <a:off x="1457077" y="568473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3"/>
                </a:solidFill>
                <a:effectLst/>
              </a:rPr>
              <a:t>Doel 5 $</a:t>
            </a:r>
          </a:p>
        </p:txBody>
      </p:sp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7/3/2024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56963C4-9C2C-47CD-4DC4-8A4F2EA39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"/>
            <a:ext cx="11514667" cy="7640515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29A4B30F-F837-3037-832C-B16FF6DB7D98}"/>
              </a:ext>
            </a:extLst>
          </p:cNvPr>
          <p:cNvSpPr/>
          <p:nvPr/>
        </p:nvSpPr>
        <p:spPr>
          <a:xfrm>
            <a:off x="4060617" y="1111937"/>
            <a:ext cx="2914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4"/>
                </a:solidFill>
                <a:effectLst/>
              </a:rPr>
              <a:t>Doel 12 $</a:t>
            </a:r>
          </a:p>
        </p:txBody>
      </p:sp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7/3/2024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34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E16C4E4-23F6-7775-7BFB-39153438A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9615"/>
            <a:ext cx="11514667" cy="7860323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4C372DA-CADF-C2E4-562A-6E6F4D626BA5}"/>
              </a:ext>
            </a:extLst>
          </p:cNvPr>
          <p:cNvSpPr/>
          <p:nvPr/>
        </p:nvSpPr>
        <p:spPr>
          <a:xfrm>
            <a:off x="2526112" y="956439"/>
            <a:ext cx="3001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4"/>
                </a:solidFill>
                <a:effectLst/>
              </a:rPr>
              <a:t> doel 19 $</a:t>
            </a:r>
          </a:p>
        </p:txBody>
      </p:sp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9981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7/3/2024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3446" y="5878059"/>
            <a:ext cx="953265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35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157D1DF-C977-1DA6-F1C0-5E0805F5E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48408"/>
            <a:ext cx="11514667" cy="764930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472F3B0-6D66-AC52-271E-5DC281646381}"/>
              </a:ext>
            </a:extLst>
          </p:cNvPr>
          <p:cNvSpPr/>
          <p:nvPr/>
        </p:nvSpPr>
        <p:spPr>
          <a:xfrm>
            <a:off x="727631" y="1569137"/>
            <a:ext cx="3283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Doel 100 $</a:t>
            </a:r>
          </a:p>
        </p:txBody>
      </p:sp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7/3/2024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36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134239" y="1590484"/>
            <a:ext cx="808105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70000€</a:t>
            </a:r>
            <a:endParaRPr lang="nl-NL" sz="138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5" y="530025"/>
            <a:ext cx="9384324" cy="11012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>
                <a:solidFill>
                  <a:srgbClr val="FFFFFF"/>
                </a:solidFill>
              </a:rPr>
              <a:t>Aan en verkoop goud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7/3/2024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575" y="1631243"/>
            <a:ext cx="6984846" cy="39115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EC8125A-0B3E-3B46-928B-7856B10A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85" y="0"/>
            <a:ext cx="306208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7/3/2024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38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39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7/3/2024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1510978" y="-71246"/>
            <a:ext cx="9062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5400" b="1" cap="none" spc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= </a:t>
            </a:r>
            <a:r>
              <a:rPr lang="nl-NL" sz="5400" b="1" cap="none" spc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interactive</a:t>
            </a:r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69507" y="934244"/>
            <a:ext cx="1090324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 deal </a:t>
            </a:r>
            <a:r>
              <a:rPr lang="nl-NL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herverdiend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err="1"/>
              <a:t>Wij</a:t>
            </a:r>
            <a:r>
              <a:rPr lang="en-US" sz="1600"/>
              <a:t> </a:t>
            </a:r>
            <a:r>
              <a:rPr lang="en-US" sz="1600" err="1"/>
              <a:t>zoeken</a:t>
            </a:r>
            <a:r>
              <a:rPr lang="en-US" sz="1600"/>
              <a:t> advisors(</a:t>
            </a:r>
            <a:r>
              <a:rPr lang="en-US" sz="1600" err="1"/>
              <a:t>zelfstandigen</a:t>
            </a:r>
            <a:r>
              <a:rPr lang="en-US" sz="1600"/>
              <a:t>) in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steden</a:t>
            </a:r>
            <a:endParaRPr lang="en-US" sz="1600"/>
          </a:p>
          <a:p>
            <a:pPr indent="-228600" defTabSz="914400"/>
            <a:r>
              <a:rPr lang="en-US" sz="1600"/>
              <a:t>Je </a:t>
            </a:r>
            <a:r>
              <a:rPr lang="en-US" sz="1600" err="1"/>
              <a:t>moet</a:t>
            </a:r>
            <a:r>
              <a:rPr lang="en-US" sz="1600"/>
              <a:t> </a:t>
            </a:r>
            <a:r>
              <a:rPr lang="en-US" sz="1600" err="1"/>
              <a:t>een</a:t>
            </a:r>
            <a:r>
              <a:rPr lang="en-US" sz="1600"/>
              <a:t> bachelor </a:t>
            </a:r>
            <a:r>
              <a:rPr lang="en-US" sz="1600" err="1"/>
              <a:t>hebben</a:t>
            </a:r>
            <a:r>
              <a:rPr lang="en-US" sz="1600"/>
              <a:t> of master in </a:t>
            </a:r>
            <a:r>
              <a:rPr lang="en-US" sz="1600" err="1"/>
              <a:t>een</a:t>
            </a:r>
            <a:r>
              <a:rPr lang="en-US" sz="1600"/>
              <a:t> </a:t>
            </a:r>
            <a:r>
              <a:rPr lang="en-US" sz="1600" err="1"/>
              <a:t>financiele</a:t>
            </a:r>
            <a:r>
              <a:rPr lang="en-US" sz="1600"/>
              <a:t> </a:t>
            </a:r>
            <a:r>
              <a:rPr lang="en-US" sz="1600" err="1"/>
              <a:t>opleiding</a:t>
            </a:r>
            <a:endParaRPr lang="en-US" sz="1600"/>
          </a:p>
          <a:p>
            <a:pPr indent="-228600" defTabSz="914400"/>
            <a:r>
              <a:rPr lang="en-US" sz="1600"/>
              <a:t>Of </a:t>
            </a:r>
            <a:r>
              <a:rPr lang="en-US" sz="1600" err="1"/>
              <a:t>nog</a:t>
            </a:r>
            <a:r>
              <a:rPr lang="en-US" sz="1600"/>
              <a:t> </a:t>
            </a:r>
            <a:r>
              <a:rPr lang="en-US" sz="1600" err="1"/>
              <a:t>beter</a:t>
            </a:r>
            <a:r>
              <a:rPr lang="en-US" sz="1600"/>
              <a:t> </a:t>
            </a:r>
            <a:r>
              <a:rPr lang="en-US" sz="1600" err="1"/>
              <a:t>gebeten</a:t>
            </a:r>
            <a:r>
              <a:rPr lang="en-US" sz="1600"/>
              <a:t> </a:t>
            </a:r>
            <a:r>
              <a:rPr lang="en-US" sz="1600" err="1"/>
              <a:t>voor</a:t>
            </a:r>
            <a:r>
              <a:rPr lang="en-US" sz="1600"/>
              <a:t> </a:t>
            </a:r>
            <a:r>
              <a:rPr lang="en-US" sz="1600" err="1"/>
              <a:t>beleggingen</a:t>
            </a:r>
            <a:endParaRPr lang="en-US" sz="1600"/>
          </a:p>
          <a:p>
            <a:pPr indent="-228600" defTabSz="914400"/>
            <a:r>
              <a:rPr lang="en-US" sz="1600" err="1"/>
              <a:t>Uw</a:t>
            </a:r>
            <a:r>
              <a:rPr lang="en-US" sz="1600"/>
              <a:t> eigen advisor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runnen</a:t>
            </a:r>
            <a:r>
              <a:rPr lang="en-US" sz="1600"/>
              <a:t> </a:t>
            </a:r>
            <a:r>
              <a:rPr lang="en-US" sz="1600" err="1"/>
              <a:t>onder</a:t>
            </a:r>
            <a:r>
              <a:rPr lang="en-US" sz="1600"/>
              <a:t> </a:t>
            </a:r>
            <a:r>
              <a:rPr lang="en-US" sz="1600" err="1"/>
              <a:t>toezicht</a:t>
            </a:r>
            <a:r>
              <a:rPr lang="en-US" sz="1600"/>
              <a:t> van </a:t>
            </a:r>
            <a:r>
              <a:rPr lang="en-US" sz="1600" err="1"/>
              <a:t>mexem</a:t>
            </a:r>
            <a:r>
              <a:rPr lang="en-US" sz="1600"/>
              <a:t> be </a:t>
            </a:r>
          </a:p>
          <a:p>
            <a:pPr indent="-228600" defTabSz="914400"/>
            <a:r>
              <a:rPr lang="en-US" sz="1600" err="1"/>
              <a:t>Inlichtigen</a:t>
            </a:r>
            <a:r>
              <a:rPr lang="en-US" sz="1600"/>
              <a:t> op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knokke</a:t>
            </a:r>
            <a:endParaRPr lang="en-US" sz="1600"/>
          </a:p>
          <a:p>
            <a:pPr indent="-228600" defTabSz="914400"/>
            <a:r>
              <a:rPr lang="en-US" sz="1600"/>
              <a:t>050344777   of 050150012</a:t>
            </a:r>
          </a:p>
          <a:p>
            <a:pPr indent="-228600" defTabSz="914400"/>
            <a:r>
              <a:rPr lang="en-US" sz="160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7/3/2024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7/3/2024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7/3/2024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26750C-315F-50E9-4893-6AB0E65E1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497" y="534152"/>
            <a:ext cx="6243104" cy="541589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5F1C1-E7B6-AE57-9D0E-39E85707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7/3/2024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7AACD9-4F68-AAE7-680C-1DB9FE7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68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468</Words>
  <Application>Microsoft Office PowerPoint</Application>
  <PresentationFormat>Aangepast</PresentationFormat>
  <Paragraphs>156</Paragraphs>
  <Slides>39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9" baseType="lpstr">
      <vt:lpstr>Arial</vt:lpstr>
      <vt:lpstr>Calibri</vt:lpstr>
      <vt:lpstr>Arial Black</vt:lpstr>
      <vt:lpstr>LJQQAM+ITC Zapf Chancery Medium Italic</vt:lpstr>
      <vt:lpstr>Arial Unicode MS</vt:lpstr>
      <vt:lpstr>Corbel</vt:lpstr>
      <vt:lpstr>Constantia</vt:lpstr>
      <vt:lpstr>Wingdings 3</vt:lpstr>
      <vt:lpstr>Univers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3</cp:revision>
  <cp:lastPrinted>2023-12-06T10:58:29Z</cp:lastPrinted>
  <dcterms:modified xsi:type="dcterms:W3CDTF">2024-07-03T08:30:53Z</dcterms:modified>
</cp:coreProperties>
</file>