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82" r:id="rId1"/>
  </p:sldMasterIdLst>
  <p:notesMasterIdLst>
    <p:notesMasterId r:id="rId40"/>
  </p:notesMasterIdLst>
  <p:sldIdLst>
    <p:sldId id="256" r:id="rId2"/>
    <p:sldId id="505" r:id="rId3"/>
    <p:sldId id="476" r:id="rId4"/>
    <p:sldId id="258" r:id="rId5"/>
    <p:sldId id="518" r:id="rId6"/>
    <p:sldId id="531" r:id="rId7"/>
    <p:sldId id="460" r:id="rId8"/>
    <p:sldId id="260" r:id="rId9"/>
    <p:sldId id="539" r:id="rId10"/>
    <p:sldId id="512" r:id="rId11"/>
    <p:sldId id="540" r:id="rId12"/>
    <p:sldId id="542" r:id="rId13"/>
    <p:sldId id="264" r:id="rId14"/>
    <p:sldId id="515" r:id="rId15"/>
    <p:sldId id="466" r:id="rId16"/>
    <p:sldId id="465" r:id="rId17"/>
    <p:sldId id="404" r:id="rId18"/>
    <p:sldId id="336" r:id="rId19"/>
    <p:sldId id="462" r:id="rId20"/>
    <p:sldId id="272" r:id="rId21"/>
    <p:sldId id="496" r:id="rId22"/>
    <p:sldId id="274" r:id="rId23"/>
    <p:sldId id="380" r:id="rId24"/>
    <p:sldId id="519" r:id="rId25"/>
    <p:sldId id="520" r:id="rId26"/>
    <p:sldId id="530" r:id="rId27"/>
    <p:sldId id="526" r:id="rId28"/>
    <p:sldId id="529" r:id="rId29"/>
    <p:sldId id="528" r:id="rId30"/>
    <p:sldId id="525" r:id="rId31"/>
    <p:sldId id="536" r:id="rId32"/>
    <p:sldId id="524" r:id="rId33"/>
    <p:sldId id="541" r:id="rId34"/>
    <p:sldId id="543" r:id="rId35"/>
    <p:sldId id="483" r:id="rId36"/>
    <p:sldId id="535" r:id="rId37"/>
    <p:sldId id="400" r:id="rId38"/>
    <p:sldId id="534" r:id="rId39"/>
  </p:sldIdLst>
  <p:sldSz cx="11518900" cy="6477000"/>
  <p:notesSz cx="9929813" cy="6797675"/>
  <p:embeddedFontLst>
    <p:embeddedFont>
      <p:font typeface="Arial Unicode MS" panose="020B0604020202020204" charset="-128"/>
      <p:regular r:id="rId41"/>
    </p:embeddedFont>
    <p:embeddedFont>
      <p:font typeface="Arial Black" panose="020B0A04020102020204" pitchFamily="34" charset="0"/>
      <p:bold r:id="rId42"/>
    </p:embeddedFont>
    <p:embeddedFont>
      <p:font typeface="Constantia" panose="02030602050306030303" pitchFamily="18" charset="0"/>
      <p:regular r:id="rId43"/>
      <p:bold r:id="rId44"/>
      <p:italic r:id="rId45"/>
      <p:boldItalic r:id="rId46"/>
    </p:embeddedFont>
    <p:embeddedFont>
      <p:font typeface="Corbel" panose="020B0503020204020204" pitchFamily="34" charset="0"/>
      <p:regular r:id="rId47"/>
      <p:bold r:id="rId48"/>
      <p:italic r:id="rId49"/>
      <p:boldItalic r:id="rId50"/>
    </p:embeddedFont>
    <p:embeddedFont>
      <p:font typeface="LJQQAM+ITC Zapf Chancery Medium Italic" panose="020B0604020202020204"/>
      <p:regular r:id="rId51"/>
    </p:embeddedFont>
    <p:embeddedFont>
      <p:font typeface="Univers" panose="020B0503020202020204" pitchFamily="34" charset="0"/>
      <p:regular r:id="rId52"/>
      <p:bold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18"/>
            <p14:sldId id="531"/>
          </p14:sldIdLst>
        </p14:section>
        <p14:section name="Naamloze sectie" id="{8755B586-2486-49CE-8420-C76D66869903}">
          <p14:sldIdLst>
            <p14:sldId id="460"/>
            <p14:sldId id="260"/>
            <p14:sldId id="539"/>
            <p14:sldId id="512"/>
            <p14:sldId id="540"/>
            <p14:sldId id="542"/>
            <p14:sldId id="264"/>
            <p14:sldId id="515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</p14:sldIdLst>
        </p14:section>
        <p14:section name="Naamloze sectie" id="{074C21AF-C3DA-4687-9D7C-3395020316BD}">
          <p14:sldIdLst>
            <p14:sldId id="380"/>
            <p14:sldId id="519"/>
            <p14:sldId id="520"/>
            <p14:sldId id="530"/>
            <p14:sldId id="526"/>
            <p14:sldId id="529"/>
            <p14:sldId id="528"/>
            <p14:sldId id="525"/>
            <p14:sldId id="536"/>
            <p14:sldId id="524"/>
            <p14:sldId id="541"/>
            <p14:sldId id="543"/>
            <p14:sldId id="483"/>
            <p14:sldId id="535"/>
            <p14:sldId id="400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92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DEAD814-58BA-4AD8-B095-8EE123EB99A8}" type="presOf" srcId="{80A314BF-352E-4944-A88C-7AB0CBF31700}" destId="{73DA6E23-222E-4423-8948-6E9F4617F3DD}" srcOrd="0" destOrd="0" presId="urn:microsoft.com/office/officeart/2005/8/layout/vList2"/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E8FBC73-E0A7-4F3E-853B-4753CF844624}" type="presOf" srcId="{56448D94-16A9-4895-8FAA-122E436DE52B}" destId="{7E41B242-1C41-4C10-8D84-36987FB16C55}" srcOrd="0" destOrd="0" presId="urn:microsoft.com/office/officeart/2005/8/layout/vList2"/>
    <dgm:cxn modelId="{3BDD6C7A-4D09-4657-ACD7-FB652499BFC4}" type="presOf" srcId="{7B162C0D-8231-49A0-8533-B5A9CBD00339}" destId="{E096775B-7B39-4BF8-99D3-60B2B4E8F1F1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115406C9-48FB-4613-B9ED-EF54AAA98F04}" type="presOf" srcId="{53A3BC40-D848-42E8-B02C-D3435AFDD15F}" destId="{295320C5-78FA-4109-9C97-D900B70013E4}" srcOrd="0" destOrd="0" presId="urn:microsoft.com/office/officeart/2005/8/layout/vList2"/>
    <dgm:cxn modelId="{AD5427EB-115E-431C-93EF-B02564497395}" type="presOf" srcId="{978A7F72-9446-4607-B7F4-6767861DBBAB}" destId="{25FFA75A-14B9-4430-BF3A-8547943A3082}" srcOrd="0" destOrd="0" presId="urn:microsoft.com/office/officeart/2005/8/layout/vList2"/>
    <dgm:cxn modelId="{7A80C1F1-DCE9-4AF3-BA7C-10DAAE49EBF9}" type="presOf" srcId="{0EE3F159-F1D6-4FE3-B33A-A6B592245C74}" destId="{07112140-1C35-4468-BBEE-3F86CCBB94A1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F23F2048-C16D-45BB-9BD4-D6EF248DF826}" type="presParOf" srcId="{07112140-1C35-4468-BBEE-3F86CCBB94A1}" destId="{7E41B242-1C41-4C10-8D84-36987FB16C55}" srcOrd="0" destOrd="0" presId="urn:microsoft.com/office/officeart/2005/8/layout/vList2"/>
    <dgm:cxn modelId="{C8B1A343-C3F5-42CE-A08F-432B24618DA2}" type="presParOf" srcId="{07112140-1C35-4468-BBEE-3F86CCBB94A1}" destId="{44BD79E6-D2EB-4041-9CF8-920DC0D6B14D}" srcOrd="1" destOrd="0" presId="urn:microsoft.com/office/officeart/2005/8/layout/vList2"/>
    <dgm:cxn modelId="{4F84EE4C-465E-430E-8BF3-272C9A1BE3D3}" type="presParOf" srcId="{07112140-1C35-4468-BBEE-3F86CCBB94A1}" destId="{73DA6E23-222E-4423-8948-6E9F4617F3DD}" srcOrd="2" destOrd="0" presId="urn:microsoft.com/office/officeart/2005/8/layout/vList2"/>
    <dgm:cxn modelId="{94E13DFF-F376-4B1E-8F76-C233DE5D1BDF}" type="presParOf" srcId="{07112140-1C35-4468-BBEE-3F86CCBB94A1}" destId="{B61176B5-E0F4-45E2-B9CC-EFD3B789FC6D}" srcOrd="3" destOrd="0" presId="urn:microsoft.com/office/officeart/2005/8/layout/vList2"/>
    <dgm:cxn modelId="{7697BE0D-5DE4-4537-83A9-61B668021739}" type="presParOf" srcId="{07112140-1C35-4468-BBEE-3F86CCBB94A1}" destId="{25FFA75A-14B9-4430-BF3A-8547943A3082}" srcOrd="4" destOrd="0" presId="urn:microsoft.com/office/officeart/2005/8/layout/vList2"/>
    <dgm:cxn modelId="{08001E95-D59E-4E02-81A2-D27FA0D88B06}" type="presParOf" srcId="{07112140-1C35-4468-BBEE-3F86CCBB94A1}" destId="{50C23378-6BE4-4B61-AF28-AEC502787224}" srcOrd="5" destOrd="0" presId="urn:microsoft.com/office/officeart/2005/8/layout/vList2"/>
    <dgm:cxn modelId="{5B081076-52FF-4D15-A56B-E32ACCD1071A}" type="presParOf" srcId="{07112140-1C35-4468-BBEE-3F86CCBB94A1}" destId="{295320C5-78FA-4109-9C97-D900B70013E4}" srcOrd="6" destOrd="0" presId="urn:microsoft.com/office/officeart/2005/8/layout/vList2"/>
    <dgm:cxn modelId="{C4419BD7-F80B-4E12-81D5-68A4AE0F778A}" type="presParOf" srcId="{07112140-1C35-4468-BBEE-3F86CCBB94A1}" destId="{2426C956-4A97-4626-8865-3FBFAFE1EF2A}" srcOrd="7" destOrd="0" presId="urn:microsoft.com/office/officeart/2005/8/layout/vList2"/>
    <dgm:cxn modelId="{76E48213-CA02-4DED-A0CE-BFFA0588666B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199617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DE LAASTE 3000 JAAR IS ER MAAR WEINIG VERANDERD OP DEZE AARDE OM UW VERMOGEN AFTESCHERMEN  TEGEN KOOPKRACHTVERLIES</a:t>
          </a:r>
          <a:endParaRPr lang="en-US" sz="1100" kern="1200"/>
        </a:p>
      </dsp:txBody>
      <dsp:txXfrm>
        <a:off x="29528" y="229145"/>
        <a:ext cx="3389696" cy="545834"/>
      </dsp:txXfrm>
    </dsp:sp>
    <dsp:sp modelId="{73DA6E23-222E-4423-8948-6E9F4617F3DD}">
      <dsp:nvSpPr>
        <dsp:cNvPr id="0" name=""/>
        <dsp:cNvSpPr/>
      </dsp:nvSpPr>
      <dsp:spPr>
        <a:xfrm>
          <a:off x="0" y="836187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BEURZEN.OBLIGATIES ALLES ZAL IN WAARDE VERMINDEREN</a:t>
          </a:r>
          <a:endParaRPr lang="en-US" sz="1100" kern="1200"/>
        </a:p>
      </dsp:txBody>
      <dsp:txXfrm>
        <a:off x="29528" y="865715"/>
        <a:ext cx="3389696" cy="545834"/>
      </dsp:txXfrm>
    </dsp:sp>
    <dsp:sp modelId="{25FFA75A-14B9-4430-BF3A-8547943A3082}">
      <dsp:nvSpPr>
        <dsp:cNvPr id="0" name=""/>
        <dsp:cNvSpPr/>
      </dsp:nvSpPr>
      <dsp:spPr>
        <a:xfrm>
          <a:off x="0" y="1472758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UITSLUITEND FYSISCH GOUD KAN U BEHOEDEN VAN DIT VERLIES</a:t>
          </a:r>
          <a:endParaRPr lang="en-US" sz="1100" kern="1200"/>
        </a:p>
      </dsp:txBody>
      <dsp:txXfrm>
        <a:off x="29528" y="1502286"/>
        <a:ext cx="3389696" cy="545834"/>
      </dsp:txXfrm>
    </dsp:sp>
    <dsp:sp modelId="{295320C5-78FA-4109-9C97-D900B70013E4}">
      <dsp:nvSpPr>
        <dsp:cNvPr id="0" name=""/>
        <dsp:cNvSpPr/>
      </dsp:nvSpPr>
      <dsp:spPr>
        <a:xfrm>
          <a:off x="0" y="2109328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GOUDSTAVEN BEHOUDEN AL SINDS 3000JAAR STEEDS HUN KOOPKRACHT</a:t>
          </a:r>
          <a:endParaRPr lang="en-US" sz="1100" kern="1200"/>
        </a:p>
      </dsp:txBody>
      <dsp:txXfrm>
        <a:off x="29528" y="2138856"/>
        <a:ext cx="3389696" cy="545834"/>
      </dsp:txXfrm>
    </dsp:sp>
    <dsp:sp modelId="{E096775B-7B39-4BF8-99D3-60B2B4E8F1F1}">
      <dsp:nvSpPr>
        <dsp:cNvPr id="0" name=""/>
        <dsp:cNvSpPr/>
      </dsp:nvSpPr>
      <dsp:spPr>
        <a:xfrm>
          <a:off x="0" y="2745898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EN JA AZIE EN CHINA GELOVEN MASSAAL DAARIN</a:t>
          </a:r>
          <a:endParaRPr lang="en-US" sz="1100" kern="1200"/>
        </a:p>
      </dsp:txBody>
      <dsp:txXfrm>
        <a:off x="29528" y="2775426"/>
        <a:ext cx="3389696" cy="54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24/07/2024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063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700" y="833355"/>
            <a:ext cx="9416701" cy="27635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8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150" y="3654655"/>
            <a:ext cx="8283801" cy="1311045"/>
          </a:xfrm>
        </p:spPr>
        <p:txBody>
          <a:bodyPr>
            <a:normAutofit/>
          </a:bodyPr>
          <a:lstStyle>
            <a:lvl1pPr marL="0" indent="0" algn="ctr">
              <a:buNone/>
              <a:defRPr sz="2078">
                <a:solidFill>
                  <a:srgbClr val="FFFFFF"/>
                </a:solidFill>
              </a:defRPr>
            </a:lvl1pPr>
            <a:lvl2pPr marL="431780" indent="0" algn="ctr">
              <a:buNone/>
              <a:defRPr sz="2078"/>
            </a:lvl2pPr>
            <a:lvl3pPr marL="863559" indent="0" algn="ctr">
              <a:buNone/>
              <a:defRPr sz="2078"/>
            </a:lvl3pPr>
            <a:lvl4pPr marL="1295339" indent="0" algn="ctr">
              <a:buNone/>
              <a:defRPr sz="1889"/>
            </a:lvl4pPr>
            <a:lvl5pPr marL="1727119" indent="0" algn="ctr">
              <a:buNone/>
              <a:defRPr sz="1889"/>
            </a:lvl5pPr>
            <a:lvl6pPr marL="2158898" indent="0" algn="ctr">
              <a:buNone/>
              <a:defRPr sz="1889"/>
            </a:lvl6pPr>
            <a:lvl7pPr marL="2590678" indent="0" algn="ctr">
              <a:buNone/>
              <a:defRPr sz="1889"/>
            </a:lvl7pPr>
            <a:lvl8pPr marL="3022458" indent="0" algn="ctr">
              <a:buNone/>
              <a:defRPr sz="1889"/>
            </a:lvl8pPr>
            <a:lvl9pPr marL="3454237" indent="0" algn="ctr">
              <a:buNone/>
              <a:defRPr sz="1889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4FE9D-F71D-4704-AE5B-400287031B1B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869422" y="3526367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3213" y="719667"/>
            <a:ext cx="2195790" cy="510963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897" y="719667"/>
            <a:ext cx="7019330" cy="51096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63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1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340" y="1108376"/>
            <a:ext cx="9416701" cy="27635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800" b="0" cap="all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526" y="3923713"/>
            <a:ext cx="8284969" cy="12880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78">
                <a:solidFill>
                  <a:schemeClr val="accent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871822" y="3797052"/>
            <a:ext cx="77752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897" y="1943099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1588" y="1943100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4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890316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897" y="257028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062" y="1887975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3062" y="256824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7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3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071" y="1036320"/>
            <a:ext cx="4924330" cy="4404360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849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6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4391" y="1010411"/>
            <a:ext cx="5762330" cy="45339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44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720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8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897" y="575733"/>
            <a:ext cx="9330309" cy="128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943100"/>
            <a:ext cx="9327806" cy="381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893" y="5878060"/>
            <a:ext cx="220049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accent1"/>
                </a:solidFill>
              </a:defRPr>
            </a:lvl1pPr>
          </a:lstStyle>
          <a:p>
            <a:fld id="{19127723-9AB6-4880-AA78-6BD21EBC34E1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1122" y="5878060"/>
            <a:ext cx="4457314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4462" y="5878060"/>
            <a:ext cx="161202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0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  <p:sldLayoutId id="21474850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890" indent="-172712" algn="l" defTabSz="863559" rtl="0" eaLnBrk="1" latinLnBrk="0" hangingPunct="1">
        <a:lnSpc>
          <a:spcPct val="90000"/>
        </a:lnSpc>
        <a:spcBef>
          <a:spcPts val="1322"/>
        </a:spcBef>
        <a:buClr>
          <a:schemeClr val="accent1"/>
        </a:buClr>
        <a:buSzPct val="80000"/>
        <a:buFont typeface="Corbel" pitchFamily="34" charset="0"/>
        <a:buChar char="•"/>
        <a:defRPr sz="2078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1780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889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0847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9915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8983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1104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9436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7768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6100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9.png"/><Relationship Id="rId9" Type="http://schemas.microsoft.com/office/2007/relationships/diagramDrawing" Target="../diagrams/drawin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err="1">
                <a:latin typeface="+mj-lt"/>
                <a:ea typeface="+mj-ea"/>
                <a:cs typeface="+mj-cs"/>
              </a:rPr>
              <a:t>Beleggersadvies</a:t>
            </a:r>
            <a:endParaRPr lang="en-US" sz="3200" b="1"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err="1">
                <a:latin typeface="+mj-lt"/>
                <a:ea typeface="+mj-ea"/>
                <a:cs typeface="+mj-cs"/>
              </a:rPr>
              <a:t>Uw</a:t>
            </a:r>
            <a:r>
              <a:rPr lang="en-US" sz="3200" b="1"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err="1">
                <a:latin typeface="+mj-lt"/>
                <a:ea typeface="+mj-ea"/>
                <a:cs typeface="+mj-cs"/>
              </a:rPr>
              <a:t>bestuurder</a:t>
            </a:r>
            <a:r>
              <a:rPr lang="en-US" sz="3200" b="1">
                <a:latin typeface="+mj-lt"/>
                <a:ea typeface="+mj-ea"/>
                <a:cs typeface="+mj-cs"/>
              </a:rPr>
              <a:t> </a:t>
            </a:r>
            <a:r>
              <a:rPr lang="en-US" sz="3200" b="1" err="1">
                <a:latin typeface="+mj-lt"/>
                <a:ea typeface="+mj-ea"/>
                <a:cs typeface="+mj-cs"/>
              </a:rPr>
              <a:t>Mexem</a:t>
            </a:r>
            <a:r>
              <a:rPr lang="en-US" sz="3200" b="1"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7/24/2024</a:t>
            </a:fld>
            <a:endParaRPr lang="en-US" sz="900"/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16A05F-946A-7A32-54C8-6B398B4F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80" y="534152"/>
            <a:ext cx="7993937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7/24/2024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10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26247760-DF5C-D2C2-5EA1-84E0D01E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72" y="1061108"/>
            <a:ext cx="6988750" cy="43489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3D3849-146D-3DF9-B6E5-5BF91236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416CB5-B2A8-45DF-6C4C-68CFEC70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C53E80-0CBD-0390-A738-0B94B5ED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31" y="830817"/>
            <a:ext cx="8289356" cy="47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7423D8D-3714-3BED-29EF-01A198225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085" y="534152"/>
            <a:ext cx="5807927" cy="541589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noFill/>
          <a:ln w="12700">
            <a:solidFill>
              <a:srgbClr val="A35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84E445-66A8-D351-6860-08985AB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8E8902-AA7F-1580-9959-1D40BF51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817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1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B2CA5A-8304-57ED-5717-C3BA6F28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71" y="0"/>
            <a:ext cx="7114557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C1CCAF6-4215-F8D5-69C8-D14DAB5140DC}"/>
              </a:ext>
            </a:extLst>
          </p:cNvPr>
          <p:cNvSpPr/>
          <p:nvPr/>
        </p:nvSpPr>
        <p:spPr>
          <a:xfrm>
            <a:off x="5399410" y="475238"/>
            <a:ext cx="528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Mooi koopsignaal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D930786-2077-50AC-4D36-DEDB7100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86189"/>
              </p:ext>
            </p:extLst>
          </p:nvPr>
        </p:nvGraphicFramePr>
        <p:xfrm>
          <a:off x="5061623" y="30067"/>
          <a:ext cx="4274022" cy="632460"/>
        </p:xfrm>
        <a:graphic>
          <a:graphicData uri="http://schemas.openxmlformats.org/drawingml/2006/table">
            <a:tbl>
              <a:tblPr/>
              <a:tblGrid>
                <a:gridCol w="2137011">
                  <a:extLst>
                    <a:ext uri="{9D8B030D-6E8A-4147-A177-3AD203B41FA5}">
                      <a16:colId xmlns:a16="http://schemas.microsoft.com/office/drawing/2014/main" val="122536167"/>
                    </a:ext>
                  </a:extLst>
                </a:gridCol>
                <a:gridCol w="2137011">
                  <a:extLst>
                    <a:ext uri="{9D8B030D-6E8A-4147-A177-3AD203B41FA5}">
                      <a16:colId xmlns:a16="http://schemas.microsoft.com/office/drawing/2014/main" val="4156429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nl-BE">
                          <a:effectLst/>
                          <a:latin typeface="Univers" panose="020B0503020202020204" pitchFamily="34" charset="0"/>
                        </a:rPr>
                      </a:br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LU0061385943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8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7/24/2024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15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2D2169-E10E-9019-05A1-7B733B25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7" y="757237"/>
            <a:ext cx="80105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2BC174E-0171-2019-0471-BC6DF09B9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818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7/24/2024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122E91-D051-D428-5578-6D0555C3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5" y="431800"/>
            <a:ext cx="8736808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7/24/2024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17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B12397A-6A74-262B-542D-040D95D2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87" y="607718"/>
            <a:ext cx="903272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7/24/2024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8CA53D-AA37-C6A1-C710-F46FF3CA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14" y="215900"/>
            <a:ext cx="7895077" cy="467783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7/24/2024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4942" cy="602360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5958" y="233171"/>
            <a:ext cx="4154962" cy="602360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08174" y="4161092"/>
            <a:ext cx="261053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92E342-048D-E765-53C3-0A46EFCEBE07}"/>
              </a:ext>
            </a:extLst>
          </p:cNvPr>
          <p:cNvSpPr/>
          <p:nvPr/>
        </p:nvSpPr>
        <p:spPr>
          <a:xfrm>
            <a:off x="7742698" y="810026"/>
            <a:ext cx="2941482" cy="3421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cap="all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Wij</a:t>
            </a:r>
            <a:r>
              <a:rPr lang="en-US" sz="3800" b="1" cap="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6400" b="1" cap="all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blijven</a:t>
            </a:r>
            <a:r>
              <a:rPr lang="en-US" sz="6400" b="1" cap="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b="1" cap="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6400" b="1" cap="all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goedkoopste</a:t>
            </a:r>
            <a:r>
              <a:rPr lang="en-US" sz="6400" b="1" cap="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in </a:t>
            </a:r>
            <a:r>
              <a:rPr lang="en-US" sz="6400" b="1" cap="all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belgië</a:t>
            </a:r>
            <a:r>
              <a:rPr lang="en-US" sz="6400" b="1" cap="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6400" b="1" cap="all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</a:t>
            </a:r>
            <a:endParaRPr lang="en-US" sz="64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b="1" cap="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6400" b="1" cap="all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toch</a:t>
            </a:r>
            <a:endParaRPr lang="en-US" sz="64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b="1" cap="all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Één</a:t>
            </a:r>
            <a:r>
              <a:rPr lang="en-US" sz="6400" b="1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der </a:t>
            </a:r>
            <a:r>
              <a:rPr lang="en-US" sz="6400" b="1" cap="all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veiligste</a:t>
            </a:r>
            <a:r>
              <a:rPr lang="en-US" sz="6400" b="1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6400" b="1" cap="all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</a:t>
            </a:r>
            <a:endParaRPr lang="en-US" sz="64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b="1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6400" b="1" cap="all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sterkste</a:t>
            </a:r>
            <a:endParaRPr lang="en-US" sz="64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b="1" cap="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Met </a:t>
            </a:r>
            <a:r>
              <a:rPr lang="en-US" sz="6400" b="1" cap="all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beste</a:t>
            </a:r>
            <a:r>
              <a:rPr lang="en-US" sz="6400" b="1" cap="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platform</a:t>
            </a:r>
            <a:endParaRPr lang="en-US" sz="2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F154BA4-BC12-6057-0ED5-F7BB8FBA40E3}"/>
              </a:ext>
            </a:extLst>
          </p:cNvPr>
          <p:cNvSpPr/>
          <p:nvPr/>
        </p:nvSpPr>
        <p:spPr>
          <a:xfrm>
            <a:off x="7757049" y="4289380"/>
            <a:ext cx="2912779" cy="14576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n-US" sz="1900" b="1" dirty="0" err="1">
                <a:solidFill>
                  <a:srgbClr val="FFFFFF"/>
                </a:solidFill>
              </a:rPr>
              <a:t>mexem</a:t>
            </a:r>
            <a:r>
              <a:rPr lang="en-US" sz="1900" b="1" dirty="0">
                <a:solidFill>
                  <a:srgbClr val="FFFFFF"/>
                </a:solidFill>
              </a:rPr>
              <a:t> be</a:t>
            </a:r>
          </a:p>
          <a:p>
            <a:pPr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n-US" sz="1900" b="1" dirty="0">
                <a:solidFill>
                  <a:srgbClr val="FFFFFF"/>
                </a:solidFill>
              </a:rPr>
              <a:t>Platform</a:t>
            </a:r>
          </a:p>
          <a:p>
            <a:pPr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n-US" sz="1900" b="1" dirty="0">
                <a:solidFill>
                  <a:srgbClr val="FFFFFF"/>
                </a:solidFill>
              </a:rPr>
              <a:t>Interactive brokers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3F3ED0-F55D-8114-B346-607821249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6" y="1802920"/>
            <a:ext cx="6841028" cy="310550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0295" y="5885841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704" y="5878059"/>
            <a:ext cx="669296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7/24/2024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" y="1959120"/>
            <a:ext cx="2600401" cy="25587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Alle informatie op kantoor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657" y="6003219"/>
            <a:ext cx="1582317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1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D3FC13-FE1D-A0A7-F8D5-67B08D56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186" y="0"/>
            <a:ext cx="8287801" cy="63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7/24/2024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koop-verkoop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in</a:t>
            </a: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verkoop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voor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slimme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7/24/2024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400" b="1" kern="120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3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A0DF0D-AF88-B2C9-FC15-752A051F9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73502"/>
            <a:ext cx="5108331" cy="513400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4863-8167-C642-6E78-44E037C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688BB-CB10-507C-FD1B-DAE2853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5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203FB50-68D0-AF0D-19DA-1A468762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11" y="1061108"/>
            <a:ext cx="4577872" cy="43489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3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5D95C3-1D65-4AE4-164B-0334B55C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698532"/>
            <a:ext cx="5336931" cy="508342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972DB-B9D2-FFC7-E78C-44D226A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9352A-9055-D6C7-04DC-EE98D3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4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E45C69-0D2C-0940-70CE-E1C1923F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77" y="639573"/>
            <a:ext cx="5416061" cy="507755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BC9C3-E28C-5C86-E620-AADE6FC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5598ED-4F4C-2B75-AD4D-CE55A0C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A9D9923-5E55-A5C8-688D-BAD75E8E4C30}"/>
              </a:ext>
            </a:extLst>
          </p:cNvPr>
          <p:cNvSpPr/>
          <p:nvPr/>
        </p:nvSpPr>
        <p:spPr>
          <a:xfrm>
            <a:off x="6364989" y="810026"/>
            <a:ext cx="4314136" cy="3246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 cap="all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50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75500D-595B-CE27-D1F0-87A07E7A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54" y="712261"/>
            <a:ext cx="5319346" cy="497358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205D3-D862-6A6A-CA7C-BEEFC96E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11209-F791-ADB2-A643-1F6E11C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B3F48E-83AA-EE92-1E42-CF9C60D20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316523"/>
            <a:ext cx="6225995" cy="593026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DD19B-A049-DF2D-93FC-D78C9E7B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747EAE-5ED6-4D92-1DD7-E8AC274D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29</a:t>
            </a:fld>
            <a:endParaRPr lang="en-US" sz="12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AF772BA-4D1C-1E34-A2B3-B40FB6805D09}"/>
              </a:ext>
            </a:extLst>
          </p:cNvPr>
          <p:cNvSpPr/>
          <p:nvPr/>
        </p:nvSpPr>
        <p:spPr>
          <a:xfrm>
            <a:off x="4519209" y="775989"/>
            <a:ext cx="6385334" cy="490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cap="all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55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D89D1D-F388-BA1E-758E-A2CF432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7459" cy="6477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E926E58-A8F2-9DA1-CAF2-94B6240536E2}"/>
              </a:ext>
            </a:extLst>
          </p:cNvPr>
          <p:cNvSpPr txBox="1"/>
          <p:nvPr/>
        </p:nvSpPr>
        <p:spPr>
          <a:xfrm>
            <a:off x="5434642" y="3958580"/>
            <a:ext cx="547618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2400" b="1" dirty="0"/>
              <a:t> woensdagen 21 augustus en 18/09+ 16/10 +20/11+18 december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3F4545-C317-081D-4A34-4F2317FA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54" y="202185"/>
            <a:ext cx="6119445" cy="588996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307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ECA662-2DF2-ECF6-FC59-08982022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69" y="175492"/>
            <a:ext cx="6418385" cy="612955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930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79A7B0-71DB-AC19-2F9B-144A2687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38" y="314625"/>
            <a:ext cx="6115223" cy="585532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974DD-AFD7-2B85-C22D-DE615B9D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8C63BD-6F5B-F196-1802-E464B42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17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6238F5-481A-4938-C94B-2C14064C6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46" y="251651"/>
            <a:ext cx="6304085" cy="603616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12F83A-8D09-9B6F-1653-11AB818C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D3DB1F-8D48-BD43-1CB6-ACBAC9AE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791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59D223-F510-42C1-9DF1-124640526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B2D573-90C6-4223-BDB0-20D4FD97D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5B834C4-13F9-494E-82A6-7B5256416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65E5AA-5EEC-2776-3E66-ED774994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2" y="881775"/>
            <a:ext cx="4961525" cy="471344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9318D1-076E-4507-9978-850C65069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9450" y="1092199"/>
            <a:ext cx="0" cy="418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3EFC86-0C77-0D87-2833-5E3F053DD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32" y="937592"/>
            <a:ext cx="4961526" cy="460181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DC5AB5-4A1A-1B77-3390-1890805D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7/24/2024</a:t>
            </a:fld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39BD3D-6BC9-3B51-804C-B6DD37D6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34</a:t>
            </a:fld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4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35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092209" y="1590484"/>
            <a:ext cx="81651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Nu 70500€</a:t>
            </a:r>
            <a:endParaRPr lang="nl-NL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B221CDE-5758-4F8A-8E5E-597B1D5A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1480FC-7901-40F2-8538-739D6CD4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5BCBED-A6B8-49F8-966E-3424F39C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C5E09C-4939-469C-A1BD-6386726DA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5158988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>
            <a:extLst>
              <a:ext uri="{FF2B5EF4-FFF2-40B4-BE49-F238E27FC236}">
                <a16:creationId xmlns:a16="http://schemas.microsoft.com/office/drawing/2014/main" id="{5D8F53AE-5C0A-588B-8E4B-98459BFA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99" y="3974622"/>
            <a:ext cx="9416701" cy="125222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4300" b="1" cap="all">
                <a:solidFill>
                  <a:srgbClr val="FFFFFF"/>
                </a:solidFill>
              </a:rPr>
              <a:t>Aan en verkoop goud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FFEFFD6-9727-1A2B-78DE-138CF59982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53" r="3" b="3347"/>
          <a:stretch/>
        </p:blipFill>
        <p:spPr>
          <a:xfrm>
            <a:off x="230378" y="242287"/>
            <a:ext cx="6885422" cy="35551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EC8125A-0B3E-3B46-928B-7856B10AB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250" r="2" b="27534"/>
          <a:stretch/>
        </p:blipFill>
        <p:spPr>
          <a:xfrm>
            <a:off x="7115800" y="242287"/>
            <a:ext cx="4176835" cy="355515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CDFB1-6B69-0B6E-7A8F-673C77BF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7/24/2024</a:t>
            </a:fld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48F29D-039E-B711-27FB-E08D413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36</a:t>
            </a:fld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7/24/2024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824849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8DF6D64-DD47-A0CB-6424-7DA883B5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70" r="-1" b="7371"/>
          <a:stretch/>
        </p:blipFill>
        <p:spPr>
          <a:xfrm>
            <a:off x="20" y="10"/>
            <a:ext cx="5759430" cy="64769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020EAD-EC15-B627-1107-72298CBE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67D5E-447F-78A6-0790-2E0C2433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5751BF-F0A6-B9E6-E691-5F5DCD28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73" r="2" b="2"/>
          <a:stretch/>
        </p:blipFill>
        <p:spPr>
          <a:xfrm>
            <a:off x="5759450" y="10"/>
            <a:ext cx="5759450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3FD11D6-18C6-A3EC-6F85-0C6F2824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62" y="-68726"/>
            <a:ext cx="6074496" cy="6477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14BFBF-2DB0-7330-71DC-37CEE5C2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962" y="-68726"/>
            <a:ext cx="5729396" cy="64770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7/24/2024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793896" y="5762488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63570C-A715-9FC9-6351-487F048C3ACD}"/>
              </a:ext>
            </a:extLst>
          </p:cNvPr>
          <p:cNvSpPr/>
          <p:nvPr/>
        </p:nvSpPr>
        <p:spPr>
          <a:xfrm>
            <a:off x="69507" y="-71246"/>
            <a:ext cx="113798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Mexem </a:t>
            </a:r>
            <a:r>
              <a:rPr lang="nl-NL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</a:t>
            </a:r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introduceert Interactive broker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AD663F-39B9-F330-4673-F8049D89A1FD}"/>
              </a:ext>
            </a:extLst>
          </p:cNvPr>
          <p:cNvSpPr/>
          <p:nvPr/>
        </p:nvSpPr>
        <p:spPr>
          <a:xfrm>
            <a:off x="69507" y="934244"/>
            <a:ext cx="1090324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Breng nu je hele effectenrekening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over na ons</a:t>
            </a: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kosten die je bank je aanrekent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Heb je op één  deal </a:t>
            </a:r>
            <a:r>
              <a:rPr lang="nl-NL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herverdiend</a:t>
            </a:r>
            <a:endParaRPr lang="nl-NL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Wij zijn de goedkoopste en toch één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Der aller veiligste op de wereld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C5F9C-02F1-82FA-DAB7-652DFF93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" y="307292"/>
            <a:ext cx="4127419" cy="1848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/>
              <a:t>Mexem be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2A56A2-D664-66F4-0DB8-78A55749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742" y="2713293"/>
            <a:ext cx="4009307" cy="31361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/>
            <a:r>
              <a:rPr lang="en-US" sz="1600" err="1"/>
              <a:t>Wij</a:t>
            </a:r>
            <a:r>
              <a:rPr lang="en-US" sz="1600"/>
              <a:t> </a:t>
            </a:r>
            <a:r>
              <a:rPr lang="en-US" sz="1600" err="1"/>
              <a:t>zoeken</a:t>
            </a:r>
            <a:r>
              <a:rPr lang="en-US" sz="1600"/>
              <a:t> advisors(</a:t>
            </a:r>
            <a:r>
              <a:rPr lang="en-US" sz="1600" err="1"/>
              <a:t>zelfstandigen</a:t>
            </a:r>
            <a:r>
              <a:rPr lang="en-US" sz="1600"/>
              <a:t>) in </a:t>
            </a:r>
            <a:r>
              <a:rPr lang="en-US" sz="1600" err="1"/>
              <a:t>deze</a:t>
            </a:r>
            <a:r>
              <a:rPr lang="en-US" sz="1600"/>
              <a:t> </a:t>
            </a:r>
            <a:r>
              <a:rPr lang="en-US" sz="1600" err="1"/>
              <a:t>steden</a:t>
            </a:r>
            <a:endParaRPr lang="en-US" sz="1600"/>
          </a:p>
          <a:p>
            <a:pPr indent="-228600" defTabSz="914400"/>
            <a:r>
              <a:rPr lang="en-US" sz="1600"/>
              <a:t>Je </a:t>
            </a:r>
            <a:r>
              <a:rPr lang="en-US" sz="1600" err="1"/>
              <a:t>moet</a:t>
            </a:r>
            <a:r>
              <a:rPr lang="en-US" sz="1600"/>
              <a:t> </a:t>
            </a:r>
            <a:r>
              <a:rPr lang="en-US" sz="1600" err="1"/>
              <a:t>een</a:t>
            </a:r>
            <a:r>
              <a:rPr lang="en-US" sz="1600"/>
              <a:t> bachelor </a:t>
            </a:r>
            <a:r>
              <a:rPr lang="en-US" sz="1600" err="1"/>
              <a:t>hebben</a:t>
            </a:r>
            <a:r>
              <a:rPr lang="en-US" sz="1600"/>
              <a:t> of master in </a:t>
            </a:r>
            <a:r>
              <a:rPr lang="en-US" sz="1600" err="1"/>
              <a:t>een</a:t>
            </a:r>
            <a:r>
              <a:rPr lang="en-US" sz="1600"/>
              <a:t> </a:t>
            </a:r>
            <a:r>
              <a:rPr lang="en-US" sz="1600" err="1"/>
              <a:t>financiele</a:t>
            </a:r>
            <a:r>
              <a:rPr lang="en-US" sz="1600"/>
              <a:t> </a:t>
            </a:r>
            <a:r>
              <a:rPr lang="en-US" sz="1600" err="1"/>
              <a:t>opleiding</a:t>
            </a:r>
            <a:endParaRPr lang="en-US" sz="1600"/>
          </a:p>
          <a:p>
            <a:pPr indent="-228600" defTabSz="914400"/>
            <a:r>
              <a:rPr lang="en-US" sz="1600"/>
              <a:t>Of </a:t>
            </a:r>
            <a:r>
              <a:rPr lang="en-US" sz="1600" err="1"/>
              <a:t>nog</a:t>
            </a:r>
            <a:r>
              <a:rPr lang="en-US" sz="1600"/>
              <a:t> </a:t>
            </a:r>
            <a:r>
              <a:rPr lang="en-US" sz="1600" err="1"/>
              <a:t>beter</a:t>
            </a:r>
            <a:r>
              <a:rPr lang="en-US" sz="1600"/>
              <a:t> </a:t>
            </a:r>
            <a:r>
              <a:rPr lang="en-US" sz="1600" err="1"/>
              <a:t>gebeten</a:t>
            </a:r>
            <a:r>
              <a:rPr lang="en-US" sz="1600"/>
              <a:t> </a:t>
            </a:r>
            <a:r>
              <a:rPr lang="en-US" sz="1600" err="1"/>
              <a:t>voor</a:t>
            </a:r>
            <a:r>
              <a:rPr lang="en-US" sz="1600"/>
              <a:t> </a:t>
            </a:r>
            <a:r>
              <a:rPr lang="en-US" sz="1600" err="1"/>
              <a:t>beleggingen</a:t>
            </a:r>
            <a:endParaRPr lang="en-US" sz="1600"/>
          </a:p>
          <a:p>
            <a:pPr indent="-228600" defTabSz="914400"/>
            <a:r>
              <a:rPr lang="en-US" sz="1600" err="1"/>
              <a:t>Uw</a:t>
            </a:r>
            <a:r>
              <a:rPr lang="en-US" sz="1600"/>
              <a:t> eigen advisor </a:t>
            </a:r>
            <a:r>
              <a:rPr lang="en-US" sz="1600" err="1"/>
              <a:t>kantoor</a:t>
            </a:r>
            <a:r>
              <a:rPr lang="en-US" sz="1600"/>
              <a:t> </a:t>
            </a:r>
            <a:r>
              <a:rPr lang="en-US" sz="1600" err="1"/>
              <a:t>runnen</a:t>
            </a:r>
            <a:r>
              <a:rPr lang="en-US" sz="1600"/>
              <a:t> </a:t>
            </a:r>
            <a:r>
              <a:rPr lang="en-US" sz="1600" err="1"/>
              <a:t>onder</a:t>
            </a:r>
            <a:r>
              <a:rPr lang="en-US" sz="1600"/>
              <a:t> </a:t>
            </a:r>
            <a:r>
              <a:rPr lang="en-US" sz="1600" err="1"/>
              <a:t>toezicht</a:t>
            </a:r>
            <a:r>
              <a:rPr lang="en-US" sz="1600"/>
              <a:t> van </a:t>
            </a:r>
            <a:r>
              <a:rPr lang="en-US" sz="1600" err="1"/>
              <a:t>mexem</a:t>
            </a:r>
            <a:r>
              <a:rPr lang="en-US" sz="1600"/>
              <a:t> be </a:t>
            </a:r>
          </a:p>
          <a:p>
            <a:pPr indent="-228600" defTabSz="914400"/>
            <a:r>
              <a:rPr lang="en-US" sz="1600" err="1"/>
              <a:t>Inlichtigen</a:t>
            </a:r>
            <a:r>
              <a:rPr lang="en-US" sz="1600"/>
              <a:t> op </a:t>
            </a:r>
            <a:r>
              <a:rPr lang="en-US" sz="1600" err="1"/>
              <a:t>kantoor</a:t>
            </a:r>
            <a:r>
              <a:rPr lang="en-US" sz="1600"/>
              <a:t> </a:t>
            </a:r>
            <a:r>
              <a:rPr lang="en-US" sz="1600" err="1"/>
              <a:t>knokke</a:t>
            </a:r>
            <a:endParaRPr lang="en-US" sz="1600"/>
          </a:p>
          <a:p>
            <a:pPr indent="-228600" defTabSz="914400"/>
            <a:r>
              <a:rPr lang="en-US" sz="1600"/>
              <a:t>050344777   of 050150012</a:t>
            </a:r>
          </a:p>
          <a:p>
            <a:pPr indent="-228600" defTabSz="914400"/>
            <a:r>
              <a:rPr lang="en-US" sz="1600"/>
              <a:t>bernard@busschaert.eu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43386B-C2E5-41B3-0D05-BD6988A0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7/24/2024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F7B1A-2A39-19E4-01BC-AC7BA0A6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3058" y="6003219"/>
            <a:ext cx="8639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F4289B-BCBC-F4CA-75A5-6B7A5E2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4" r="6381" b="-2"/>
          <a:stretch/>
        </p:blipFill>
        <p:spPr>
          <a:xfrm>
            <a:off x="5018451" y="10"/>
            <a:ext cx="6499010" cy="647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15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7/24/2024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44FD43-0256-D888-FB3C-C4A55039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47" y="534152"/>
            <a:ext cx="8429403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F5F1C1-E7B6-AE57-9D0E-39E85707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7/24/2024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7AACD9-4F68-AAE7-680C-1DB9FE7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84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F4E134-1067-4D8A-A852-557FB2AA4935}">
  <we:reference id="wa200005566" version="3.0.0.2" store="nl-N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451</Words>
  <Application>Microsoft Office PowerPoint</Application>
  <PresentationFormat>Aangepast</PresentationFormat>
  <Paragraphs>164</Paragraphs>
  <Slides>38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7" baseType="lpstr">
      <vt:lpstr>Arial</vt:lpstr>
      <vt:lpstr>Calibri</vt:lpstr>
      <vt:lpstr>LJQQAM+ITC Zapf Chancery Medium Italic</vt:lpstr>
      <vt:lpstr>Arial Black</vt:lpstr>
      <vt:lpstr>Arial Unicode MS</vt:lpstr>
      <vt:lpstr>Corbel</vt:lpstr>
      <vt:lpstr>Univers</vt:lpstr>
      <vt:lpstr>Constantia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Mexem be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en verkoop goud 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6</cp:revision>
  <cp:lastPrinted>2023-12-06T10:58:29Z</cp:lastPrinted>
  <dcterms:modified xsi:type="dcterms:W3CDTF">2024-07-24T09:31:51Z</dcterms:modified>
</cp:coreProperties>
</file>