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82" r:id="rId1"/>
  </p:sldMasterIdLst>
  <p:notesMasterIdLst>
    <p:notesMasterId r:id="rId46"/>
  </p:notesMasterIdLst>
  <p:sldIdLst>
    <p:sldId id="256" r:id="rId2"/>
    <p:sldId id="505" r:id="rId3"/>
    <p:sldId id="476" r:id="rId4"/>
    <p:sldId id="546" r:id="rId5"/>
    <p:sldId id="547" r:id="rId6"/>
    <p:sldId id="548" r:id="rId7"/>
    <p:sldId id="258" r:id="rId8"/>
    <p:sldId id="518" r:id="rId9"/>
    <p:sldId id="531" r:id="rId10"/>
    <p:sldId id="460" r:id="rId11"/>
    <p:sldId id="260" r:id="rId12"/>
    <p:sldId id="512" r:id="rId13"/>
    <p:sldId id="539" r:id="rId14"/>
    <p:sldId id="540" r:id="rId15"/>
    <p:sldId id="542" r:id="rId16"/>
    <p:sldId id="549" r:id="rId17"/>
    <p:sldId id="264" r:id="rId18"/>
    <p:sldId id="515" r:id="rId19"/>
    <p:sldId id="466" r:id="rId20"/>
    <p:sldId id="465" r:id="rId21"/>
    <p:sldId id="404" r:id="rId22"/>
    <p:sldId id="336" r:id="rId23"/>
    <p:sldId id="462" r:id="rId24"/>
    <p:sldId id="272" r:id="rId25"/>
    <p:sldId id="496" r:id="rId26"/>
    <p:sldId id="274" r:id="rId27"/>
    <p:sldId id="380" r:id="rId28"/>
    <p:sldId id="519" r:id="rId29"/>
    <p:sldId id="520" r:id="rId30"/>
    <p:sldId id="530" r:id="rId31"/>
    <p:sldId id="526" r:id="rId32"/>
    <p:sldId id="529" r:id="rId33"/>
    <p:sldId id="528" r:id="rId34"/>
    <p:sldId id="525" r:id="rId35"/>
    <p:sldId id="536" r:id="rId36"/>
    <p:sldId id="524" r:id="rId37"/>
    <p:sldId id="541" r:id="rId38"/>
    <p:sldId id="543" r:id="rId39"/>
    <p:sldId id="544" r:id="rId40"/>
    <p:sldId id="545" r:id="rId41"/>
    <p:sldId id="483" r:id="rId42"/>
    <p:sldId id="535" r:id="rId43"/>
    <p:sldId id="400" r:id="rId44"/>
    <p:sldId id="534" r:id="rId45"/>
  </p:sldIdLst>
  <p:sldSz cx="11518900" cy="6477000"/>
  <p:notesSz cx="9929813" cy="6797675"/>
  <p:embeddedFontLst>
    <p:embeddedFont>
      <p:font typeface="Arial Unicode MS" panose="020B0604020202020204" charset="-128"/>
      <p:regular r:id="rId47"/>
    </p:embeddedFont>
    <p:embeddedFont>
      <p:font typeface="Arial Black" panose="020B0A04020102020204" pitchFamily="34" charset="0"/>
      <p:bold r:id="rId48"/>
    </p:embeddedFont>
    <p:embeddedFont>
      <p:font typeface="Constantia" panose="02030602050306030303" pitchFamily="18" charset="0"/>
      <p:regular r:id="rId49"/>
      <p:bold r:id="rId50"/>
      <p:italic r:id="rId51"/>
      <p:boldItalic r:id="rId52"/>
    </p:embeddedFont>
    <p:embeddedFont>
      <p:font typeface="Corbel" panose="020B0503020204020204" pitchFamily="34" charset="0"/>
      <p:regular r:id="rId53"/>
      <p:bold r:id="rId54"/>
      <p:italic r:id="rId55"/>
      <p:boldItalic r:id="rId56"/>
    </p:embeddedFont>
    <p:embeddedFont>
      <p:font typeface="LJQQAM+ITC Zapf Chancery Medium Italic" panose="020B0604020202020204"/>
      <p:regular r:id="rId57"/>
    </p:embeddedFont>
    <p:embeddedFont>
      <p:font typeface="Univers" panose="020B0503020202020204" pitchFamily="34" charset="0"/>
      <p:regular r:id="rId58"/>
      <p:bold r:id="rId5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505"/>
            <p14:sldId id="476"/>
            <p14:sldId id="546"/>
            <p14:sldId id="547"/>
            <p14:sldId id="548"/>
            <p14:sldId id="258"/>
            <p14:sldId id="518"/>
            <p14:sldId id="531"/>
          </p14:sldIdLst>
        </p14:section>
        <p14:section name="Naamloze sectie" id="{8755B586-2486-49CE-8420-C76D66869903}">
          <p14:sldIdLst>
            <p14:sldId id="460"/>
            <p14:sldId id="260"/>
            <p14:sldId id="512"/>
            <p14:sldId id="539"/>
            <p14:sldId id="540"/>
            <p14:sldId id="542"/>
            <p14:sldId id="549"/>
            <p14:sldId id="264"/>
            <p14:sldId id="515"/>
            <p14:sldId id="466"/>
            <p14:sldId id="465"/>
            <p14:sldId id="404"/>
            <p14:sldId id="336"/>
            <p14:sldId id="462"/>
            <p14:sldId id="272"/>
            <p14:sldId id="496"/>
            <p14:sldId id="274"/>
          </p14:sldIdLst>
        </p14:section>
        <p14:section name="Naamloze sectie" id="{074C21AF-C3DA-4687-9D7C-3395020316BD}">
          <p14:sldIdLst>
            <p14:sldId id="380"/>
            <p14:sldId id="519"/>
            <p14:sldId id="520"/>
            <p14:sldId id="530"/>
            <p14:sldId id="526"/>
            <p14:sldId id="529"/>
            <p14:sldId id="528"/>
            <p14:sldId id="525"/>
            <p14:sldId id="536"/>
            <p14:sldId id="524"/>
            <p14:sldId id="541"/>
            <p14:sldId id="543"/>
            <p14:sldId id="544"/>
            <p14:sldId id="545"/>
            <p14:sldId id="483"/>
            <p14:sldId id="535"/>
            <p14:sldId id="400"/>
            <p14:sldId id="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B74DDA-6C73-40B1-90D3-26F98B69DB55}" v="3" dt="2024-08-14T08:58:29.1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792" y="78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commentAuthors" Target="commentAuthor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D92EA78E-9884-428E-BCAB-C4D02A96CDF3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277D5C2E-29F7-4039-A657-0DF17578CA64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29A12A8-5BFD-4727-8B8D-DCD06D09FCC5}" type="pres">
      <dgm:prSet presAssocID="{B30CD43A-AD03-4B59-8F4A-17A751F5C3E4}" presName="spacer" presStyleCnt="0"/>
      <dgm:spPr/>
    </dgm:pt>
    <dgm:pt modelId="{E1BCD37C-DA90-43F5-9E69-F243B1C18FF7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CAF34BD-3DCF-4A4C-9911-551F53B71E85}" type="pres">
      <dgm:prSet presAssocID="{1E61E9A5-B69D-413A-8173-37940B8C1274}" presName="spacer" presStyleCnt="0"/>
      <dgm:spPr/>
    </dgm:pt>
    <dgm:pt modelId="{05F3A584-649B-4F24-A2FC-3ED3F3B7CFF1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31AB13D-FEFD-445B-8B0C-0E7D42EBE855}" type="pres">
      <dgm:prSet presAssocID="{09AB4A42-4D58-49A7-BF8D-216D6042EAA5}" presName="spacer" presStyleCnt="0"/>
      <dgm:spPr/>
    </dgm:pt>
    <dgm:pt modelId="{20BD0497-96C6-4F26-BA44-2709F44E6B19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80378D6-B549-44AF-84E8-942E15286825}" type="pres">
      <dgm:prSet presAssocID="{4EA068D1-CC97-405E-8545-6774E79844EF}" presName="spacer" presStyleCnt="0"/>
      <dgm:spPr/>
    </dgm:pt>
    <dgm:pt modelId="{2B048ECC-0036-4252-9E16-910661936D8F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36C83B5C-808B-4AF7-9EEC-2EE1A3C07654}" type="presOf" srcId="{56448D94-16A9-4895-8FAA-122E436DE52B}" destId="{277D5C2E-29F7-4039-A657-0DF17578CA64}" srcOrd="0" destOrd="0" presId="urn:microsoft.com/office/officeart/2005/8/layout/vList2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0EB63D74-4826-47A9-B83C-554A1EACD958}" type="presOf" srcId="{80A314BF-352E-4944-A88C-7AB0CBF31700}" destId="{E1BCD37C-DA90-43F5-9E69-F243B1C18FF7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0F849AA0-F31D-4135-B949-1A7C7FDDBA0C}" type="presOf" srcId="{978A7F72-9446-4607-B7F4-6767861DBBAB}" destId="{05F3A584-649B-4F24-A2FC-3ED3F3B7CFF1}" srcOrd="0" destOrd="0" presId="urn:microsoft.com/office/officeart/2005/8/layout/vList2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74A41DC4-A630-4A75-9622-F4BCD90A0D55}" type="presOf" srcId="{0EE3F159-F1D6-4FE3-B33A-A6B592245C74}" destId="{D92EA78E-9884-428E-BCAB-C4D02A96CDF3}" srcOrd="0" destOrd="0" presId="urn:microsoft.com/office/officeart/2005/8/layout/vList2"/>
    <dgm:cxn modelId="{97537BD0-32C1-4C79-9CFF-1A122D4464DC}" type="presOf" srcId="{7B162C0D-8231-49A0-8533-B5A9CBD00339}" destId="{2B048ECC-0036-4252-9E16-910661936D8F}" srcOrd="0" destOrd="0" presId="urn:microsoft.com/office/officeart/2005/8/layout/vList2"/>
    <dgm:cxn modelId="{1F44DED7-23F6-4677-8C3B-438C1AC9AC68}" type="presOf" srcId="{53A3BC40-D848-42E8-B02C-D3435AFDD15F}" destId="{20BD0497-96C6-4F26-BA44-2709F44E6B19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E460CF2A-4B27-4130-8045-48EFC807AB05}" type="presParOf" srcId="{D92EA78E-9884-428E-BCAB-C4D02A96CDF3}" destId="{277D5C2E-29F7-4039-A657-0DF17578CA64}" srcOrd="0" destOrd="0" presId="urn:microsoft.com/office/officeart/2005/8/layout/vList2"/>
    <dgm:cxn modelId="{89C2BAD6-1C2C-4109-95A1-FDA4EF1E4CDA}" type="presParOf" srcId="{D92EA78E-9884-428E-BCAB-C4D02A96CDF3}" destId="{729A12A8-5BFD-4727-8B8D-DCD06D09FCC5}" srcOrd="1" destOrd="0" presId="urn:microsoft.com/office/officeart/2005/8/layout/vList2"/>
    <dgm:cxn modelId="{669D8A2D-BEC8-45AB-9166-E21668A012EE}" type="presParOf" srcId="{D92EA78E-9884-428E-BCAB-C4D02A96CDF3}" destId="{E1BCD37C-DA90-43F5-9E69-F243B1C18FF7}" srcOrd="2" destOrd="0" presId="urn:microsoft.com/office/officeart/2005/8/layout/vList2"/>
    <dgm:cxn modelId="{A6623B4A-9A67-4648-9690-7C17BA4F7FC0}" type="presParOf" srcId="{D92EA78E-9884-428E-BCAB-C4D02A96CDF3}" destId="{7CAF34BD-3DCF-4A4C-9911-551F53B71E85}" srcOrd="3" destOrd="0" presId="urn:microsoft.com/office/officeart/2005/8/layout/vList2"/>
    <dgm:cxn modelId="{71AEB27C-66D8-45EC-A734-39D0F0E7931C}" type="presParOf" srcId="{D92EA78E-9884-428E-BCAB-C4D02A96CDF3}" destId="{05F3A584-649B-4F24-A2FC-3ED3F3B7CFF1}" srcOrd="4" destOrd="0" presId="urn:microsoft.com/office/officeart/2005/8/layout/vList2"/>
    <dgm:cxn modelId="{10B71E8E-CCE2-4589-8CFB-153E6BC2B874}" type="presParOf" srcId="{D92EA78E-9884-428E-BCAB-C4D02A96CDF3}" destId="{831AB13D-FEFD-445B-8B0C-0E7D42EBE855}" srcOrd="5" destOrd="0" presId="urn:microsoft.com/office/officeart/2005/8/layout/vList2"/>
    <dgm:cxn modelId="{774FBAA9-4CE4-44E7-82A0-DC4EDE9351F9}" type="presParOf" srcId="{D92EA78E-9884-428E-BCAB-C4D02A96CDF3}" destId="{20BD0497-96C6-4F26-BA44-2709F44E6B19}" srcOrd="6" destOrd="0" presId="urn:microsoft.com/office/officeart/2005/8/layout/vList2"/>
    <dgm:cxn modelId="{4A4395BB-482E-4140-8CDF-F73DCBA74CE0}" type="presParOf" srcId="{D92EA78E-9884-428E-BCAB-C4D02A96CDF3}" destId="{580378D6-B549-44AF-84E8-942E15286825}" srcOrd="7" destOrd="0" presId="urn:microsoft.com/office/officeart/2005/8/layout/vList2"/>
    <dgm:cxn modelId="{CABFFF7E-DF6A-4991-AE4C-E9067BADC758}" type="presParOf" srcId="{D92EA78E-9884-428E-BCAB-C4D02A96CDF3}" destId="{2B048ECC-0036-4252-9E16-910661936D8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b="1" i="0" u="sng" kern="1200"/>
            <a:t>Hoe kan je online klant worden van      </a:t>
          </a:r>
          <a:br>
            <a:rPr lang="nl-BE" sz="2600" b="1" i="0" u="sng" kern="1200"/>
          </a:br>
          <a:r>
            <a:rPr lang="nl-BE" sz="2600" b="1" i="0" u="sng" kern="1200"/>
            <a:t>       ons kantoor knokke-heist</a:t>
          </a:r>
          <a:br>
            <a:rPr lang="nl-BE" sz="2600" b="1" i="0" u="sng" kern="1200"/>
          </a:br>
          <a:r>
            <a:rPr lang="nl-BE" sz="2600" b="1" i="0" u="sng" kern="1200"/>
            <a:t>      private portfolio masters</a:t>
          </a:r>
          <a:endParaRPr lang="nl-BE" sz="26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D5C2E-29F7-4039-A657-0DF17578CA64}">
      <dsp:nvSpPr>
        <dsp:cNvPr id="0" name=""/>
        <dsp:cNvSpPr/>
      </dsp:nvSpPr>
      <dsp:spPr>
        <a:xfrm>
          <a:off x="0" y="100600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DE LAASTE 3000 JAAR IS ER MAAR WEINIG VERANDERD OP DEZE AARDE OM UW VERMOGEN AFTESCHERMEN  TEGEN KOOPKRACHTVERLIES</a:t>
          </a:r>
          <a:endParaRPr lang="en-US" sz="1100" kern="1200"/>
        </a:p>
      </dsp:txBody>
      <dsp:txXfrm>
        <a:off x="29528" y="130128"/>
        <a:ext cx="4160918" cy="545834"/>
      </dsp:txXfrm>
    </dsp:sp>
    <dsp:sp modelId="{E1BCD37C-DA90-43F5-9E69-F243B1C18FF7}">
      <dsp:nvSpPr>
        <dsp:cNvPr id="0" name=""/>
        <dsp:cNvSpPr/>
      </dsp:nvSpPr>
      <dsp:spPr>
        <a:xfrm>
          <a:off x="0" y="737170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BEURZEN.OBLIGATIES ALLES ZAL IN WAARDE VERMINDEREN</a:t>
          </a:r>
          <a:endParaRPr lang="en-US" sz="1100" kern="1200"/>
        </a:p>
      </dsp:txBody>
      <dsp:txXfrm>
        <a:off x="29528" y="766698"/>
        <a:ext cx="4160918" cy="545834"/>
      </dsp:txXfrm>
    </dsp:sp>
    <dsp:sp modelId="{05F3A584-649B-4F24-A2FC-3ED3F3B7CFF1}">
      <dsp:nvSpPr>
        <dsp:cNvPr id="0" name=""/>
        <dsp:cNvSpPr/>
      </dsp:nvSpPr>
      <dsp:spPr>
        <a:xfrm>
          <a:off x="0" y="1373741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UITSLUITEND FYSISCH GOUD KAN U BEHOEDEN VAN DIT VERLIES</a:t>
          </a:r>
          <a:endParaRPr lang="en-US" sz="1100" kern="1200"/>
        </a:p>
      </dsp:txBody>
      <dsp:txXfrm>
        <a:off x="29528" y="1403269"/>
        <a:ext cx="4160918" cy="545834"/>
      </dsp:txXfrm>
    </dsp:sp>
    <dsp:sp modelId="{20BD0497-96C6-4F26-BA44-2709F44E6B19}">
      <dsp:nvSpPr>
        <dsp:cNvPr id="0" name=""/>
        <dsp:cNvSpPr/>
      </dsp:nvSpPr>
      <dsp:spPr>
        <a:xfrm>
          <a:off x="0" y="2010311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GOUDSTAVEN BEHOUDEN AL SINDS 3000JAAR STEEDS HUN KOOPKRACHT</a:t>
          </a:r>
          <a:endParaRPr lang="en-US" sz="1100" kern="1200"/>
        </a:p>
      </dsp:txBody>
      <dsp:txXfrm>
        <a:off x="29528" y="2039839"/>
        <a:ext cx="4160918" cy="545834"/>
      </dsp:txXfrm>
    </dsp:sp>
    <dsp:sp modelId="{2B048ECC-0036-4252-9E16-910661936D8F}">
      <dsp:nvSpPr>
        <dsp:cNvPr id="0" name=""/>
        <dsp:cNvSpPr/>
      </dsp:nvSpPr>
      <dsp:spPr>
        <a:xfrm>
          <a:off x="0" y="2646881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EN JA AZIE EN CHINA GELOVEN MASSAAL DAARIN</a:t>
          </a:r>
          <a:endParaRPr lang="en-US" sz="1100" kern="1200"/>
        </a:p>
      </dsp:txBody>
      <dsp:txXfrm>
        <a:off x="29528" y="2676409"/>
        <a:ext cx="4160918" cy="545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14/08/2024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6484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0634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3617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700" y="833355"/>
            <a:ext cx="9416701" cy="276352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8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5150" y="3654655"/>
            <a:ext cx="8283801" cy="1311045"/>
          </a:xfrm>
        </p:spPr>
        <p:txBody>
          <a:bodyPr>
            <a:normAutofit/>
          </a:bodyPr>
          <a:lstStyle>
            <a:lvl1pPr marL="0" indent="0" algn="ctr">
              <a:buNone/>
              <a:defRPr sz="2078">
                <a:solidFill>
                  <a:srgbClr val="FFFFFF"/>
                </a:solidFill>
              </a:defRPr>
            </a:lvl1pPr>
            <a:lvl2pPr marL="431780" indent="0" algn="ctr">
              <a:buNone/>
              <a:defRPr sz="2078"/>
            </a:lvl2pPr>
            <a:lvl3pPr marL="863559" indent="0" algn="ctr">
              <a:buNone/>
              <a:defRPr sz="2078"/>
            </a:lvl3pPr>
            <a:lvl4pPr marL="1295339" indent="0" algn="ctr">
              <a:buNone/>
              <a:defRPr sz="1889"/>
            </a:lvl4pPr>
            <a:lvl5pPr marL="1727119" indent="0" algn="ctr">
              <a:buNone/>
              <a:defRPr sz="1889"/>
            </a:lvl5pPr>
            <a:lvl6pPr marL="2158898" indent="0" algn="ctr">
              <a:buNone/>
              <a:defRPr sz="1889"/>
            </a:lvl6pPr>
            <a:lvl7pPr marL="2590678" indent="0" algn="ctr">
              <a:buNone/>
              <a:defRPr sz="1889"/>
            </a:lvl7pPr>
            <a:lvl8pPr marL="3022458" indent="0" algn="ctr">
              <a:buNone/>
              <a:defRPr sz="1889"/>
            </a:lvl8pPr>
            <a:lvl9pPr marL="3454237" indent="0" algn="ctr">
              <a:buNone/>
              <a:defRPr sz="1889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B4FE9D-F71D-4704-AE5B-400287031B1B}" type="datetime1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8" name="Straight Connector 7"/>
          <p:cNvCxnSpPr/>
          <p:nvPr/>
        </p:nvCxnSpPr>
        <p:spPr>
          <a:xfrm>
            <a:off x="1869422" y="3526367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9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8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3213" y="719667"/>
            <a:ext cx="2195790" cy="5109633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897" y="719667"/>
            <a:ext cx="7019330" cy="510963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63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8/14/2024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71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340" y="1108376"/>
            <a:ext cx="9416701" cy="276352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800" b="0" cap="all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5526" y="3923713"/>
            <a:ext cx="8284969" cy="12880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78">
                <a:solidFill>
                  <a:schemeClr val="accent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7" name="Straight Connector 6"/>
          <p:cNvCxnSpPr/>
          <p:nvPr/>
        </p:nvCxnSpPr>
        <p:spPr>
          <a:xfrm>
            <a:off x="1871822" y="3797052"/>
            <a:ext cx="77752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5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897" y="1943099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1588" y="1943100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74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890316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897" y="257028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3062" y="1887975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3062" y="256824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8/14/2024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3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8/14/2024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77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8/14/2024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93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071" y="1036320"/>
            <a:ext cx="4924330" cy="4404360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849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863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4391" y="1010411"/>
            <a:ext cx="5762330" cy="45339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644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7203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48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9897" y="575733"/>
            <a:ext cx="9330309" cy="1281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943100"/>
            <a:ext cx="9327806" cy="381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893" y="5878060"/>
            <a:ext cx="220049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accent1"/>
                </a:solidFill>
              </a:defRPr>
            </a:lvl1pPr>
          </a:lstStyle>
          <a:p>
            <a:fld id="{19127723-9AB6-4880-AA78-6BD21EBC34E1}" type="datetime1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31122" y="5878060"/>
            <a:ext cx="4457314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accent1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14462" y="5878060"/>
            <a:ext cx="161202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608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3" r:id="rId1"/>
    <p:sldLayoutId id="2147485084" r:id="rId2"/>
    <p:sldLayoutId id="2147485085" r:id="rId3"/>
    <p:sldLayoutId id="2147485086" r:id="rId4"/>
    <p:sldLayoutId id="2147485087" r:id="rId5"/>
    <p:sldLayoutId id="2147485088" r:id="rId6"/>
    <p:sldLayoutId id="2147485089" r:id="rId7"/>
    <p:sldLayoutId id="2147485090" r:id="rId8"/>
    <p:sldLayoutId id="2147485091" r:id="rId9"/>
    <p:sldLayoutId id="2147485092" r:id="rId10"/>
    <p:sldLayoutId id="2147485093" r:id="rId11"/>
    <p:sldLayoutId id="214748509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5890" indent="-172712" algn="l" defTabSz="863559" rtl="0" eaLnBrk="1" latinLnBrk="0" hangingPunct="1">
        <a:lnSpc>
          <a:spcPct val="90000"/>
        </a:lnSpc>
        <a:spcBef>
          <a:spcPts val="1322"/>
        </a:spcBef>
        <a:buClr>
          <a:schemeClr val="accent1"/>
        </a:buClr>
        <a:buSzPct val="80000"/>
        <a:buFont typeface="Corbel" pitchFamily="34" charset="0"/>
        <a:buChar char="•"/>
        <a:defRPr sz="2078" kern="1200">
          <a:solidFill>
            <a:schemeClr val="accent1"/>
          </a:solidFill>
          <a:latin typeface="+mn-lt"/>
          <a:ea typeface="+mn-ea"/>
          <a:cs typeface="+mn-cs"/>
        </a:defRPr>
      </a:lvl1pPr>
      <a:lvl2pPr marL="431780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889" kern="1200">
          <a:solidFill>
            <a:schemeClr val="accent1"/>
          </a:solidFill>
          <a:latin typeface="+mn-lt"/>
          <a:ea typeface="+mn-ea"/>
          <a:cs typeface="+mn-cs"/>
        </a:defRPr>
      </a:lvl2pPr>
      <a:lvl3pPr marL="690847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49915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08983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1104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6pPr>
      <a:lvl7pPr marL="179436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7pPr>
      <a:lvl8pPr marL="207768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8pPr>
      <a:lvl9pPr marL="236100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5.png"/><Relationship Id="rId9" Type="http://schemas.microsoft.com/office/2007/relationships/diagramDrawing" Target="../diagrams/drawing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Beleggersadvies</a:t>
            </a:r>
            <a:endParaRPr lang="en-US" sz="3200" b="1"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Uw</a:t>
            </a:r>
            <a:r>
              <a:rPr lang="en-US" sz="3200" b="1"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err="1">
                <a:latin typeface="+mj-lt"/>
                <a:ea typeface="+mj-ea"/>
                <a:cs typeface="+mj-cs"/>
              </a:rPr>
              <a:t>bestuurder</a:t>
            </a:r>
            <a:r>
              <a:rPr lang="en-US" sz="3200" b="1">
                <a:latin typeface="+mj-lt"/>
                <a:ea typeface="+mj-ea"/>
                <a:cs typeface="+mj-cs"/>
              </a:rPr>
              <a:t> </a:t>
            </a:r>
            <a:r>
              <a:rPr lang="en-US" sz="3200" b="1" err="1">
                <a:latin typeface="+mj-lt"/>
                <a:ea typeface="+mj-ea"/>
                <a:cs typeface="+mj-cs"/>
              </a:rPr>
              <a:t>Mexem</a:t>
            </a:r>
            <a:r>
              <a:rPr lang="en-US" sz="3200" b="1"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8/14/2024</a:t>
            </a:fld>
            <a:endParaRPr lang="en-US" sz="900"/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8/14/2024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10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1582986" y="2662436"/>
            <a:ext cx="8928992" cy="3096344"/>
          </a:xfrm>
          <a:prstGeom prst="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 </a:t>
            </a:r>
            <a:r>
              <a:rPr lang="nl-BE" sz="3200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8/14/2024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9E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914CBA-D69F-869B-2167-1C313AF6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8/14/2024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805719-F361-8756-4D2B-C099DE5B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12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511164F-1BFC-F278-84D0-A116653E1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100" y="2702169"/>
            <a:ext cx="7581900" cy="27432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61B77FC-D2F8-0E35-DC97-E8B81D04D8FF}"/>
              </a:ext>
            </a:extLst>
          </p:cNvPr>
          <p:cNvSpPr/>
          <p:nvPr/>
        </p:nvSpPr>
        <p:spPr>
          <a:xfrm>
            <a:off x="2702524" y="523930"/>
            <a:ext cx="58031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Regeringsvoorstel</a:t>
            </a:r>
          </a:p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;meen je dit echt??</a:t>
            </a:r>
          </a:p>
        </p:txBody>
      </p:sp>
    </p:spTree>
    <p:extLst>
      <p:ext uri="{BB962C8B-B14F-4D97-AF65-F5344CB8AC3E}">
        <p14:creationId xmlns:p14="http://schemas.microsoft.com/office/powerpoint/2010/main" val="31120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3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F13D9B4-789A-399C-31B7-1EAC3FC0B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90" y="1061108"/>
            <a:ext cx="6280113" cy="434897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F5F1C1-E7B6-AE57-9D0E-39E857071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8/14/2024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7AACD9-4F68-AAE7-680C-1DB9FE7B9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5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742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3D3849-146D-3DF9-B6E5-5BF912362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8/14/2024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4416CB5-B2A8-45DF-6C4C-68CFEC701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1EDC532-4EB5-A0CF-B624-03814EBB0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746" y="904875"/>
            <a:ext cx="8625254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89E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39063EC-A75A-86B7-4312-5DD0EBCE5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617" y="1284752"/>
            <a:ext cx="9401660" cy="3901689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84E445-66A8-D351-6860-08985AB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8/14/2024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B8E8902-AA7F-1580-9959-1D40BF51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726F788-8A1D-7DB4-8A55-4C99C719E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9692" y="810026"/>
            <a:ext cx="3978308" cy="48610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</a:pPr>
            <a:endParaRPr lang="en-US" sz="5100" b="1" cap="all" dirty="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4827A79-627A-B666-1D03-DB8A58E74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63627"/>
            <a:ext cx="6312876" cy="5870975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546043-7A4E-7D03-1F6A-F3F840CF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704" y="5878059"/>
            <a:ext cx="669296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16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F183D48-46C8-BAF0-6C4F-9B1032CA4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078" y="254100"/>
            <a:ext cx="4528044" cy="599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2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8/14/2024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679CB-0F50-4007-3EBE-38B57CA6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8/14/2024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444CC1-B56A-A9F5-5A91-A0D8EE9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11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B2CA5A-8304-57ED-5717-C3BA6F28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71" y="0"/>
            <a:ext cx="7114557" cy="6477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1CCAF6-4215-F8D5-69C8-D14DAB5140DC}"/>
              </a:ext>
            </a:extLst>
          </p:cNvPr>
          <p:cNvSpPr/>
          <p:nvPr/>
        </p:nvSpPr>
        <p:spPr>
          <a:xfrm>
            <a:off x="5399410" y="475238"/>
            <a:ext cx="5284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Mooi koopsignaal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D930786-2077-50AC-4D36-DEDB7100D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86189"/>
              </p:ext>
            </p:extLst>
          </p:nvPr>
        </p:nvGraphicFramePr>
        <p:xfrm>
          <a:off x="5061623" y="30067"/>
          <a:ext cx="4274022" cy="632460"/>
        </p:xfrm>
        <a:graphic>
          <a:graphicData uri="http://schemas.openxmlformats.org/drawingml/2006/table">
            <a:tbl>
              <a:tblPr/>
              <a:tblGrid>
                <a:gridCol w="2137011">
                  <a:extLst>
                    <a:ext uri="{9D8B030D-6E8A-4147-A177-3AD203B41FA5}">
                      <a16:colId xmlns:a16="http://schemas.microsoft.com/office/drawing/2014/main" val="122536167"/>
                    </a:ext>
                  </a:extLst>
                </a:gridCol>
                <a:gridCol w="2137011">
                  <a:extLst>
                    <a:ext uri="{9D8B030D-6E8A-4147-A177-3AD203B41FA5}">
                      <a16:colId xmlns:a16="http://schemas.microsoft.com/office/drawing/2014/main" val="4156429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nl-BE">
                          <a:effectLst/>
                          <a:latin typeface="Univers" panose="020B0503020202020204" pitchFamily="34" charset="0"/>
                        </a:rPr>
                      </a:br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 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LU0061385943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382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8/14/2024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19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2D2169-E10E-9019-05A1-7B733B25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87" y="757237"/>
            <a:ext cx="80105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892E342-048D-E765-53C3-0A46EFCEBE07}"/>
              </a:ext>
            </a:extLst>
          </p:cNvPr>
          <p:cNvSpPr/>
          <p:nvPr/>
        </p:nvSpPr>
        <p:spPr>
          <a:xfrm>
            <a:off x="7742698" y="810026"/>
            <a:ext cx="2941482" cy="34215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25000" lnSpcReduction="20000"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3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Wij</a:t>
            </a:r>
            <a:r>
              <a:rPr lang="en-US" sz="38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blijven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de</a:t>
            </a: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goedkoopste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in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belgië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en</a:t>
            </a: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toch</a:t>
            </a: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Één</a:t>
            </a:r>
            <a:r>
              <a:rPr lang="en-US" sz="6400" b="1" cap="all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der </a:t>
            </a: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veiligste</a:t>
            </a:r>
            <a:r>
              <a:rPr lang="en-US" sz="6400" b="1" cap="all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en</a:t>
            </a: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sterkste</a:t>
            </a: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Met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beste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beursplatform</a:t>
            </a: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154BA4-BC12-6057-0ED5-F7BB8FBA40E3}"/>
              </a:ext>
            </a:extLst>
          </p:cNvPr>
          <p:cNvSpPr/>
          <p:nvPr/>
        </p:nvSpPr>
        <p:spPr>
          <a:xfrm>
            <a:off x="7757049" y="4289380"/>
            <a:ext cx="2912779" cy="14576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</a:pPr>
            <a:r>
              <a:rPr lang="en-US" sz="1900" b="1" dirty="0" err="1">
                <a:solidFill>
                  <a:srgbClr val="FFFFFF"/>
                </a:solidFill>
              </a:rPr>
              <a:t>mexem</a:t>
            </a:r>
            <a:r>
              <a:rPr lang="en-US" sz="1900" b="1" dirty="0">
                <a:solidFill>
                  <a:srgbClr val="FFFFFF"/>
                </a:solidFill>
              </a:rPr>
              <a:t> be</a:t>
            </a:r>
          </a:p>
          <a:p>
            <a:pPr algn="ctr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</a:pPr>
            <a:r>
              <a:rPr lang="en-US" sz="1900" b="1" dirty="0" err="1">
                <a:solidFill>
                  <a:srgbClr val="FFFFFF"/>
                </a:solidFill>
              </a:rPr>
              <a:t>Beurs</a:t>
            </a:r>
            <a:r>
              <a:rPr lang="en-US" sz="1900" b="1" dirty="0">
                <a:solidFill>
                  <a:srgbClr val="FFFFFF"/>
                </a:solidFill>
              </a:rPr>
              <a:t> Platform</a:t>
            </a:r>
          </a:p>
          <a:p>
            <a:pPr algn="ctr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</a:pPr>
            <a:r>
              <a:rPr lang="en-US" sz="1900" b="1" dirty="0">
                <a:solidFill>
                  <a:srgbClr val="FFFFFF"/>
                </a:solidFill>
              </a:rPr>
              <a:t>Interactive brokers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3F3ED0-F55D-8114-B346-607821249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56" y="1802920"/>
            <a:ext cx="6841028" cy="3105509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89075D-6700-1C2E-5BD0-2BF84F67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0295" y="5885841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8/14/2024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CDB877-C85F-D070-97B0-8E549EC4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704" y="5878059"/>
            <a:ext cx="669296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2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2BC174E-0171-2019-0471-BC6DF09B9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818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8/14/2024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9122E91-D051-D428-5578-6D0555C3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45" y="431800"/>
            <a:ext cx="8736808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8/14/2024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21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12397A-6A74-262B-542D-040D95D2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87" y="607718"/>
            <a:ext cx="903272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8/14/2024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68CA53D-AA37-C6A1-C710-F46FF3CA2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14" y="215900"/>
            <a:ext cx="7895077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8/14/2024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8/14/2024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1959120"/>
            <a:ext cx="2600401" cy="255876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Alle informatie op kantoor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8/14/2024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657" y="6003219"/>
            <a:ext cx="1582317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en-US" sz="11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DD3FC13-FE1D-A0A7-F8D5-67B08D56C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186" y="0"/>
            <a:ext cx="8287801" cy="631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8/14/2024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koop-verkoop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721290" y="128940"/>
            <a:ext cx="6752558" cy="62977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8/14/2024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27</a:t>
            </a:fld>
            <a:endParaRPr lang="en-US" sz="1400" b="1" kern="120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B10C939-127F-55B2-6F8F-73CB09859C6D}"/>
              </a:ext>
            </a:extLst>
          </p:cNvPr>
          <p:cNvSpPr/>
          <p:nvPr/>
        </p:nvSpPr>
        <p:spPr>
          <a:xfrm>
            <a:off x="5106838" y="607717"/>
            <a:ext cx="6064370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Verzekerings-sector</a:t>
            </a:r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leeft </a:t>
            </a:r>
          </a:p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Op en is nog</a:t>
            </a:r>
          </a:p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steeds zwaar ondergewaardeerd</a:t>
            </a:r>
          </a:p>
          <a:p>
            <a:pPr algn="ctr"/>
            <a:r>
              <a:rPr lang="nl-NL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Stijgingspotentieel</a:t>
            </a:r>
          </a:p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+35%</a:t>
            </a: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3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234863-8167-C642-6E78-44E037C9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8/14/2024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688BB-CB10-507C-FD1B-DAE2853D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57630CE-A36F-C0A4-5FBF-443951229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9277"/>
            <a:ext cx="11514667" cy="753500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E6291DA-3C16-C0A6-8661-521FF66D5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" y="0"/>
            <a:ext cx="11514667" cy="6477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C906A62-79C3-73B6-DE09-D08C2B695ADD}"/>
              </a:ext>
            </a:extLst>
          </p:cNvPr>
          <p:cNvSpPr/>
          <p:nvPr/>
        </p:nvSpPr>
        <p:spPr>
          <a:xfrm>
            <a:off x="1297446" y="2673318"/>
            <a:ext cx="78198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We vertoeven nog steeds </a:t>
            </a:r>
          </a:p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alert zone</a:t>
            </a:r>
          </a:p>
        </p:txBody>
      </p:sp>
    </p:spTree>
    <p:extLst>
      <p:ext uri="{BB962C8B-B14F-4D97-AF65-F5344CB8AC3E}">
        <p14:creationId xmlns:p14="http://schemas.microsoft.com/office/powerpoint/2010/main" val="10253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5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443DF-6AB2-A1C2-F428-CE4D4D0F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8/14/2024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70A9CF-E0E6-6E33-4C2B-8306EE9C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EE2D714-F04D-F8F4-168F-E5D807B4E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83577"/>
            <a:ext cx="11514667" cy="75877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138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8/14/2024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D89D1D-F388-BA1E-758E-A2CF4326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7459" cy="6477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E926E58-A8F2-9DA1-CAF2-94B6240536E2}"/>
              </a:ext>
            </a:extLst>
          </p:cNvPr>
          <p:cNvSpPr txBox="1"/>
          <p:nvPr/>
        </p:nvSpPr>
        <p:spPr>
          <a:xfrm>
            <a:off x="5434642" y="3863689"/>
            <a:ext cx="547618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BE" sz="2400" b="1" dirty="0"/>
              <a:t> woensdagen 21 augustus en 18/09+ 16/10 +20/11+18 december 2024</a:t>
            </a:r>
          </a:p>
        </p:txBody>
      </p:sp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3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3972DB-B9D2-FFC7-E78C-44D226A9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8/14/2024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89352A-9055-D6C7-04DC-EE98D31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F8C4438-B592-54CF-1173-5560165A7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04446"/>
            <a:ext cx="11514667" cy="789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4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BC9C3-E28C-5C86-E620-AADE6FC5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8/14/2024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5598ED-4F4C-2B75-AD4D-CE55A0C8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A9D9923-5E55-A5C8-688D-BAD75E8E4C30}"/>
              </a:ext>
            </a:extLst>
          </p:cNvPr>
          <p:cNvSpPr/>
          <p:nvPr/>
        </p:nvSpPr>
        <p:spPr>
          <a:xfrm>
            <a:off x="6364989" y="810026"/>
            <a:ext cx="4314136" cy="32467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7200" b="1" cap="all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389896C-F0CB-9A21-5209-E6F475831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86861"/>
            <a:ext cx="11514667" cy="761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1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7205D3-D862-6A6A-CA7C-BEEFC96E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8/14/2024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611209-F791-ADB2-A643-1F6E11CA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5917451-554D-71CA-4868-A9262D963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624253"/>
            <a:ext cx="11514667" cy="792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8DD19B-A049-DF2D-93FC-D78C9E7B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8/14/2024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747EAE-5ED6-4D92-1DD7-E8AC274D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33</a:t>
            </a:fld>
            <a:endParaRPr lang="en-US" sz="120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AF772BA-4D1C-1E34-A2B3-B40FB6805D09}"/>
              </a:ext>
            </a:extLst>
          </p:cNvPr>
          <p:cNvSpPr/>
          <p:nvPr/>
        </p:nvSpPr>
        <p:spPr>
          <a:xfrm>
            <a:off x="4519209" y="775989"/>
            <a:ext cx="6385334" cy="4908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5100" b="1" cap="all" spc="0" dirty="0">
              <a:ln w="12700" cmpd="sng">
                <a:solidFill>
                  <a:schemeClr val="accent4"/>
                </a:solidFill>
                <a:prstDash val="solid"/>
              </a:ln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F9DC255-0CE9-28FE-7725-97E433649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45123"/>
            <a:ext cx="11514667" cy="786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8/14/2024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34</a:t>
            </a:fld>
            <a:endParaRPr lang="en-US" sz="12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0F0430E-43F1-BF2A-07D4-757762DA8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0"/>
            <a:ext cx="11514667" cy="726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8/14/2024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35</a:t>
            </a:fld>
            <a:endParaRPr lang="en-US" sz="12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911F2E3-C7ED-1B49-09F6-3164E60C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03385"/>
            <a:ext cx="11514667" cy="803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0974DD-AFD7-2B85-C22D-DE615B9D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8/14/2024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8C63BD-6F5B-F196-1802-E464B42A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36</a:t>
            </a:fld>
            <a:endParaRPr lang="en-US" sz="12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9A0CE99-65A8-F755-1DC1-4C66B8057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9615"/>
            <a:ext cx="11514667" cy="741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12F83A-8D09-9B6F-1653-11AB818C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8/14/2024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8D3DB1F-8D48-BD43-1CB6-ACBAC9AED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37</a:t>
            </a:fld>
            <a:endParaRPr lang="en-US" sz="12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362667-F3BC-EC0C-4505-BD3C2AEF9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"/>
            <a:ext cx="11514667" cy="70514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7919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659D223-F510-42C1-9DF1-124640526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9450" y="1092199"/>
            <a:ext cx="0" cy="41825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DC5AB5-4A1A-1B77-3390-1890805D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8/14/2024</a:t>
            </a:fld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039BD3D-6BC9-3B51-804C-B6DD37D65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38</a:t>
            </a:fld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85B2E55-049A-C78A-19F9-A77ACB564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"/>
            <a:ext cx="11514667" cy="698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7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87E58-5086-1FBC-1834-F0FDF25D7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0417BDF-D0BA-27AC-FBAD-B4FE1FC10C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02867C-8BE2-F140-C6F9-31A86C3DB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8/14/2024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A10FD00-E49E-827A-001A-73A453F09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39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5230002-F315-92D9-1C7D-1CFE5713D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95653"/>
            <a:ext cx="11514667" cy="739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7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3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E3FF0025-03AB-4126-9E23-1B4F2D4B1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6578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4C149C42-FAD2-4559-80A1-B6E921D04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A4D91BB-B275-B768-8779-81D2E4A3F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8900" cy="6476999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872EC0-78B1-DA6F-0414-A18519EB08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201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8/14/2024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15CDB52-A87A-CBFE-B5A6-E1F142397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201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1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A8A939-9394-3578-BA74-CAA2AD231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8716D2-BDFF-37BC-A860-5583F8CFE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7973A4-56D8-A7E8-7154-BF2F3F5CF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8/14/2024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E2B89AA-4A40-FA6B-4B11-5165036A2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40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7A4045E-8744-1E40-CE0E-87882F27E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48407"/>
            <a:ext cx="11514667" cy="75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1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8/14/2024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41</a:t>
            </a:fld>
            <a:endParaRPr lang="en-US" sz="12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BE79924-D0E0-66B7-36E4-BA79CF060A9E}"/>
              </a:ext>
            </a:extLst>
          </p:cNvPr>
          <p:cNvSpPr/>
          <p:nvPr/>
        </p:nvSpPr>
        <p:spPr>
          <a:xfrm>
            <a:off x="1070119" y="1590484"/>
            <a:ext cx="820929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1 kg goud in 2000  10000€</a:t>
            </a:r>
          </a:p>
          <a:p>
            <a:pPr algn="ctr"/>
            <a:r>
              <a:rPr lang="nl-NL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Nu 71000€</a:t>
            </a:r>
            <a:endParaRPr lang="nl-NL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11F50C1-F708-485D-B1A9-65873AB2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AF7F52A-561E-4CE4-A251-1565CF80F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0A5A83DD-4937-4DF6-874D-CCCEBB0A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F8E13420-6517-4711-B170-2693FB5C6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061" y="233171"/>
            <a:ext cx="6910859" cy="602360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43D3E26-B7EA-4074-9110-C930375C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22807" y="3783397"/>
            <a:ext cx="5025366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3CE8022F-8E5C-4EE9-AF26-62B2722EE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5D8F53AE-5C0A-588B-8E4B-98459BF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856" y="843764"/>
            <a:ext cx="5687269" cy="3010141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</a:pPr>
            <a:r>
              <a:rPr lang="en-US" sz="5000" b="1" cap="all">
                <a:solidFill>
                  <a:srgbClr val="FFFFFF"/>
                </a:solidFill>
              </a:rPr>
              <a:t>Aan en verkoop goud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EC8125A-0B3E-3B46-928B-7856B10ABF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50" r="2" b="27534"/>
          <a:stretch/>
        </p:blipFill>
        <p:spPr>
          <a:xfrm>
            <a:off x="967272" y="810027"/>
            <a:ext cx="2675606" cy="227734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FFEFFD6-9727-1A2B-78DE-138CF59982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53" r="3" b="3347"/>
          <a:stretch/>
        </p:blipFill>
        <p:spPr>
          <a:xfrm>
            <a:off x="823920" y="3389629"/>
            <a:ext cx="2962313" cy="1529547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DCDFB1-6B69-0B6E-7A8F-673C77BF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8/14/2024</a:t>
            </a:fld>
            <a:endParaRPr lang="en-US" sz="1200" kern="1200"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48F29D-039E-B711-27FB-E08D4133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6303" y="5878059"/>
            <a:ext cx="1200178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42</a:t>
            </a:fld>
            <a:endParaRPr lang="en-US" sz="1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3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81">
            <a:extLst>
              <a:ext uri="{FF2B5EF4-FFF2-40B4-BE49-F238E27FC236}">
                <a16:creationId xmlns:a16="http://schemas.microsoft.com/office/drawing/2014/main" id="{6A875D0D-3C9D-4DCD-B596-0CA5384D7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97" y="843659"/>
            <a:ext cx="4219975" cy="153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400" b="1"/>
              <a:t>HOE KAN MEN ZICH BESCHERMEN TEGEN DEFLATIE OF KOOPKRACHTCRASH ??</a:t>
            </a:r>
          </a:p>
        </p:txBody>
      </p:sp>
      <p:sp>
        <p:nvSpPr>
          <p:cNvPr id="95" name="Rectangle 83">
            <a:extLst>
              <a:ext uri="{FF2B5EF4-FFF2-40B4-BE49-F238E27FC236}">
                <a16:creationId xmlns:a16="http://schemas.microsoft.com/office/drawing/2014/main" id="{CFBA0F70-CA6A-4DE1-8930-3FA0033C2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450" y="156182"/>
            <a:ext cx="5546600" cy="6104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85">
            <a:extLst>
              <a:ext uri="{FF2B5EF4-FFF2-40B4-BE49-F238E27FC236}">
                <a16:creationId xmlns:a16="http://schemas.microsoft.com/office/drawing/2014/main" id="{531B5C47-1CA0-4762-BBEF-AC6A4DB78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1376" y="692381"/>
            <a:ext cx="2317406" cy="24402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197" y="843659"/>
            <a:ext cx="804749" cy="2114240"/>
          </a:xfrm>
          <a:prstGeom prst="rect">
            <a:avLst/>
          </a:prstGeom>
        </p:spPr>
      </p:pic>
      <p:sp>
        <p:nvSpPr>
          <p:cNvPr id="97" name="Rectangle 87">
            <a:extLst>
              <a:ext uri="{FF2B5EF4-FFF2-40B4-BE49-F238E27FC236}">
                <a16:creationId xmlns:a16="http://schemas.microsoft.com/office/drawing/2014/main" id="{A81EFB5C-E32B-40C4-AD06-8C34EB093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6306" y="692381"/>
            <a:ext cx="2321868" cy="24402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359" y="617714"/>
            <a:ext cx="1140909" cy="2340186"/>
          </a:xfrm>
          <a:prstGeom prst="rect">
            <a:avLst/>
          </a:prstGeom>
        </p:spPr>
      </p:pic>
      <p:sp>
        <p:nvSpPr>
          <p:cNvPr id="98" name="Rectangle 89">
            <a:extLst>
              <a:ext uri="{FF2B5EF4-FFF2-40B4-BE49-F238E27FC236}">
                <a16:creationId xmlns:a16="http://schemas.microsoft.com/office/drawing/2014/main" id="{82D12DA2-A8FA-48DC-9A62-7942F2FB0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1376" y="3283953"/>
            <a:ext cx="4786798" cy="25194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589" y="3435884"/>
            <a:ext cx="3435004" cy="221557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1916" y="5878059"/>
            <a:ext cx="2200490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8/14/2024</a:t>
            </a:fld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43</a:t>
            </a:fld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6550263"/>
              </p:ext>
            </p:extLst>
          </p:nvPr>
        </p:nvGraphicFramePr>
        <p:xfrm>
          <a:off x="1079898" y="2404961"/>
          <a:ext cx="4219974" cy="3352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8DF6D64-DD47-A0CB-6424-7DA883B5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0" r="-1" b="7371"/>
          <a:stretch/>
        </p:blipFill>
        <p:spPr>
          <a:xfrm>
            <a:off x="20" y="10"/>
            <a:ext cx="575943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020EAD-EC15-B627-1107-72298CBE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8/14/2024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F67D5E-447F-78A6-0790-2E0C2433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44</a:t>
            </a:fld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5751BF-F0A6-B9E6-E691-5F5DCD28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73" r="2" b="2"/>
          <a:stretch/>
        </p:blipFill>
        <p:spPr>
          <a:xfrm>
            <a:off x="5759450" y="10"/>
            <a:ext cx="5759450" cy="64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C0B311-F8C2-4EC9-8BE3-57FFC031A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5F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196909C-85A9-45ED-860C-23E681677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9D3A6E3-F07F-B554-0966-55A8A6EDD6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42" r="2" b="19782"/>
          <a:stretch/>
        </p:blipFill>
        <p:spPr>
          <a:xfrm>
            <a:off x="607942" y="607718"/>
            <a:ext cx="1030301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477F084-6BBD-7D0F-8C09-C215B4E16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8/14/2024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135043-076A-7EA6-F8E1-1A278367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9104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B06130-4484-5EB8-A744-E220C6921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79" y="230293"/>
            <a:ext cx="11077342" cy="601641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E2836B-622C-D1C3-1247-D56C14D58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8/14/2024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9961E0-18ED-372F-B66B-8901BA6C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1081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83FD11D6-18C6-A3EC-6F85-0C6F2824B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962" y="-68726"/>
            <a:ext cx="6074496" cy="6477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F14BFBF-2DB0-7330-71DC-37CEE5C28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962" y="-68726"/>
            <a:ext cx="5729396" cy="6477000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8/14/2024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793896" y="5762488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E5022A-CF41-9E55-43A3-C50DF49D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8/14/2024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99F4E3-A278-B6AE-3A1E-25381354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8</a:t>
            </a:fld>
            <a:endParaRPr lang="en-US" sz="12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63570C-A715-9FC9-6351-487F048C3ACD}"/>
              </a:ext>
            </a:extLst>
          </p:cNvPr>
          <p:cNvSpPr/>
          <p:nvPr/>
        </p:nvSpPr>
        <p:spPr>
          <a:xfrm>
            <a:off x="69507" y="-71246"/>
            <a:ext cx="113798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Mexem </a:t>
            </a:r>
            <a:r>
              <a:rPr lang="nl-NL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be</a:t>
            </a:r>
            <a:r>
              <a:rPr lang="nl-NL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introduceert Beursplatform Interactive broker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8EAD663F-39B9-F330-4673-F8049D89A1FD}"/>
              </a:ext>
            </a:extLst>
          </p:cNvPr>
          <p:cNvSpPr/>
          <p:nvPr/>
        </p:nvSpPr>
        <p:spPr>
          <a:xfrm>
            <a:off x="0" y="1215597"/>
            <a:ext cx="10903241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Breng nu je hele effectenrekening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over na ons</a:t>
            </a: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 kosten die je bank je aanrekent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Heb je op één  deal </a:t>
            </a:r>
            <a:r>
              <a:rPr lang="nl-NL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herverdiend</a:t>
            </a:r>
            <a:endParaRPr lang="nl-NL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Wij zijn de goedkoopste en toch één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Der aller veiligste op de wereld</a:t>
            </a:r>
          </a:p>
        </p:txBody>
      </p:sp>
    </p:spTree>
    <p:extLst>
      <p:ext uri="{BB962C8B-B14F-4D97-AF65-F5344CB8AC3E}">
        <p14:creationId xmlns:p14="http://schemas.microsoft.com/office/powerpoint/2010/main" val="14871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C5F9C-02F1-82FA-DAB7-652DFF93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307292"/>
            <a:ext cx="4127419" cy="18481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100"/>
              <a:t>Mexem be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2A56A2-D664-66F4-0DB8-78A557496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742" y="2713293"/>
            <a:ext cx="4009307" cy="313618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/>
            <a:r>
              <a:rPr lang="en-US" sz="1600" err="1"/>
              <a:t>Wij</a:t>
            </a:r>
            <a:r>
              <a:rPr lang="en-US" sz="1600"/>
              <a:t> </a:t>
            </a:r>
            <a:r>
              <a:rPr lang="en-US" sz="1600" err="1"/>
              <a:t>zoeken</a:t>
            </a:r>
            <a:r>
              <a:rPr lang="en-US" sz="1600"/>
              <a:t> advisors(</a:t>
            </a:r>
            <a:r>
              <a:rPr lang="en-US" sz="1600" err="1"/>
              <a:t>zelfstandigen</a:t>
            </a:r>
            <a:r>
              <a:rPr lang="en-US" sz="1600"/>
              <a:t>) in </a:t>
            </a:r>
            <a:r>
              <a:rPr lang="en-US" sz="1600" err="1"/>
              <a:t>deze</a:t>
            </a:r>
            <a:r>
              <a:rPr lang="en-US" sz="1600"/>
              <a:t> </a:t>
            </a:r>
            <a:r>
              <a:rPr lang="en-US" sz="1600" err="1"/>
              <a:t>steden</a:t>
            </a:r>
            <a:endParaRPr lang="en-US" sz="1600"/>
          </a:p>
          <a:p>
            <a:pPr indent="-228600" defTabSz="914400"/>
            <a:r>
              <a:rPr lang="en-US" sz="1600"/>
              <a:t>Je </a:t>
            </a:r>
            <a:r>
              <a:rPr lang="en-US" sz="1600" err="1"/>
              <a:t>moet</a:t>
            </a:r>
            <a:r>
              <a:rPr lang="en-US" sz="1600"/>
              <a:t> </a:t>
            </a:r>
            <a:r>
              <a:rPr lang="en-US" sz="1600" err="1"/>
              <a:t>een</a:t>
            </a:r>
            <a:r>
              <a:rPr lang="en-US" sz="1600"/>
              <a:t> bachelor </a:t>
            </a:r>
            <a:r>
              <a:rPr lang="en-US" sz="1600" err="1"/>
              <a:t>hebben</a:t>
            </a:r>
            <a:r>
              <a:rPr lang="en-US" sz="1600"/>
              <a:t> of master in </a:t>
            </a:r>
            <a:r>
              <a:rPr lang="en-US" sz="1600" err="1"/>
              <a:t>een</a:t>
            </a:r>
            <a:r>
              <a:rPr lang="en-US" sz="1600"/>
              <a:t> </a:t>
            </a:r>
            <a:r>
              <a:rPr lang="en-US" sz="1600" err="1"/>
              <a:t>financiele</a:t>
            </a:r>
            <a:r>
              <a:rPr lang="en-US" sz="1600"/>
              <a:t> </a:t>
            </a:r>
            <a:r>
              <a:rPr lang="en-US" sz="1600" err="1"/>
              <a:t>opleiding</a:t>
            </a:r>
            <a:endParaRPr lang="en-US" sz="1600"/>
          </a:p>
          <a:p>
            <a:pPr indent="-228600" defTabSz="914400"/>
            <a:r>
              <a:rPr lang="en-US" sz="1600"/>
              <a:t>Of </a:t>
            </a:r>
            <a:r>
              <a:rPr lang="en-US" sz="1600" err="1"/>
              <a:t>nog</a:t>
            </a:r>
            <a:r>
              <a:rPr lang="en-US" sz="1600"/>
              <a:t> </a:t>
            </a:r>
            <a:r>
              <a:rPr lang="en-US" sz="1600" err="1"/>
              <a:t>beter</a:t>
            </a:r>
            <a:r>
              <a:rPr lang="en-US" sz="1600"/>
              <a:t> </a:t>
            </a:r>
            <a:r>
              <a:rPr lang="en-US" sz="1600" err="1"/>
              <a:t>gebeten</a:t>
            </a:r>
            <a:r>
              <a:rPr lang="en-US" sz="1600"/>
              <a:t> </a:t>
            </a:r>
            <a:r>
              <a:rPr lang="en-US" sz="1600" err="1"/>
              <a:t>voor</a:t>
            </a:r>
            <a:r>
              <a:rPr lang="en-US" sz="1600"/>
              <a:t> </a:t>
            </a:r>
            <a:r>
              <a:rPr lang="en-US" sz="1600" err="1"/>
              <a:t>beleggingen</a:t>
            </a:r>
            <a:endParaRPr lang="en-US" sz="1600"/>
          </a:p>
          <a:p>
            <a:pPr indent="-228600" defTabSz="914400"/>
            <a:r>
              <a:rPr lang="en-US" sz="1600" err="1"/>
              <a:t>Uw</a:t>
            </a:r>
            <a:r>
              <a:rPr lang="en-US" sz="1600"/>
              <a:t> eigen advisor </a:t>
            </a:r>
            <a:r>
              <a:rPr lang="en-US" sz="1600" err="1"/>
              <a:t>kantoor</a:t>
            </a:r>
            <a:r>
              <a:rPr lang="en-US" sz="1600"/>
              <a:t> </a:t>
            </a:r>
            <a:r>
              <a:rPr lang="en-US" sz="1600" err="1"/>
              <a:t>runnen</a:t>
            </a:r>
            <a:r>
              <a:rPr lang="en-US" sz="1600"/>
              <a:t> </a:t>
            </a:r>
            <a:r>
              <a:rPr lang="en-US" sz="1600" err="1"/>
              <a:t>onder</a:t>
            </a:r>
            <a:r>
              <a:rPr lang="en-US" sz="1600"/>
              <a:t> </a:t>
            </a:r>
            <a:r>
              <a:rPr lang="en-US" sz="1600" err="1"/>
              <a:t>toezicht</a:t>
            </a:r>
            <a:r>
              <a:rPr lang="en-US" sz="1600"/>
              <a:t> van </a:t>
            </a:r>
            <a:r>
              <a:rPr lang="en-US" sz="1600" err="1"/>
              <a:t>mexem</a:t>
            </a:r>
            <a:r>
              <a:rPr lang="en-US" sz="1600"/>
              <a:t> be </a:t>
            </a:r>
          </a:p>
          <a:p>
            <a:pPr indent="-228600" defTabSz="914400"/>
            <a:r>
              <a:rPr lang="en-US" sz="1600" err="1"/>
              <a:t>Inlichtigen</a:t>
            </a:r>
            <a:r>
              <a:rPr lang="en-US" sz="1600"/>
              <a:t> op </a:t>
            </a:r>
            <a:r>
              <a:rPr lang="en-US" sz="1600" err="1"/>
              <a:t>kantoor</a:t>
            </a:r>
            <a:r>
              <a:rPr lang="en-US" sz="1600"/>
              <a:t> </a:t>
            </a:r>
            <a:r>
              <a:rPr lang="en-US" sz="1600" err="1"/>
              <a:t>knokke</a:t>
            </a:r>
            <a:endParaRPr lang="en-US" sz="1600"/>
          </a:p>
          <a:p>
            <a:pPr indent="-228600" defTabSz="914400"/>
            <a:r>
              <a:rPr lang="en-US" sz="1600"/>
              <a:t>050344777   of 050150012</a:t>
            </a:r>
          </a:p>
          <a:p>
            <a:pPr indent="-228600" defTabSz="914400"/>
            <a:r>
              <a:rPr lang="en-US" sz="1600"/>
              <a:t>bernard@busschaert.eu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43386B-C2E5-41B3-0D05-BD6988A0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8/14/2024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0F7B1A-2A39-19E4-01BC-AC7BA0A6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3058" y="6003219"/>
            <a:ext cx="863917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F4289B-BCBC-F4CA-75A5-6B7A5E2EE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4" r="6381" b="-2"/>
          <a:stretch/>
        </p:blipFill>
        <p:spPr>
          <a:xfrm>
            <a:off x="5018451" y="10"/>
            <a:ext cx="6499010" cy="647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15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5F4E134-1067-4D8A-A852-557FB2AA4935}">
  <we:reference id="wa200005566" version="3.0.0.2" store="nl-NL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0</TotalTime>
  <Words>483</Words>
  <Application>Microsoft Office PowerPoint</Application>
  <PresentationFormat>Aangepast</PresentationFormat>
  <Paragraphs>181</Paragraphs>
  <Slides>44</Slides>
  <Notes>4</Notes>
  <HiddenSlides>3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53" baseType="lpstr">
      <vt:lpstr>Arial</vt:lpstr>
      <vt:lpstr>Calibri</vt:lpstr>
      <vt:lpstr>Corbel</vt:lpstr>
      <vt:lpstr>Univers</vt:lpstr>
      <vt:lpstr>Arial Unicode MS</vt:lpstr>
      <vt:lpstr>LJQQAM+ITC Zapf Chancery Medium Italic</vt:lpstr>
      <vt:lpstr>Arial Black</vt:lpstr>
      <vt:lpstr>Constantia</vt:lpstr>
      <vt:lpstr>Basis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Mexem be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op kantoor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 en verkoop goud 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9</cp:revision>
  <cp:lastPrinted>2023-12-06T10:58:29Z</cp:lastPrinted>
  <dcterms:modified xsi:type="dcterms:W3CDTF">2024-08-14T09:04:18Z</dcterms:modified>
</cp:coreProperties>
</file>