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6"/>
  </p:notesMasterIdLst>
  <p:sldIdLst>
    <p:sldId id="256" r:id="rId2"/>
    <p:sldId id="505" r:id="rId3"/>
    <p:sldId id="476" r:id="rId4"/>
    <p:sldId id="546" r:id="rId5"/>
    <p:sldId id="258" r:id="rId6"/>
    <p:sldId id="518" r:id="rId7"/>
    <p:sldId id="531" r:id="rId8"/>
    <p:sldId id="460" r:id="rId9"/>
    <p:sldId id="260" r:id="rId10"/>
    <p:sldId id="512" r:id="rId11"/>
    <p:sldId id="549" r:id="rId12"/>
    <p:sldId id="539" r:id="rId13"/>
    <p:sldId id="540" r:id="rId14"/>
    <p:sldId id="542" r:id="rId15"/>
    <p:sldId id="554" r:id="rId16"/>
    <p:sldId id="555" r:id="rId17"/>
    <p:sldId id="264" r:id="rId18"/>
    <p:sldId id="515" r:id="rId19"/>
    <p:sldId id="466" r:id="rId20"/>
    <p:sldId id="465" r:id="rId21"/>
    <p:sldId id="404" r:id="rId22"/>
    <p:sldId id="336" r:id="rId23"/>
    <p:sldId id="462" r:id="rId24"/>
    <p:sldId id="272" r:id="rId25"/>
    <p:sldId id="496" r:id="rId26"/>
    <p:sldId id="274" r:id="rId27"/>
    <p:sldId id="380" r:id="rId28"/>
    <p:sldId id="519" r:id="rId29"/>
    <p:sldId id="520" r:id="rId30"/>
    <p:sldId id="530" r:id="rId31"/>
    <p:sldId id="526" r:id="rId32"/>
    <p:sldId id="529" r:id="rId33"/>
    <p:sldId id="528" r:id="rId34"/>
    <p:sldId id="525" r:id="rId35"/>
    <p:sldId id="536" r:id="rId36"/>
    <p:sldId id="524" r:id="rId37"/>
    <p:sldId id="541" r:id="rId38"/>
    <p:sldId id="543" r:id="rId39"/>
    <p:sldId id="544" r:id="rId40"/>
    <p:sldId id="550" r:id="rId41"/>
    <p:sldId id="483" r:id="rId42"/>
    <p:sldId id="535" r:id="rId43"/>
    <p:sldId id="400" r:id="rId44"/>
    <p:sldId id="534" r:id="rId45"/>
  </p:sldIdLst>
  <p:sldSz cx="11518900" cy="6477000"/>
  <p:notesSz cx="9929813" cy="6797675"/>
  <p:embeddedFontLst>
    <p:embeddedFont>
      <p:font typeface="Arial Unicode MS" panose="020B0604020202020204" charset="-128"/>
      <p:regular r:id="rId47"/>
    </p:embeddedFont>
    <p:embeddedFont>
      <p:font typeface="Arial Black" panose="020B0A04020102020204" pitchFamily="34" charset="0"/>
      <p:bold r:id="rId48"/>
    </p:embeddedFont>
    <p:embeddedFont>
      <p:font typeface="Constantia" panose="02030602050306030303" pitchFamily="18" charset="0"/>
      <p:regular r:id="rId49"/>
      <p:bold r:id="rId50"/>
      <p:italic r:id="rId51"/>
      <p:boldItalic r:id="rId52"/>
    </p:embeddedFont>
    <p:embeddedFont>
      <p:font typeface="Corbel" panose="020B0503020204020204" pitchFamily="34" charset="0"/>
      <p:regular r:id="rId53"/>
      <p:bold r:id="rId54"/>
      <p:italic r:id="rId55"/>
      <p:boldItalic r:id="rId56"/>
    </p:embeddedFont>
    <p:embeddedFont>
      <p:font typeface="LJQQAM+ITC Zapf Chancery Medium Italic" panose="020B0604020202020204"/>
      <p:regular r:id="rId57"/>
    </p:embeddedFont>
    <p:embeddedFont>
      <p:font typeface="Univers" panose="020B0503020202020204" pitchFamily="34" charset="0"/>
      <p:regular r:id="rId58"/>
      <p:bold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546"/>
            <p14:sldId id="258"/>
            <p14:sldId id="518"/>
          </p14:sldIdLst>
        </p14:section>
        <p14:section name="Naamloze sectie" id="{82F0D5D1-F6EF-4997-A290-B85C7313416E}">
          <p14:sldIdLst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12"/>
            <p14:sldId id="549"/>
            <p14:sldId id="539"/>
            <p14:sldId id="540"/>
            <p14:sldId id="542"/>
            <p14:sldId id="554"/>
            <p14:sldId id="555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541"/>
            <p14:sldId id="543"/>
            <p14:sldId id="544"/>
            <p14:sldId id="550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5BFB9-E197-489E-964E-C0A3DA21B642}" v="1" dt="2024-09-05T09:46:25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38" y="138"/>
      </p:cViewPr>
      <p:guideLst>
        <p:guide orient="horz" pos="3168"/>
        <p:guide pos="2448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-420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D92EA78E-9884-428E-BCAB-C4D02A96CDF3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277D5C2E-29F7-4039-A657-0DF17578CA64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29A12A8-5BFD-4727-8B8D-DCD06D09FCC5}" type="pres">
      <dgm:prSet presAssocID="{B30CD43A-AD03-4B59-8F4A-17A751F5C3E4}" presName="spacer" presStyleCnt="0"/>
      <dgm:spPr/>
    </dgm:pt>
    <dgm:pt modelId="{E1BCD37C-DA90-43F5-9E69-F243B1C18FF7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CAF34BD-3DCF-4A4C-9911-551F53B71E85}" type="pres">
      <dgm:prSet presAssocID="{1E61E9A5-B69D-413A-8173-37940B8C1274}" presName="spacer" presStyleCnt="0"/>
      <dgm:spPr/>
    </dgm:pt>
    <dgm:pt modelId="{05F3A584-649B-4F24-A2FC-3ED3F3B7CFF1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31AB13D-FEFD-445B-8B0C-0E7D42EBE855}" type="pres">
      <dgm:prSet presAssocID="{09AB4A42-4D58-49A7-BF8D-216D6042EAA5}" presName="spacer" presStyleCnt="0"/>
      <dgm:spPr/>
    </dgm:pt>
    <dgm:pt modelId="{20BD0497-96C6-4F26-BA44-2709F44E6B19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0378D6-B549-44AF-84E8-942E15286825}" type="pres">
      <dgm:prSet presAssocID="{4EA068D1-CC97-405E-8545-6774E79844EF}" presName="spacer" presStyleCnt="0"/>
      <dgm:spPr/>
    </dgm:pt>
    <dgm:pt modelId="{2B048ECC-0036-4252-9E16-910661936D8F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36C83B5C-808B-4AF7-9EEC-2EE1A3C07654}" type="presOf" srcId="{56448D94-16A9-4895-8FAA-122E436DE52B}" destId="{277D5C2E-29F7-4039-A657-0DF17578CA64}" srcOrd="0" destOrd="0" presId="urn:microsoft.com/office/officeart/2005/8/layout/vList2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0EB63D74-4826-47A9-B83C-554A1EACD958}" type="presOf" srcId="{80A314BF-352E-4944-A88C-7AB0CBF31700}" destId="{E1BCD37C-DA90-43F5-9E69-F243B1C18FF7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0F849AA0-F31D-4135-B949-1A7C7FDDBA0C}" type="presOf" srcId="{978A7F72-9446-4607-B7F4-6767861DBBAB}" destId="{05F3A584-649B-4F24-A2FC-3ED3F3B7CF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74A41DC4-A630-4A75-9622-F4BCD90A0D55}" type="presOf" srcId="{0EE3F159-F1D6-4FE3-B33A-A6B592245C74}" destId="{D92EA78E-9884-428E-BCAB-C4D02A96CDF3}" srcOrd="0" destOrd="0" presId="urn:microsoft.com/office/officeart/2005/8/layout/vList2"/>
    <dgm:cxn modelId="{97537BD0-32C1-4C79-9CFF-1A122D4464DC}" type="presOf" srcId="{7B162C0D-8231-49A0-8533-B5A9CBD00339}" destId="{2B048ECC-0036-4252-9E16-910661936D8F}" srcOrd="0" destOrd="0" presId="urn:microsoft.com/office/officeart/2005/8/layout/vList2"/>
    <dgm:cxn modelId="{1F44DED7-23F6-4677-8C3B-438C1AC9AC68}" type="presOf" srcId="{53A3BC40-D848-42E8-B02C-D3435AFDD15F}" destId="{20BD0497-96C6-4F26-BA44-2709F44E6B19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E460CF2A-4B27-4130-8045-48EFC807AB05}" type="presParOf" srcId="{D92EA78E-9884-428E-BCAB-C4D02A96CDF3}" destId="{277D5C2E-29F7-4039-A657-0DF17578CA64}" srcOrd="0" destOrd="0" presId="urn:microsoft.com/office/officeart/2005/8/layout/vList2"/>
    <dgm:cxn modelId="{89C2BAD6-1C2C-4109-95A1-FDA4EF1E4CDA}" type="presParOf" srcId="{D92EA78E-9884-428E-BCAB-C4D02A96CDF3}" destId="{729A12A8-5BFD-4727-8B8D-DCD06D09FCC5}" srcOrd="1" destOrd="0" presId="urn:microsoft.com/office/officeart/2005/8/layout/vList2"/>
    <dgm:cxn modelId="{669D8A2D-BEC8-45AB-9166-E21668A012EE}" type="presParOf" srcId="{D92EA78E-9884-428E-BCAB-C4D02A96CDF3}" destId="{E1BCD37C-DA90-43F5-9E69-F243B1C18FF7}" srcOrd="2" destOrd="0" presId="urn:microsoft.com/office/officeart/2005/8/layout/vList2"/>
    <dgm:cxn modelId="{A6623B4A-9A67-4648-9690-7C17BA4F7FC0}" type="presParOf" srcId="{D92EA78E-9884-428E-BCAB-C4D02A96CDF3}" destId="{7CAF34BD-3DCF-4A4C-9911-551F53B71E85}" srcOrd="3" destOrd="0" presId="urn:microsoft.com/office/officeart/2005/8/layout/vList2"/>
    <dgm:cxn modelId="{71AEB27C-66D8-45EC-A734-39D0F0E7931C}" type="presParOf" srcId="{D92EA78E-9884-428E-BCAB-C4D02A96CDF3}" destId="{05F3A584-649B-4F24-A2FC-3ED3F3B7CFF1}" srcOrd="4" destOrd="0" presId="urn:microsoft.com/office/officeart/2005/8/layout/vList2"/>
    <dgm:cxn modelId="{10B71E8E-CCE2-4589-8CFB-153E6BC2B874}" type="presParOf" srcId="{D92EA78E-9884-428E-BCAB-C4D02A96CDF3}" destId="{831AB13D-FEFD-445B-8B0C-0E7D42EBE855}" srcOrd="5" destOrd="0" presId="urn:microsoft.com/office/officeart/2005/8/layout/vList2"/>
    <dgm:cxn modelId="{774FBAA9-4CE4-44E7-82A0-DC4EDE9351F9}" type="presParOf" srcId="{D92EA78E-9884-428E-BCAB-C4D02A96CDF3}" destId="{20BD0497-96C6-4F26-BA44-2709F44E6B19}" srcOrd="6" destOrd="0" presId="urn:microsoft.com/office/officeart/2005/8/layout/vList2"/>
    <dgm:cxn modelId="{4A4395BB-482E-4140-8CDF-F73DCBA74CE0}" type="presParOf" srcId="{D92EA78E-9884-428E-BCAB-C4D02A96CDF3}" destId="{580378D6-B549-44AF-84E8-942E15286825}" srcOrd="7" destOrd="0" presId="urn:microsoft.com/office/officeart/2005/8/layout/vList2"/>
    <dgm:cxn modelId="{CABFFF7E-DF6A-4991-AE4C-E9067BADC758}" type="presParOf" srcId="{D92EA78E-9884-428E-BCAB-C4D02A96CDF3}" destId="{2B048ECC-0036-4252-9E16-910661936D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D5C2E-29F7-4039-A657-0DF17578CA64}">
      <dsp:nvSpPr>
        <dsp:cNvPr id="0" name=""/>
        <dsp:cNvSpPr/>
      </dsp:nvSpPr>
      <dsp:spPr>
        <a:xfrm>
          <a:off x="0" y="10060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130128"/>
        <a:ext cx="4160918" cy="545834"/>
      </dsp:txXfrm>
    </dsp:sp>
    <dsp:sp modelId="{E1BCD37C-DA90-43F5-9E69-F243B1C18FF7}">
      <dsp:nvSpPr>
        <dsp:cNvPr id="0" name=""/>
        <dsp:cNvSpPr/>
      </dsp:nvSpPr>
      <dsp:spPr>
        <a:xfrm>
          <a:off x="0" y="73717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766698"/>
        <a:ext cx="4160918" cy="545834"/>
      </dsp:txXfrm>
    </dsp:sp>
    <dsp:sp modelId="{05F3A584-649B-4F24-A2FC-3ED3F3B7CFF1}">
      <dsp:nvSpPr>
        <dsp:cNvPr id="0" name=""/>
        <dsp:cNvSpPr/>
      </dsp:nvSpPr>
      <dsp:spPr>
        <a:xfrm>
          <a:off x="0" y="137374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403269"/>
        <a:ext cx="4160918" cy="545834"/>
      </dsp:txXfrm>
    </dsp:sp>
    <dsp:sp modelId="{20BD0497-96C6-4F26-BA44-2709F44E6B19}">
      <dsp:nvSpPr>
        <dsp:cNvPr id="0" name=""/>
        <dsp:cNvSpPr/>
      </dsp:nvSpPr>
      <dsp:spPr>
        <a:xfrm>
          <a:off x="0" y="201031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039839"/>
        <a:ext cx="4160918" cy="545834"/>
      </dsp:txXfrm>
    </dsp:sp>
    <dsp:sp modelId="{2B048ECC-0036-4252-9E16-910661936D8F}">
      <dsp:nvSpPr>
        <dsp:cNvPr id="0" name=""/>
        <dsp:cNvSpPr/>
      </dsp:nvSpPr>
      <dsp:spPr>
        <a:xfrm>
          <a:off x="0" y="264688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676409"/>
        <a:ext cx="4160918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12/09/2024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284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361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648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063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7.png"/><Relationship Id="rId9" Type="http://schemas.microsoft.com/office/2007/relationships/diagramDrawing" Target="../diagrams/drawing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9/12/2024</a:t>
            </a:fld>
            <a:endParaRPr lang="en-US" sz="900"/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14:prism/>
      </p:transition>
    </mc:Choice>
    <mc:Fallback xmlns="">
      <p:transition spd="slow" advTm="2659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83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DF0E11-8F60-60D2-A39A-4A31006E1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038" y="465486"/>
            <a:ext cx="6972300" cy="5594641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9/12/2024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10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10">
        <p14:prism/>
      </p:transition>
    </mc:Choice>
    <mc:Fallback xmlns="">
      <p:transition spd="slow" advTm="1471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82E67D0-39A4-432E-74E2-6A483FD02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362" y="222129"/>
            <a:ext cx="4958861" cy="6122051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546043-7A4E-7D03-1F6A-F3F840CF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658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">
        <p14:prism/>
      </p:transition>
    </mc:Choice>
    <mc:Fallback xmlns="">
      <p:transition spd="slow" advTm="147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9638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9/12/2024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7D65F1-5BA7-7747-D91D-A15F055C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338" y="0"/>
            <a:ext cx="698109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413">
        <p14:prism/>
      </p:transition>
    </mc:Choice>
    <mc:Fallback xmlns="">
      <p:transition spd="slow" advTm="1341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6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3D3849-146D-3DF9-B6E5-5BF91236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416CB5-B2A8-45DF-6C4C-68CFEC70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13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4A73399-DA50-95FE-94DC-97E71A592FEC}"/>
              </a:ext>
            </a:extLst>
          </p:cNvPr>
          <p:cNvSpPr/>
          <p:nvPr/>
        </p:nvSpPr>
        <p:spPr>
          <a:xfrm>
            <a:off x="785877" y="254100"/>
            <a:ext cx="9468426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Hoe je geld beleggen??</a:t>
            </a:r>
          </a:p>
          <a:p>
            <a:pPr algn="ctr"/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 staatsbon vervalt!!</a:t>
            </a:r>
          </a:p>
          <a:p>
            <a:pPr algn="ctr"/>
            <a:endParaRPr lang="nl-NL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 naar je bank en je mag </a:t>
            </a:r>
          </a:p>
          <a:p>
            <a:pPr algn="ctr"/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Herbeleggen aan 2/3%</a:t>
            </a:r>
          </a:p>
          <a:p>
            <a:pPr algn="ctr"/>
            <a:r>
              <a:rPr lang="nl-NL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Bij ons adviseren we </a:t>
            </a:r>
          </a:p>
          <a:p>
            <a:pPr algn="ctr"/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Koop goud </a:t>
            </a:r>
            <a:r>
              <a:rPr lang="nl-NL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krugers</a:t>
            </a:r>
            <a:r>
              <a:rPr lang="nl-NL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  en dit geeft 8%</a:t>
            </a:r>
          </a:p>
          <a:p>
            <a:pPr algn="ctr"/>
            <a:r>
              <a:rPr lang="nl-NL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De laatste 20 jaar gemiddeld!!</a:t>
            </a:r>
          </a:p>
        </p:txBody>
      </p:sp>
    </p:spTree>
    <p:extLst>
      <p:ext uri="{BB962C8B-B14F-4D97-AF65-F5344CB8AC3E}">
        <p14:creationId xmlns:p14="http://schemas.microsoft.com/office/powerpoint/2010/main" val="9127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717">
        <p14:prism/>
      </p:transition>
    </mc:Choice>
    <mc:Fallback xmlns="">
      <p:transition spd="slow" advTm="16717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D3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3686D95-C667-81F7-7DA8-8288C64B2B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02" r="2" b="8054"/>
          <a:stretch/>
        </p:blipFill>
        <p:spPr>
          <a:xfrm>
            <a:off x="607942" y="607718"/>
            <a:ext cx="1030301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4E445-66A8-D351-6860-08985AB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8E8902-AA7F-1580-9959-1D40BF51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817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39">
        <p14:prism/>
      </p:transition>
    </mc:Choice>
    <mc:Fallback xmlns="">
      <p:transition spd="slow" advTm="1313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5068B3-297D-7B13-F7F8-0A23CFB70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131" y="171265"/>
            <a:ext cx="9311053" cy="602360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491E8C-B6CA-E826-6A3C-5947C8CE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2F1D25C-23E7-45F1-F8BC-B373B52A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15</a:t>
            </a:fld>
            <a:endParaRPr lang="en-US" sz="12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39EBE84-5D2E-AA34-BFD2-B8D76BA13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80" y="0"/>
            <a:ext cx="927714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40C58F-ED2B-42E1-A6D4-EB62C899F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59BB100-1E60-5447-2AAF-81D63DB08D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14" r="-1" b="-1"/>
          <a:stretch/>
        </p:blipFill>
        <p:spPr>
          <a:xfrm>
            <a:off x="218380" y="238596"/>
            <a:ext cx="11077342" cy="601530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5C9682-51CE-75A3-88C3-F9A6B6DB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9875AD-D8C4-502F-9FAF-0F9BCD97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B629FD-F72B-4125-BE7D-4C6DFF43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35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94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9/12/2024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66">
        <p14:prism/>
      </p:transition>
    </mc:Choice>
    <mc:Fallback xmlns="">
      <p:transition spd="slow" advTm="1866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32">
        <p14:prism/>
      </p:transition>
    </mc:Choice>
    <mc:Fallback xmlns="">
      <p:transition spd="slow" advTm="6632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9/12/2024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19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56">
        <p14:prism/>
      </p:transition>
    </mc:Choice>
    <mc:Fallback xmlns="">
      <p:transition spd="slow" advTm="1165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7742698" y="810026"/>
            <a:ext cx="2941482" cy="34215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3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Wij</a:t>
            </a:r>
            <a:r>
              <a:rPr lang="en-US" sz="38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blijven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goedkoopste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in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belgië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toch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Één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der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veiligste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sterkste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Met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beursplatform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7757049" y="4289380"/>
            <a:ext cx="2912779" cy="1457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mexem</a:t>
            </a:r>
            <a:r>
              <a:rPr lang="en-US" sz="1900" b="1" dirty="0">
                <a:solidFill>
                  <a:srgbClr val="FFFFFF"/>
                </a:solidFill>
              </a:rPr>
              <a:t> be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Beurs</a:t>
            </a:r>
            <a:r>
              <a:rPr lang="en-US" sz="1900" b="1" dirty="0">
                <a:solidFill>
                  <a:srgbClr val="FFFFFF"/>
                </a:solidFill>
              </a:rPr>
              <a:t> Platform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>
                <a:solidFill>
                  <a:srgbClr val="FFFFFF"/>
                </a:solidFill>
              </a:rPr>
              <a:t>Interactive brokers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6" y="1802920"/>
            <a:ext cx="6841028" cy="310550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56">
        <p14:prism/>
      </p:transition>
    </mc:Choice>
    <mc:Fallback xmlns="">
      <p:transition spd="slow" advTm="7856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9/12/2024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5">
        <p14:prism/>
      </p:transition>
    </mc:Choice>
    <mc:Fallback xmlns="">
      <p:transition spd="slow" advTm="4505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9/12/2024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21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38">
        <p14:prism/>
      </p:transition>
    </mc:Choice>
    <mc:Fallback xmlns="">
      <p:transition spd="slow" advTm="3738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9/12/2024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8">
        <p14:prism/>
      </p:transition>
    </mc:Choice>
    <mc:Fallback xmlns="">
      <p:transition spd="slow" advTm="283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9/12/2024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54">
        <p14:prism/>
      </p:transition>
    </mc:Choice>
    <mc:Fallback xmlns="">
      <p:transition spd="slow" advTm="3454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9/12/2024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80">
        <p14:prism/>
      </p:transition>
    </mc:Choice>
    <mc:Fallback xmlns="">
      <p:transition spd="slow" advTm="228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6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3" name="Straight Connector 20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2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2698" y="810026"/>
            <a:ext cx="2941482" cy="342157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2400" b="1" cap="all">
                <a:solidFill>
                  <a:srgbClr val="FFFFFF"/>
                </a:solidFill>
              </a:rPr>
              <a:t>Alle informatie op kantoor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DE50151-04C8-45FB-B9DA-3F99C32B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79" y="624254"/>
            <a:ext cx="6849169" cy="529098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32">
        <p14:prism/>
      </p:transition>
    </mc:Choice>
    <mc:Fallback xmlns="">
      <p:transition spd="slow" advTm="16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9/12/2024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6">
        <p14:prism/>
      </p:transition>
    </mc:Choice>
    <mc:Fallback xmlns="">
      <p:transition spd="slow" advTm="2146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koop-verkoop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9/12/2024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B10C939-127F-55B2-6F8F-73CB09859C6D}"/>
              </a:ext>
            </a:extLst>
          </p:cNvPr>
          <p:cNvSpPr/>
          <p:nvPr/>
        </p:nvSpPr>
        <p:spPr>
          <a:xfrm>
            <a:off x="5159592" y="1720679"/>
            <a:ext cx="606437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wat nu kopen short </a:t>
            </a:r>
            <a:r>
              <a:rPr lang="nl-NL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etf</a:t>
            </a:r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met enorme stijgingspotentieel</a:t>
            </a:r>
          </a:p>
          <a:p>
            <a:pPr algn="ctr"/>
            <a:r>
              <a:rPr lang="nl-N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Dynamische beleggers/</a:t>
            </a:r>
            <a:r>
              <a:rPr lang="nl-NL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traders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85">
        <p14:prism/>
      </p:transition>
    </mc:Choice>
    <mc:Fallback xmlns="">
      <p:transition spd="slow" advTm="7685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52F1D8F-013C-69FC-AA51-8B57A6B4F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90145"/>
            <a:ext cx="11514667" cy="71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281">
        <p14:prism/>
      </p:transition>
    </mc:Choice>
    <mc:Fallback xmlns="">
      <p:transition spd="slow" advTm="14281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5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D202D3-D46F-EEF8-F600-CEDAEAB8B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25315"/>
            <a:ext cx="11514667" cy="74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51">
        <p14:prism/>
      </p:transition>
    </mc:Choice>
    <mc:Fallback xmlns="">
      <p:transition spd="slow" advTm="935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969196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18/09+ 09/10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58">
        <p14:prism/>
      </p:transition>
    </mc:Choice>
    <mc:Fallback xmlns="">
      <p:transition spd="slow" advTm="15258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6FF25B-3FB3-8AB8-3DDB-A18169135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04446"/>
            <a:ext cx="11514667" cy="74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344">
        <p14:prism/>
      </p:transition>
    </mc:Choice>
    <mc:Fallback xmlns="">
      <p:transition spd="slow" advTm="12344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4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90DFC27-5362-6BC6-5E2F-5A30D7F6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74785"/>
            <a:ext cx="11514667" cy="75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20">
        <p14:prism/>
      </p:transition>
    </mc:Choice>
    <mc:Fallback xmlns="">
      <p:transition spd="slow" advTm="972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1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EDC2BA-2D5B-8692-B25B-2B9E0B9E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36331"/>
            <a:ext cx="11514667" cy="763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39">
        <p14:prism/>
      </p:transition>
    </mc:Choice>
    <mc:Fallback xmlns="">
      <p:transition spd="slow" advTm="11739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958D69-ABAE-38E4-0B59-87FBD782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92369"/>
            <a:ext cx="11514667" cy="75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99">
        <p14:prism/>
      </p:transition>
    </mc:Choice>
    <mc:Fallback xmlns="">
      <p:transition spd="slow" advTm="14799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65252F-F156-0431-5BF0-F848C9DAC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62707"/>
            <a:ext cx="11514667" cy="80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46">
        <p14:prism/>
      </p:transition>
    </mc:Choice>
    <mc:Fallback xmlns="">
      <p:transition spd="slow" advTm="15246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35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AA9269-676B-0AD0-490F-FE1BE047E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92369"/>
            <a:ext cx="11514667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50">
        <p14:prism/>
      </p:transition>
    </mc:Choice>
    <mc:Fallback xmlns="">
      <p:transition spd="slow" advTm="1125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36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43F3AE-C953-56C9-0CBC-69524B89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80291"/>
            <a:ext cx="11514667" cy="76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41">
        <p14:prism/>
      </p:transition>
    </mc:Choice>
    <mc:Fallback xmlns="">
      <p:transition spd="slow" advTm="25841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9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2F83A-8D09-9B6F-1653-11AB818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D3DB1F-8D48-BD43-1CB6-ACBAC9A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2FE327-B03D-574B-E38B-0D74896E1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89085"/>
            <a:ext cx="11514667" cy="77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04">
        <p14:prism/>
      </p:transition>
    </mc:Choice>
    <mc:Fallback xmlns="">
      <p:transition spd="slow" advTm="12204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945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DC5AB5-4A1A-1B77-3390-1890805D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9/12/2024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39BD3D-6BC9-3B51-804C-B6DD37D6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38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363764-8422-B83D-D928-8ADE4359D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04445"/>
            <a:ext cx="11514667" cy="75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492">
        <p14:prism/>
      </p:transition>
    </mc:Choice>
    <mc:Fallback xmlns="">
      <p:transition spd="slow" advTm="19492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02867C-8BE2-F140-C6F9-31A86C3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10FD00-E49E-827A-001A-73A453F0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E0446D-02CF-D115-2865-A89EE347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1500"/>
            <a:ext cx="11514667" cy="7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54">
        <p14:prism/>
      </p:transition>
    </mc:Choice>
    <mc:Fallback xmlns="">
      <p:transition spd="slow" advTm="825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85000"/>
            <a:satMod val="160000"/>
            <a:lumMod val="1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4416C3C-3733-4418-8745-2B6719EC3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1063757-73D0-470E-8760-18BB12DD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9A676DD-FDF2-A6B2-AC60-F1B86531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9" r="24521" b="-2"/>
          <a:stretch/>
        </p:blipFill>
        <p:spPr>
          <a:xfrm>
            <a:off x="607942" y="607718"/>
            <a:ext cx="4919529" cy="5261563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ADAE085-FE50-4582-BE64-5DEA8EFB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5228781" cy="5570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9C0D33-6D97-A49E-94EC-03175D85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52" r="21570" b="-2"/>
          <a:stretch/>
        </p:blipFill>
        <p:spPr>
          <a:xfrm>
            <a:off x="5990067" y="598121"/>
            <a:ext cx="4919530" cy="526156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8649D396-7D00-4DDA-81C8-0A815349E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2802" y="443792"/>
            <a:ext cx="5228781" cy="5570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872EC0-78B1-DA6F-0414-A18519EB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9/12/2024</a:t>
            </a:fld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5CDB52-A87A-CBFE-B5A6-E1F14239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66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2432">
        <p14:prism/>
      </p:transition>
    </mc:Choice>
    <mc:Fallback xmlns="">
      <p:transition spd="slow" advTm="12432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1FDCE9-746C-011F-D949-CEE4768C2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CD0820-491B-0062-C1A2-1D8CA723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2178B3-6014-1667-E20B-15BDD37D1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8BD3CF4-6716-0234-41BE-BAFB9E080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13238"/>
            <a:ext cx="11514667" cy="76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06">
        <p14:prism/>
      </p:transition>
    </mc:Choice>
    <mc:Fallback xmlns="">
      <p:transition spd="slow" advTm="7506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41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070119" y="1590484"/>
            <a:ext cx="820929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73000€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62">
        <p14:prism/>
      </p:transition>
    </mc:Choice>
    <mc:Fallback xmlns="">
      <p:transition spd="slow" advTm="8262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0A5A83DD-4937-4DF6-874D-CCCEBB0A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8E13420-6517-4711-B170-2693FB5C6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061" y="233171"/>
            <a:ext cx="6910859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43D3E26-B7EA-4074-9110-C930375C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22807" y="3783397"/>
            <a:ext cx="502536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CE8022F-8E5C-4EE9-AF26-62B2722EE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856" y="843764"/>
            <a:ext cx="5687269" cy="301014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5000" b="1" cap="all">
                <a:solidFill>
                  <a:srgbClr val="FFFFFF"/>
                </a:solidFill>
              </a:rPr>
              <a:t>Aan en verkoop goud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50" r="2" b="27534"/>
          <a:stretch/>
        </p:blipFill>
        <p:spPr>
          <a:xfrm>
            <a:off x="967272" y="810027"/>
            <a:ext cx="2675606" cy="22773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3" r="3" b="3347"/>
          <a:stretch/>
        </p:blipFill>
        <p:spPr>
          <a:xfrm>
            <a:off x="823920" y="3389629"/>
            <a:ext cx="2962313" cy="15295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9/12/2024</a:t>
            </a:fld>
            <a:endParaRPr lang="en-US" sz="1200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303" y="5878059"/>
            <a:ext cx="1200178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42</a:t>
            </a:fld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86">
        <p14:prism/>
      </p:transition>
    </mc:Choice>
    <mc:Fallback xmlns="">
      <p:transition spd="slow" advTm="11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81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97" y="843659"/>
            <a:ext cx="4219975" cy="153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/>
              <a:t>HOE KAN MEN ZICH BESCHERMEN TEGEN DEFLATIE OF KOOPKRACHTCRASH ??</a:t>
            </a:r>
          </a:p>
        </p:txBody>
      </p:sp>
      <p:sp>
        <p:nvSpPr>
          <p:cNvPr id="95" name="Rectangle 83">
            <a:extLst>
              <a:ext uri="{FF2B5EF4-FFF2-40B4-BE49-F238E27FC236}">
                <a16:creationId xmlns:a16="http://schemas.microsoft.com/office/drawing/2014/main" id="{CFBA0F70-CA6A-4DE1-8930-3FA0033C2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450" y="156182"/>
            <a:ext cx="5546600" cy="6104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85">
            <a:extLst>
              <a:ext uri="{FF2B5EF4-FFF2-40B4-BE49-F238E27FC236}">
                <a16:creationId xmlns:a16="http://schemas.microsoft.com/office/drawing/2014/main" id="{531B5C47-1CA0-4762-BBEF-AC6A4DB78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692381"/>
            <a:ext cx="2317406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97" y="843659"/>
            <a:ext cx="804749" cy="2114240"/>
          </a:xfrm>
          <a:prstGeom prst="rect">
            <a:avLst/>
          </a:prstGeom>
        </p:spPr>
      </p:pic>
      <p:sp>
        <p:nvSpPr>
          <p:cNvPr id="97" name="Rectangle 87">
            <a:extLst>
              <a:ext uri="{FF2B5EF4-FFF2-40B4-BE49-F238E27FC236}">
                <a16:creationId xmlns:a16="http://schemas.microsoft.com/office/drawing/2014/main" id="{A81EFB5C-E32B-40C4-AD06-8C34EB093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6306" y="692381"/>
            <a:ext cx="2321868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359" y="617714"/>
            <a:ext cx="1140909" cy="2340186"/>
          </a:xfrm>
          <a:prstGeom prst="rect">
            <a:avLst/>
          </a:prstGeom>
        </p:spPr>
      </p:pic>
      <p:sp>
        <p:nvSpPr>
          <p:cNvPr id="98" name="Rectangle 89">
            <a:extLst>
              <a:ext uri="{FF2B5EF4-FFF2-40B4-BE49-F238E27FC236}">
                <a16:creationId xmlns:a16="http://schemas.microsoft.com/office/drawing/2014/main" id="{82D12DA2-A8FA-48DC-9A62-7942F2FB0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3283953"/>
            <a:ext cx="4786798" cy="2519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589" y="3435884"/>
            <a:ext cx="3435004" cy="221557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1916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9/12/2024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43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550263"/>
              </p:ext>
            </p:extLst>
          </p:nvPr>
        </p:nvGraphicFramePr>
        <p:xfrm>
          <a:off x="1079898" y="2404961"/>
          <a:ext cx="4219974" cy="3352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99">
        <p14:prism/>
      </p:transition>
    </mc:Choice>
    <mc:Fallback xmlns="">
      <p:transition spd="slow" advTm="7999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9/12/2024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44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224">
        <p14:prism/>
      </p:transition>
    </mc:Choice>
    <mc:Fallback xmlns="">
      <p:transition spd="slow" advTm="2322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3FD11D6-18C6-A3EC-6F85-0C6F282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62" y="-68726"/>
            <a:ext cx="6074496" cy="6477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14BFBF-2DB0-7330-71DC-37CEE5C2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68726"/>
            <a:ext cx="5729396" cy="64770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9/12/2024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793896" y="5762488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9/12/2024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6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69507" y="-71246"/>
            <a:ext cx="113798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introduceert Beursplatform Interactive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0" y="1215597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59">
        <p14:prism/>
      </p:transition>
    </mc:Choice>
    <mc:Fallback xmlns="">
      <p:transition spd="slow" advTm="1745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9/12/2024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34A8D56-FC1F-CC6A-33B2-9BA9039F661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8076" y="4456176"/>
            <a:ext cx="1943100" cy="1943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9/12/2024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8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0818D6E1-9FA9-7555-C2BD-9113BD1D0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12500" r="12500"/>
          <a:stretch>
            <a:fillRect/>
          </a:stretch>
        </p:blipFill>
        <p:spPr>
          <a:xfrm>
            <a:off x="9498076" y="4456176"/>
            <a:ext cx="1943100" cy="1943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45">
        <p14:prism/>
      </p:transition>
    </mc:Choice>
    <mc:Fallback xmlns="">
      <p:transition spd="slow" advTm="59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9/12/2024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77">
        <p14:prism/>
      </p:transition>
    </mc:Choice>
    <mc:Fallback xmlns="">
      <p:transition spd="slow" advTm="5077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5F4E134-1067-4D8A-A852-557FB2AA4935}">
  <we:reference id="wa200005566" version="3.0.0.2" store="nl-NL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505</Words>
  <Application>Microsoft Office PowerPoint</Application>
  <PresentationFormat>Aangepast</PresentationFormat>
  <Paragraphs>183</Paragraphs>
  <Slides>44</Slides>
  <Notes>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53" baseType="lpstr">
      <vt:lpstr>Arial</vt:lpstr>
      <vt:lpstr>Calibri</vt:lpstr>
      <vt:lpstr>Corbel</vt:lpstr>
      <vt:lpstr>Arial Unicode MS</vt:lpstr>
      <vt:lpstr>Univers</vt:lpstr>
      <vt:lpstr>Arial Black</vt:lpstr>
      <vt:lpstr>Constantia</vt:lpstr>
      <vt:lpstr>LJQQAM+ITC Zapf Chancery Medium Italic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12</cp:revision>
  <cp:lastPrinted>2023-12-06T10:58:29Z</cp:lastPrinted>
  <dcterms:modified xsi:type="dcterms:W3CDTF">2024-09-12T08:33:41Z</dcterms:modified>
</cp:coreProperties>
</file>