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82" r:id="rId1"/>
  </p:sldMasterIdLst>
  <p:notesMasterIdLst>
    <p:notesMasterId r:id="rId43"/>
  </p:notesMasterIdLst>
  <p:sldIdLst>
    <p:sldId id="256" r:id="rId2"/>
    <p:sldId id="476" r:id="rId3"/>
    <p:sldId id="546" r:id="rId4"/>
    <p:sldId id="556" r:id="rId5"/>
    <p:sldId id="258" r:id="rId6"/>
    <p:sldId id="518" r:id="rId7"/>
    <p:sldId id="460" r:id="rId8"/>
    <p:sldId id="260" r:id="rId9"/>
    <p:sldId id="555" r:id="rId10"/>
    <p:sldId id="512" r:id="rId11"/>
    <p:sldId id="549" r:id="rId12"/>
    <p:sldId id="539" r:id="rId13"/>
    <p:sldId id="264" r:id="rId14"/>
    <p:sldId id="515" r:id="rId15"/>
    <p:sldId id="466" r:id="rId16"/>
    <p:sldId id="465" r:id="rId17"/>
    <p:sldId id="404" r:id="rId18"/>
    <p:sldId id="336" r:id="rId19"/>
    <p:sldId id="462" r:id="rId20"/>
    <p:sldId id="272" r:id="rId21"/>
    <p:sldId id="496" r:id="rId22"/>
    <p:sldId id="274" r:id="rId23"/>
    <p:sldId id="585" r:id="rId24"/>
    <p:sldId id="586" r:id="rId25"/>
    <p:sldId id="587" r:id="rId26"/>
    <p:sldId id="588" r:id="rId27"/>
    <p:sldId id="589" r:id="rId28"/>
    <p:sldId id="590" r:id="rId29"/>
    <p:sldId id="592" r:id="rId30"/>
    <p:sldId id="593" r:id="rId31"/>
    <p:sldId id="594" r:id="rId32"/>
    <p:sldId id="595" r:id="rId33"/>
    <p:sldId id="596" r:id="rId34"/>
    <p:sldId id="597" r:id="rId35"/>
    <p:sldId id="598" r:id="rId36"/>
    <p:sldId id="599" r:id="rId37"/>
    <p:sldId id="558" r:id="rId38"/>
    <p:sldId id="483" r:id="rId39"/>
    <p:sldId id="535" r:id="rId40"/>
    <p:sldId id="400" r:id="rId41"/>
    <p:sldId id="534" r:id="rId42"/>
  </p:sldIdLst>
  <p:sldSz cx="11518900" cy="6477000"/>
  <p:notesSz cx="9929813" cy="6797675"/>
  <p:embeddedFontLst>
    <p:embeddedFont>
      <p:font typeface="Arial Unicode MS" panose="020B0604020202020204" charset="-128"/>
      <p:regular r:id="rId44"/>
    </p:embeddedFont>
    <p:embeddedFont>
      <p:font typeface="Arial Black" panose="020B0A04020102020204" pitchFamily="34" charset="0"/>
      <p:bold r:id="rId45"/>
    </p:embeddedFont>
    <p:embeddedFont>
      <p:font typeface="Constantia" panose="02030602050306030303" pitchFamily="18" charset="0"/>
      <p:regular r:id="rId46"/>
      <p:bold r:id="rId47"/>
      <p:italic r:id="rId48"/>
      <p:boldItalic r:id="rId49"/>
    </p:embeddedFont>
    <p:embeddedFont>
      <p:font typeface="Corbel" panose="020B0503020204020204" pitchFamily="34" charset="0"/>
      <p:regular r:id="rId50"/>
      <p:bold r:id="rId51"/>
      <p:italic r:id="rId52"/>
      <p:boldItalic r:id="rId53"/>
    </p:embeddedFont>
    <p:embeddedFont>
      <p:font typeface="LJQQAM+ITC Zapf Chancery Medium Italic" panose="020B0604020202020204"/>
      <p:regular r:id="rId54"/>
    </p:embeddedFont>
    <p:embeddedFont>
      <p:font typeface="Univers" panose="020B0503020202020204" pitchFamily="34" charset="0"/>
      <p:regular r:id="rId55"/>
      <p:bold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476"/>
            <p14:sldId id="546"/>
            <p14:sldId id="556"/>
            <p14:sldId id="258"/>
            <p14:sldId id="518"/>
          </p14:sldIdLst>
        </p14:section>
        <p14:section name="Naamloze sectie" id="{82F0D5D1-F6EF-4997-A290-B85C7313416E}">
          <p14:sldIdLst/>
        </p14:section>
        <p14:section name="Naamloze sectie" id="{8755B586-2486-49CE-8420-C76D66869903}">
          <p14:sldIdLst>
            <p14:sldId id="460"/>
            <p14:sldId id="260"/>
            <p14:sldId id="555"/>
            <p14:sldId id="512"/>
            <p14:sldId id="549"/>
            <p14:sldId id="539"/>
            <p14:sldId id="264"/>
            <p14:sldId id="515"/>
            <p14:sldId id="466"/>
            <p14:sldId id="465"/>
            <p14:sldId id="404"/>
            <p14:sldId id="336"/>
            <p14:sldId id="462"/>
            <p14:sldId id="272"/>
            <p14:sldId id="496"/>
            <p14:sldId id="274"/>
          </p14:sldIdLst>
        </p14:section>
        <p14:section name="Naamloze sectie" id="{074C21AF-C3DA-4687-9D7C-3395020316BD}">
          <p14:sldIdLst>
            <p14:sldId id="585"/>
            <p14:sldId id="586"/>
            <p14:sldId id="587"/>
            <p14:sldId id="588"/>
            <p14:sldId id="589"/>
            <p14:sldId id="590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558"/>
            <p14:sldId id="483"/>
            <p14:sldId id="535"/>
            <p14:sldId id="400"/>
            <p14:sldId id="5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92" y="96"/>
      </p:cViewPr>
      <p:guideLst>
        <p:guide orient="horz" pos="3168"/>
        <p:guide pos="2448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D92EA78E-9884-428E-BCAB-C4D02A96CDF3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277D5C2E-29F7-4039-A657-0DF17578CA64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29A12A8-5BFD-4727-8B8D-DCD06D09FCC5}" type="pres">
      <dgm:prSet presAssocID="{B30CD43A-AD03-4B59-8F4A-17A751F5C3E4}" presName="spacer" presStyleCnt="0"/>
      <dgm:spPr/>
    </dgm:pt>
    <dgm:pt modelId="{E1BCD37C-DA90-43F5-9E69-F243B1C18FF7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CAF34BD-3DCF-4A4C-9911-551F53B71E85}" type="pres">
      <dgm:prSet presAssocID="{1E61E9A5-B69D-413A-8173-37940B8C1274}" presName="spacer" presStyleCnt="0"/>
      <dgm:spPr/>
    </dgm:pt>
    <dgm:pt modelId="{05F3A584-649B-4F24-A2FC-3ED3F3B7CFF1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31AB13D-FEFD-445B-8B0C-0E7D42EBE855}" type="pres">
      <dgm:prSet presAssocID="{09AB4A42-4D58-49A7-BF8D-216D6042EAA5}" presName="spacer" presStyleCnt="0"/>
      <dgm:spPr/>
    </dgm:pt>
    <dgm:pt modelId="{20BD0497-96C6-4F26-BA44-2709F44E6B19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80378D6-B549-44AF-84E8-942E15286825}" type="pres">
      <dgm:prSet presAssocID="{4EA068D1-CC97-405E-8545-6774E79844EF}" presName="spacer" presStyleCnt="0"/>
      <dgm:spPr/>
    </dgm:pt>
    <dgm:pt modelId="{2B048ECC-0036-4252-9E16-910661936D8F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36C83B5C-808B-4AF7-9EEC-2EE1A3C07654}" type="presOf" srcId="{56448D94-16A9-4895-8FAA-122E436DE52B}" destId="{277D5C2E-29F7-4039-A657-0DF17578CA64}" srcOrd="0" destOrd="0" presId="urn:microsoft.com/office/officeart/2005/8/layout/vList2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0EB63D74-4826-47A9-B83C-554A1EACD958}" type="presOf" srcId="{80A314BF-352E-4944-A88C-7AB0CBF31700}" destId="{E1BCD37C-DA90-43F5-9E69-F243B1C18FF7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0F849AA0-F31D-4135-B949-1A7C7FDDBA0C}" type="presOf" srcId="{978A7F72-9446-4607-B7F4-6767861DBBAB}" destId="{05F3A584-649B-4F24-A2FC-3ED3F3B7CF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74A41DC4-A630-4A75-9622-F4BCD90A0D55}" type="presOf" srcId="{0EE3F159-F1D6-4FE3-B33A-A6B592245C74}" destId="{D92EA78E-9884-428E-BCAB-C4D02A96CDF3}" srcOrd="0" destOrd="0" presId="urn:microsoft.com/office/officeart/2005/8/layout/vList2"/>
    <dgm:cxn modelId="{97537BD0-32C1-4C79-9CFF-1A122D4464DC}" type="presOf" srcId="{7B162C0D-8231-49A0-8533-B5A9CBD00339}" destId="{2B048ECC-0036-4252-9E16-910661936D8F}" srcOrd="0" destOrd="0" presId="urn:microsoft.com/office/officeart/2005/8/layout/vList2"/>
    <dgm:cxn modelId="{1F44DED7-23F6-4677-8C3B-438C1AC9AC68}" type="presOf" srcId="{53A3BC40-D848-42E8-B02C-D3435AFDD15F}" destId="{20BD0497-96C6-4F26-BA44-2709F44E6B19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E460CF2A-4B27-4130-8045-48EFC807AB05}" type="presParOf" srcId="{D92EA78E-9884-428E-BCAB-C4D02A96CDF3}" destId="{277D5C2E-29F7-4039-A657-0DF17578CA64}" srcOrd="0" destOrd="0" presId="urn:microsoft.com/office/officeart/2005/8/layout/vList2"/>
    <dgm:cxn modelId="{89C2BAD6-1C2C-4109-95A1-FDA4EF1E4CDA}" type="presParOf" srcId="{D92EA78E-9884-428E-BCAB-C4D02A96CDF3}" destId="{729A12A8-5BFD-4727-8B8D-DCD06D09FCC5}" srcOrd="1" destOrd="0" presId="urn:microsoft.com/office/officeart/2005/8/layout/vList2"/>
    <dgm:cxn modelId="{669D8A2D-BEC8-45AB-9166-E21668A012EE}" type="presParOf" srcId="{D92EA78E-9884-428E-BCAB-C4D02A96CDF3}" destId="{E1BCD37C-DA90-43F5-9E69-F243B1C18FF7}" srcOrd="2" destOrd="0" presId="urn:microsoft.com/office/officeart/2005/8/layout/vList2"/>
    <dgm:cxn modelId="{A6623B4A-9A67-4648-9690-7C17BA4F7FC0}" type="presParOf" srcId="{D92EA78E-9884-428E-BCAB-C4D02A96CDF3}" destId="{7CAF34BD-3DCF-4A4C-9911-551F53B71E85}" srcOrd="3" destOrd="0" presId="urn:microsoft.com/office/officeart/2005/8/layout/vList2"/>
    <dgm:cxn modelId="{71AEB27C-66D8-45EC-A734-39D0F0E7931C}" type="presParOf" srcId="{D92EA78E-9884-428E-BCAB-C4D02A96CDF3}" destId="{05F3A584-649B-4F24-A2FC-3ED3F3B7CFF1}" srcOrd="4" destOrd="0" presId="urn:microsoft.com/office/officeart/2005/8/layout/vList2"/>
    <dgm:cxn modelId="{10B71E8E-CCE2-4589-8CFB-153E6BC2B874}" type="presParOf" srcId="{D92EA78E-9884-428E-BCAB-C4D02A96CDF3}" destId="{831AB13D-FEFD-445B-8B0C-0E7D42EBE855}" srcOrd="5" destOrd="0" presId="urn:microsoft.com/office/officeart/2005/8/layout/vList2"/>
    <dgm:cxn modelId="{774FBAA9-4CE4-44E7-82A0-DC4EDE9351F9}" type="presParOf" srcId="{D92EA78E-9884-428E-BCAB-C4D02A96CDF3}" destId="{20BD0497-96C6-4F26-BA44-2709F44E6B19}" srcOrd="6" destOrd="0" presId="urn:microsoft.com/office/officeart/2005/8/layout/vList2"/>
    <dgm:cxn modelId="{4A4395BB-482E-4140-8CDF-F73DCBA74CE0}" type="presParOf" srcId="{D92EA78E-9884-428E-BCAB-C4D02A96CDF3}" destId="{580378D6-B549-44AF-84E8-942E15286825}" srcOrd="7" destOrd="0" presId="urn:microsoft.com/office/officeart/2005/8/layout/vList2"/>
    <dgm:cxn modelId="{CABFFF7E-DF6A-4991-AE4C-E9067BADC758}" type="presParOf" srcId="{D92EA78E-9884-428E-BCAB-C4D02A96CDF3}" destId="{2B048ECC-0036-4252-9E16-910661936D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D5C2E-29F7-4039-A657-0DF17578CA64}">
      <dsp:nvSpPr>
        <dsp:cNvPr id="0" name=""/>
        <dsp:cNvSpPr/>
      </dsp:nvSpPr>
      <dsp:spPr>
        <a:xfrm>
          <a:off x="0" y="100600"/>
          <a:ext cx="4219974" cy="604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DE LAASTE 3000 JAAR IS ER MAAR WEINIG VERANDERD OP DEZE AARDE OM UW VERMOGEN AFTESCHERMEN  TEGEN KOOPKRACHTVERLIES</a:t>
          </a:r>
          <a:endParaRPr lang="en-US" sz="1100" kern="1200"/>
        </a:p>
      </dsp:txBody>
      <dsp:txXfrm>
        <a:off x="29528" y="130128"/>
        <a:ext cx="4160918" cy="545834"/>
      </dsp:txXfrm>
    </dsp:sp>
    <dsp:sp modelId="{E1BCD37C-DA90-43F5-9E69-F243B1C18FF7}">
      <dsp:nvSpPr>
        <dsp:cNvPr id="0" name=""/>
        <dsp:cNvSpPr/>
      </dsp:nvSpPr>
      <dsp:spPr>
        <a:xfrm>
          <a:off x="0" y="737170"/>
          <a:ext cx="4219974" cy="604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BEURZEN.OBLIGATIES ALLES ZAL IN WAARDE VERMINDEREN</a:t>
          </a:r>
          <a:endParaRPr lang="en-US" sz="1100" kern="1200"/>
        </a:p>
      </dsp:txBody>
      <dsp:txXfrm>
        <a:off x="29528" y="766698"/>
        <a:ext cx="4160918" cy="545834"/>
      </dsp:txXfrm>
    </dsp:sp>
    <dsp:sp modelId="{05F3A584-649B-4F24-A2FC-3ED3F3B7CFF1}">
      <dsp:nvSpPr>
        <dsp:cNvPr id="0" name=""/>
        <dsp:cNvSpPr/>
      </dsp:nvSpPr>
      <dsp:spPr>
        <a:xfrm>
          <a:off x="0" y="1373741"/>
          <a:ext cx="4219974" cy="604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UITSLUITEND FYSISCH GOUD KAN U BEHOEDEN VAN DIT VERLIES</a:t>
          </a:r>
          <a:endParaRPr lang="en-US" sz="1100" kern="1200"/>
        </a:p>
      </dsp:txBody>
      <dsp:txXfrm>
        <a:off x="29528" y="1403269"/>
        <a:ext cx="4160918" cy="545834"/>
      </dsp:txXfrm>
    </dsp:sp>
    <dsp:sp modelId="{20BD0497-96C6-4F26-BA44-2709F44E6B19}">
      <dsp:nvSpPr>
        <dsp:cNvPr id="0" name=""/>
        <dsp:cNvSpPr/>
      </dsp:nvSpPr>
      <dsp:spPr>
        <a:xfrm>
          <a:off x="0" y="2010311"/>
          <a:ext cx="4219974" cy="604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GOUDSTAVEN BEHOUDEN AL SINDS 3000JAAR STEEDS HUN KOOPKRACHT</a:t>
          </a:r>
          <a:endParaRPr lang="en-US" sz="1100" kern="1200"/>
        </a:p>
      </dsp:txBody>
      <dsp:txXfrm>
        <a:off x="29528" y="2039839"/>
        <a:ext cx="4160918" cy="545834"/>
      </dsp:txXfrm>
    </dsp:sp>
    <dsp:sp modelId="{2B048ECC-0036-4252-9E16-910661936D8F}">
      <dsp:nvSpPr>
        <dsp:cNvPr id="0" name=""/>
        <dsp:cNvSpPr/>
      </dsp:nvSpPr>
      <dsp:spPr>
        <a:xfrm>
          <a:off x="0" y="2646881"/>
          <a:ext cx="4219974" cy="6048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accent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100" b="1" kern="1200"/>
            <a:t>EN JA AZIE EN CHINA GELOVEN MASSAAL DAARIN</a:t>
          </a:r>
          <a:endParaRPr lang="en-US" sz="1100" kern="1200"/>
        </a:p>
      </dsp:txBody>
      <dsp:txXfrm>
        <a:off x="29528" y="2676409"/>
        <a:ext cx="4160918" cy="545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25/09/2024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8946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849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361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6079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526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8379" y="230294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8700" y="833355"/>
            <a:ext cx="9416701" cy="276352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8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5150" y="3654655"/>
            <a:ext cx="8283801" cy="1311045"/>
          </a:xfrm>
        </p:spPr>
        <p:txBody>
          <a:bodyPr>
            <a:normAutofit/>
          </a:bodyPr>
          <a:lstStyle>
            <a:lvl1pPr marL="0" indent="0" algn="ctr">
              <a:buNone/>
              <a:defRPr sz="2078">
                <a:solidFill>
                  <a:srgbClr val="FFFFFF"/>
                </a:solidFill>
              </a:defRPr>
            </a:lvl1pPr>
            <a:lvl2pPr marL="431780" indent="0" algn="ctr">
              <a:buNone/>
              <a:defRPr sz="2078"/>
            </a:lvl2pPr>
            <a:lvl3pPr marL="863559" indent="0" algn="ctr">
              <a:buNone/>
              <a:defRPr sz="2078"/>
            </a:lvl3pPr>
            <a:lvl4pPr marL="1295339" indent="0" algn="ctr">
              <a:buNone/>
              <a:defRPr sz="1889"/>
            </a:lvl4pPr>
            <a:lvl5pPr marL="1727119" indent="0" algn="ctr">
              <a:buNone/>
              <a:defRPr sz="1889"/>
            </a:lvl5pPr>
            <a:lvl6pPr marL="2158898" indent="0" algn="ctr">
              <a:buNone/>
              <a:defRPr sz="1889"/>
            </a:lvl6pPr>
            <a:lvl7pPr marL="2590678" indent="0" algn="ctr">
              <a:buNone/>
              <a:defRPr sz="1889"/>
            </a:lvl7pPr>
            <a:lvl8pPr marL="3022458" indent="0" algn="ctr">
              <a:buNone/>
              <a:defRPr sz="1889"/>
            </a:lvl8pPr>
            <a:lvl9pPr marL="3454237" indent="0" algn="ctr">
              <a:buNone/>
              <a:defRPr sz="1889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B4FE9D-F71D-4704-AE5B-400287031B1B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1869422" y="3526367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82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3213" y="719667"/>
            <a:ext cx="2195790" cy="510963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897" y="719667"/>
            <a:ext cx="7019330" cy="51096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63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714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340" y="1108376"/>
            <a:ext cx="9416701" cy="276352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800" b="0" cap="all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5526" y="3923713"/>
            <a:ext cx="8284969" cy="12880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78">
                <a:solidFill>
                  <a:schemeClr val="accent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7" name="Straight Connector 6"/>
          <p:cNvCxnSpPr/>
          <p:nvPr/>
        </p:nvCxnSpPr>
        <p:spPr>
          <a:xfrm>
            <a:off x="1871822" y="3797052"/>
            <a:ext cx="77752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5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9897" y="1943099"/>
            <a:ext cx="4492371" cy="379984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1588" y="1943100"/>
            <a:ext cx="4492371" cy="379984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74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897" y="1890316"/>
            <a:ext cx="4492371" cy="7340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897" y="2570289"/>
            <a:ext cx="4492371" cy="319532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3062" y="1887975"/>
            <a:ext cx="4492371" cy="73406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3062" y="2568249"/>
            <a:ext cx="4492371" cy="3195320"/>
          </a:xfrm>
        </p:spPr>
        <p:txBody>
          <a:bodyPr/>
          <a:lstStyle>
            <a:lvl1pPr>
              <a:defRPr sz="2078"/>
            </a:lvl1pPr>
            <a:lvl2pPr>
              <a:defRPr sz="1889"/>
            </a:lvl2pPr>
            <a:lvl3pPr>
              <a:defRPr sz="1700"/>
            </a:lvl3pPr>
            <a:lvl4pPr>
              <a:defRPr sz="1511"/>
            </a:lvl4pPr>
            <a:lvl5pPr>
              <a:defRPr sz="1511"/>
            </a:lvl5pPr>
            <a:lvl6pPr>
              <a:defRPr sz="1511"/>
            </a:lvl6pPr>
            <a:lvl7pPr>
              <a:defRPr sz="1511"/>
            </a:lvl7pPr>
            <a:lvl8pPr>
              <a:defRPr sz="1511"/>
            </a:lvl8pPr>
            <a:lvl9pPr>
              <a:defRPr sz="1511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3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77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93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7" y="1036320"/>
            <a:ext cx="3714845" cy="16408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78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071" y="1036320"/>
            <a:ext cx="4924330" cy="4404360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97" y="2677160"/>
            <a:ext cx="3714845" cy="2849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44"/>
              </a:spcBef>
              <a:buNone/>
              <a:defRPr sz="1605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863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897" y="1036320"/>
            <a:ext cx="3714845" cy="164084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778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4391" y="1010411"/>
            <a:ext cx="5762330" cy="45339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644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897" y="2677160"/>
            <a:ext cx="3714845" cy="27203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44"/>
              </a:spcBef>
              <a:buNone/>
              <a:defRPr sz="1605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48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18379" y="230294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897" y="575733"/>
            <a:ext cx="9330309" cy="12810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897" y="1943100"/>
            <a:ext cx="9327806" cy="381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893" y="5878060"/>
            <a:ext cx="220049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accent1"/>
                </a:solidFill>
              </a:defRPr>
            </a:lvl1pPr>
          </a:lstStyle>
          <a:p>
            <a:fld id="{19127723-9AB6-4880-AA78-6BD21EBC34E1}" type="datetime1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31122" y="5878060"/>
            <a:ext cx="4457314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accent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14462" y="5878060"/>
            <a:ext cx="1612020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08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  <p:sldLayoutId id="214748509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5890" indent="-172712" algn="l" defTabSz="863559" rtl="0" eaLnBrk="1" latinLnBrk="0" hangingPunct="1">
        <a:lnSpc>
          <a:spcPct val="90000"/>
        </a:lnSpc>
        <a:spcBef>
          <a:spcPts val="1322"/>
        </a:spcBef>
        <a:buClr>
          <a:schemeClr val="accent1"/>
        </a:buClr>
        <a:buSzPct val="80000"/>
        <a:buFont typeface="Corbel" pitchFamily="34" charset="0"/>
        <a:buChar char="•"/>
        <a:defRPr sz="2078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1780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889" kern="1200">
          <a:solidFill>
            <a:schemeClr val="accent1"/>
          </a:solidFill>
          <a:latin typeface="+mn-lt"/>
          <a:ea typeface="+mn-ea"/>
          <a:cs typeface="+mn-cs"/>
        </a:defRPr>
      </a:lvl2pPr>
      <a:lvl3pPr marL="690847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7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949915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08983" indent="-172712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1104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6pPr>
      <a:lvl7pPr marL="179436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7768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61000" indent="-215890" algn="l" defTabSz="863559" rtl="0" eaLnBrk="1" latinLnBrk="0" hangingPunct="1">
        <a:lnSpc>
          <a:spcPct val="90000"/>
        </a:lnSpc>
        <a:spcBef>
          <a:spcPts val="189"/>
        </a:spcBef>
        <a:spcAft>
          <a:spcPts val="378"/>
        </a:spcAft>
        <a:buClr>
          <a:schemeClr val="accent1"/>
        </a:buClr>
        <a:buSzPct val="80000"/>
        <a:buFont typeface="Corbel" pitchFamily="34" charset="0"/>
        <a:buChar char="•"/>
        <a:defRPr sz="151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2.png"/><Relationship Id="rId9" Type="http://schemas.microsoft.com/office/2007/relationships/diagramDrawing" Target="../diagrams/drawing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9/25/2024</a:t>
            </a:fld>
            <a:endParaRPr lang="en-US" sz="900"/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2" name="Camera 1">
            <a:extLst>
              <a:ext uri="{FF2B5EF4-FFF2-40B4-BE49-F238E27FC236}">
                <a16:creationId xmlns:a16="http://schemas.microsoft.com/office/drawing/2014/main" id="{1583AE9C-3652-3321-FFAC-061B383BF88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8076" y="4456176"/>
            <a:ext cx="1943100" cy="1943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594">
        <p14:prism/>
      </p:transition>
    </mc:Choice>
    <mc:Fallback xmlns="">
      <p:transition spd="slow" advTm="26594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007E9FB-3ACB-640F-BBDA-0A0A851866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097" r="-1" b="2917"/>
          <a:stretch/>
        </p:blipFill>
        <p:spPr>
          <a:xfrm>
            <a:off x="20" y="10"/>
            <a:ext cx="11518880" cy="662059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914CBA-D69F-869B-2167-1C313AF652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9/25/2024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805719-F361-8756-4D2B-C099DE5B1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10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20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10">
        <p14:prism/>
      </p:transition>
    </mc:Choice>
    <mc:Fallback xmlns="">
      <p:transition spd="slow" advTm="1471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98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3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25BB573-10CB-6EAF-D634-004A02D61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585" y="800099"/>
            <a:ext cx="6850282" cy="4915079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546043-7A4E-7D03-1F6A-F3F840CF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2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700">
        <p14:prism/>
      </p:transition>
    </mc:Choice>
    <mc:Fallback xmlns="">
      <p:transition spd="slow" advTm="147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A582B6-A6EF-341C-D7F4-0FDF45699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41" y="1302309"/>
            <a:ext cx="10469402" cy="332403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F5F1C1-E7B6-AE57-9D0E-39E85707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7AACD9-4F68-AAE7-680C-1DB9FE7B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6845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413">
        <p14:prism/>
      </p:transition>
    </mc:Choice>
    <mc:Fallback xmlns="">
      <p:transition spd="slow" advTm="13413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9/25/2024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66">
        <p14:prism/>
      </p:transition>
    </mc:Choice>
    <mc:Fallback xmlns="">
      <p:transition spd="slow" advTm="1866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679CB-0F50-4007-3EBE-38B57CA6C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942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7444CC1-B56A-A9F5-5A91-A0D8EE98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9205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1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4B2CA5A-8304-57ED-5717-C3BA6F28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171" y="0"/>
            <a:ext cx="7114557" cy="6477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C1CCAF6-4215-F8D5-69C8-D14DAB5140DC}"/>
              </a:ext>
            </a:extLst>
          </p:cNvPr>
          <p:cNvSpPr/>
          <p:nvPr/>
        </p:nvSpPr>
        <p:spPr>
          <a:xfrm>
            <a:off x="5399410" y="475238"/>
            <a:ext cx="5284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Mooi koopsignaal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D930786-2077-50AC-4D36-DEDB7100D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286189"/>
              </p:ext>
            </p:extLst>
          </p:nvPr>
        </p:nvGraphicFramePr>
        <p:xfrm>
          <a:off x="5061623" y="30067"/>
          <a:ext cx="4274022" cy="632460"/>
        </p:xfrm>
        <a:graphic>
          <a:graphicData uri="http://schemas.openxmlformats.org/drawingml/2006/table">
            <a:tbl>
              <a:tblPr/>
              <a:tblGrid>
                <a:gridCol w="2137011">
                  <a:extLst>
                    <a:ext uri="{9D8B030D-6E8A-4147-A177-3AD203B41FA5}">
                      <a16:colId xmlns:a16="http://schemas.microsoft.com/office/drawing/2014/main" val="122536167"/>
                    </a:ext>
                  </a:extLst>
                </a:gridCol>
                <a:gridCol w="2137011">
                  <a:extLst>
                    <a:ext uri="{9D8B030D-6E8A-4147-A177-3AD203B41FA5}">
                      <a16:colId xmlns:a16="http://schemas.microsoft.com/office/drawing/2014/main" val="41564294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nl-BE">
                          <a:effectLst/>
                          <a:latin typeface="Univers" panose="020B0503020202020204" pitchFamily="34" charset="0"/>
                        </a:rPr>
                      </a:br>
                      <a:r>
                        <a:rPr lang="nl-BE">
                          <a:effectLst/>
                          <a:latin typeface="Univers" panose="020B0503020202020204" pitchFamily="34" charset="0"/>
                        </a:rPr>
                        <a:t> </a:t>
                      </a:r>
                    </a:p>
                  </a:txBody>
                  <a:tcPr marT="57150" marB="571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BE">
                          <a:effectLst/>
                          <a:latin typeface="Univers" panose="020B0503020202020204" pitchFamily="34" charset="0"/>
                        </a:rPr>
                        <a:t>LU0061385943</a:t>
                      </a:r>
                    </a:p>
                  </a:txBody>
                  <a:tcPr marT="57150" marB="5715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382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32">
        <p14:prism/>
      </p:transition>
    </mc:Choice>
    <mc:Fallback xmlns="">
      <p:transition spd="slow" advTm="6632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9/25/2024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15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2D2169-E10E-9019-05A1-7B733B25B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87" y="757237"/>
            <a:ext cx="801052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656">
        <p14:prism/>
      </p:transition>
    </mc:Choice>
    <mc:Fallback xmlns="">
      <p:transition spd="slow" advTm="11656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2BC174E-0171-2019-0471-BC6DF09B9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0818"/>
          <a:stretch/>
        </p:blipFill>
        <p:spPr>
          <a:xfrm>
            <a:off x="20" y="1210"/>
            <a:ext cx="11518880" cy="64757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9/25/2024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5">
        <p14:prism/>
      </p:transition>
    </mc:Choice>
    <mc:Fallback xmlns="">
      <p:transition spd="slow" advTm="4505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9122E91-D051-D428-5578-6D0555C37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045" y="431800"/>
            <a:ext cx="8736808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9/25/2024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17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38">
        <p14:prism/>
      </p:transition>
    </mc:Choice>
    <mc:Fallback xmlns="">
      <p:transition spd="slow" advTm="373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B12397A-6A74-262B-542D-040D95D2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87" y="607718"/>
            <a:ext cx="9032725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9/25/2024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38">
        <p14:prism/>
      </p:transition>
    </mc:Choice>
    <mc:Fallback xmlns="">
      <p:transition spd="slow" advTm="2838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68CA53D-AA37-C6A1-C710-F46FF3CA2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14" y="215900"/>
            <a:ext cx="7895077" cy="467783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9/25/2024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1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454">
        <p14:prism/>
      </p:transition>
    </mc:Choice>
    <mc:Fallback xmlns="">
      <p:transition spd="slow" advTm="345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9/25/2024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8D89D1D-F388-BA1E-758E-A2CF4326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7459" cy="6477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E926E58-A8F2-9DA1-CAF2-94B6240536E2}"/>
              </a:ext>
            </a:extLst>
          </p:cNvPr>
          <p:cNvSpPr txBox="1"/>
          <p:nvPr/>
        </p:nvSpPr>
        <p:spPr>
          <a:xfrm>
            <a:off x="4658264" y="3969196"/>
            <a:ext cx="672860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BE" sz="2400" b="1" dirty="0"/>
              <a:t> woensdagen+ 09/10 +20/11+18 december 2024 </a:t>
            </a:r>
            <a:r>
              <a:rPr lang="nl-BE" sz="2400" b="1" dirty="0">
                <a:solidFill>
                  <a:srgbClr val="FF0000"/>
                </a:solidFill>
              </a:rPr>
              <a:t>OPGELET NU 9 OKTOBER OM 19,30 UUR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3BC3646-E822-DB8B-EC62-8FCCB0BF255F}"/>
              </a:ext>
            </a:extLst>
          </p:cNvPr>
          <p:cNvSpPr/>
          <p:nvPr/>
        </p:nvSpPr>
        <p:spPr>
          <a:xfrm>
            <a:off x="5469147" y="733245"/>
            <a:ext cx="5693434" cy="11818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Chinese beurzen  stijgen terug na interventies centrale bank en hulp programma’s</a:t>
            </a:r>
          </a:p>
          <a:p>
            <a:pPr algn="ctr"/>
            <a:r>
              <a:rPr lang="nl-BE" dirty="0"/>
              <a:t>Wat met de </a:t>
            </a:r>
            <a:r>
              <a:rPr lang="nl-BE" dirty="0" err="1"/>
              <a:t>amerikaanse</a:t>
            </a:r>
            <a:r>
              <a:rPr lang="nl-BE" dirty="0"/>
              <a:t> verkiezingen!!!!</a:t>
            </a:r>
          </a:p>
          <a:p>
            <a:pPr algn="ctr"/>
            <a:r>
              <a:rPr lang="nl-BE" dirty="0"/>
              <a:t>Hoe je kosten beperken op de beurzen!!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258">
        <p14:prism/>
      </p:transition>
    </mc:Choice>
    <mc:Fallback xmlns="">
      <p:transition spd="slow" advTm="15258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9/25/2024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280">
        <p14:prism/>
      </p:transition>
    </mc:Choice>
    <mc:Fallback xmlns="">
      <p:transition spd="slow" advTm="228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6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4942" cy="602360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5958" y="233171"/>
            <a:ext cx="4154962" cy="602360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33" name="Straight Connector 20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08174" y="4161092"/>
            <a:ext cx="261053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22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9" y="233172"/>
            <a:ext cx="11077342" cy="602360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2698" y="810026"/>
            <a:ext cx="2941482" cy="3421575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2400" b="1" cap="all">
                <a:solidFill>
                  <a:srgbClr val="FFFFFF"/>
                </a:solidFill>
              </a:rPr>
              <a:t>Alle informatie op kantoor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DE50151-04C8-45FB-B9DA-3F99C32BE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79" y="624254"/>
            <a:ext cx="6849169" cy="529098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0295" y="5885841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9/25/2024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8704" y="5878059"/>
            <a:ext cx="669296" cy="344841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>
                <a:solidFill>
                  <a:srgbClr val="FFFFFF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832">
        <p14:prism/>
      </p:transition>
    </mc:Choice>
    <mc:Fallback xmlns="">
      <p:transition spd="slow" advTm="16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9/25/2024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46">
        <p14:prism/>
      </p:transition>
    </mc:Choice>
    <mc:Fallback xmlns="">
      <p:transition spd="slow" advTm="2146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koop-verkoop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721290" y="128940"/>
            <a:ext cx="6752558" cy="62977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endParaRPr lang="en-US" sz="5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9/25/2024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400" b="1" kern="120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B10C939-127F-55B2-6F8F-73CB09859C6D}"/>
              </a:ext>
            </a:extLst>
          </p:cNvPr>
          <p:cNvSpPr/>
          <p:nvPr/>
        </p:nvSpPr>
        <p:spPr>
          <a:xfrm>
            <a:off x="5065384" y="879842"/>
            <a:ext cx="6064370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Onze </a:t>
            </a:r>
            <a:r>
              <a:rPr lang="nl-NL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chinese</a:t>
            </a:r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aankoopadviezen met stijgingspotentieel </a:t>
            </a:r>
            <a:r>
              <a:rPr lang="nl-NL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van 700% op</a:t>
            </a:r>
            <a:endParaRPr lang="nl-N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new </a:t>
            </a:r>
            <a:r>
              <a:rPr lang="nl-NL" sz="54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york</a:t>
            </a:r>
            <a:endParaRPr lang="nl-NL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46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6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775AD5B-BDBB-DF46-3549-8B9024C20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66" y="534152"/>
            <a:ext cx="9758365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234863-8167-C642-6E78-44E037C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688BB-CB10-507C-FD1B-DAE2853D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2537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9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9C0B311-F8C2-4EC9-8BE3-57FFC031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17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196909C-85A9-45ED-860C-23E681677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4132A31-B840-F934-9DD0-4E83E981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74" r="2" b="6025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1443DF-6AB2-A1C2-F428-CE4D4D0F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70A9CF-E0E6-6E33-4C2B-8306EE9C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668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3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3972DB-B9D2-FFC7-E78C-44D226A9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9/25/2024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9352A-9055-D6C7-04DC-EE98D31B3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12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A8255E-34BC-6681-19A6-F303AA066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0" y="607718"/>
            <a:ext cx="101346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4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2BC9C3-E28C-5C86-E620-AADE6FC5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9/25/2024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5598ED-4F4C-2B75-AD4D-CE55A0C8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A9D9923-5E55-A5C8-688D-BAD75E8E4C30}"/>
              </a:ext>
            </a:extLst>
          </p:cNvPr>
          <p:cNvSpPr/>
          <p:nvPr/>
        </p:nvSpPr>
        <p:spPr>
          <a:xfrm>
            <a:off x="6364989" y="810026"/>
            <a:ext cx="4314136" cy="32467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7200" b="1" cap="all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5F1280C-641F-48D9-C2F8-2436F5202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1" y="465217"/>
            <a:ext cx="10303016" cy="55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09B53F1-38F1-027C-3D27-60956055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646" y="230293"/>
            <a:ext cx="9900139" cy="5719751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7205D3-D862-6A6A-CA7C-BEEFC96EB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611209-F791-ADB2-A643-1F6E11CA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2302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B72A18-4A9F-AC39-CBF0-418789BCD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722" y="534152"/>
            <a:ext cx="8596654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29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400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24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33" name="Rectangle 126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28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A3C98B-128C-BC1C-8AFE-A1B4B0448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515" y="607719"/>
            <a:ext cx="5445223" cy="519530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872EC0-78B1-DA6F-0414-A18519EB0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9/25/2024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5CDB52-A87A-CBFE-B5A6-E1F14239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432">
        <p14:prism/>
      </p:transition>
    </mc:Choice>
    <mc:Fallback xmlns="">
      <p:transition spd="slow" advTm="12432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F05EC9-EF17-DC5E-9D98-DF520746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F08336-5954-046A-D390-294B0F75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30</a:t>
            </a:fld>
            <a:endParaRPr lang="en-US" sz="12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D340875-197D-36B4-6206-8747B10A2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600075"/>
            <a:ext cx="973455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5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8F0A635-8576-B413-A1BE-15C05BEFA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534152"/>
            <a:ext cx="9979269" cy="5415892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0974DD-AFD7-2B85-C22D-DE615B9D7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8C63BD-6F5B-F196-1802-E464B42A9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31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904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C0B311-F8C2-4EC9-8BE3-57FFC031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8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96909C-85A9-45ED-860C-23E681677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6C6F4E6-57BC-9239-37A5-99D4F67645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0207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012F83A-8D09-9B6F-1653-11AB818C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8D3DB1F-8D48-BD43-1CB6-ACBAC9AED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32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516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A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1FC3CAE-4402-3B4C-784E-890C8CCC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" r="2" b="17290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DC5AB5-4A1A-1B77-3390-1890805D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50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9/25/2024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39BD3D-6BC9-3B51-804C-B6DD37D6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50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E09B16-4874-4AF2-86A9-1E174C200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494F9B-D851-46F3-9164-479893CBE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44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A9E2A64-3FDB-6FC9-77CF-2AED3F3CFF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2625"/>
          <a:stretch/>
        </p:blipFill>
        <p:spPr>
          <a:xfrm>
            <a:off x="607942" y="607718"/>
            <a:ext cx="10303015" cy="52615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D3799A-1FC5-417A-8683-57447021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02867C-8BE2-F140-C6F9-31A86C3DB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5075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9/25/2024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A10FD00-E49E-827A-001A-73A453F0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5075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DA02F18-DC87-702A-F48A-660A8B93B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23" y="200125"/>
            <a:ext cx="9557239" cy="607675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7973A4-56D8-A7E8-7154-BF2F3F5C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2B89AA-4A40-FA6B-4B11-5165036A2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35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196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140131A-2995-FAED-4197-BF67A0C0A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55" y="230293"/>
            <a:ext cx="9961684" cy="601641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CD0820-491B-0062-C1A2-1D8CA7231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2178B3-6014-1667-E20B-15BDD37D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36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884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4BF6761-2FDA-1B01-D3DE-A6D83AB51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62" y="230293"/>
            <a:ext cx="9937845" cy="590673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11443DF-6AB2-A1C2-F428-CE4D4D0FE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932034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70A9CF-E0E6-6E33-4C2B-8306EE9C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932034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0019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131560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/>
              <a:pPr>
                <a:spcAft>
                  <a:spcPts val="600"/>
                </a:spcAft>
              </a:pPr>
              <a:t>38</a:t>
            </a:fld>
            <a:endParaRPr lang="en-US" sz="12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BE79924-D0E0-66B7-36E4-BA79CF060A9E}"/>
              </a:ext>
            </a:extLst>
          </p:cNvPr>
          <p:cNvSpPr/>
          <p:nvPr/>
        </p:nvSpPr>
        <p:spPr>
          <a:xfrm>
            <a:off x="1070119" y="1590484"/>
            <a:ext cx="820929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1 kg goud in 2000  10000€</a:t>
            </a:r>
          </a:p>
          <a:p>
            <a:pPr algn="ctr"/>
            <a:r>
              <a:rPr lang="nl-NL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Nu 73000€</a:t>
            </a:r>
            <a:endParaRPr lang="nl-NL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62">
        <p14:prism/>
      </p:transition>
    </mc:Choice>
    <mc:Fallback xmlns="">
      <p:transition spd="slow" advTm="8262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11F50C1-F708-485D-B1A9-65873AB21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AF7F52A-561E-4CE4-A251-1565CF80F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69421" y="3526366"/>
            <a:ext cx="77752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0A5A83DD-4937-4DF6-874D-CCCEBB0A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4942" cy="602360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F8E13420-6517-4711-B170-2693FB5C6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061" y="233171"/>
            <a:ext cx="6910859" cy="602360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43D3E26-B7EA-4074-9110-C930375CC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22807" y="3783397"/>
            <a:ext cx="5025366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CE8022F-8E5C-4EE9-AF26-62B2722EE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9" y="233172"/>
            <a:ext cx="11077342" cy="602360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5D8F53AE-5C0A-588B-8E4B-98459BFA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856" y="843764"/>
            <a:ext cx="5687269" cy="3010141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en-US" sz="5000" b="1" cap="all">
                <a:solidFill>
                  <a:srgbClr val="FFFFFF"/>
                </a:solidFill>
              </a:rPr>
              <a:t>Aan en verkoop goud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EC8125A-0B3E-3B46-928B-7856B10ABF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250" r="2" b="27534"/>
          <a:stretch/>
        </p:blipFill>
        <p:spPr>
          <a:xfrm>
            <a:off x="967272" y="810027"/>
            <a:ext cx="2675606" cy="227734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FFEFFD6-9727-1A2B-78DE-138CF59982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53" r="3" b="3347"/>
          <a:stretch/>
        </p:blipFill>
        <p:spPr>
          <a:xfrm>
            <a:off x="823920" y="3389629"/>
            <a:ext cx="2962313" cy="152954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DCDFB1-6B69-0B6E-7A8F-673C77BFD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5878059"/>
            <a:ext cx="220048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kern="1200"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9/25/2024</a:t>
            </a:fld>
            <a:endParaRPr lang="en-US" sz="1200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048F29D-039E-B711-27FB-E08D4133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6303" y="5878059"/>
            <a:ext cx="1200178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39</a:t>
            </a:fld>
            <a:endParaRPr lang="en-US" sz="1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3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86">
        <p14:prism/>
      </p:transition>
    </mc:Choice>
    <mc:Fallback xmlns="">
      <p:transition spd="slow" advTm="117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EB06F12-C04E-15FF-43F3-19B04DD96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46" y="685801"/>
            <a:ext cx="6381651" cy="508759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195E15-855F-0D22-D8A5-F76ACD1D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9/25/2024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8DA85F-EF55-07E5-2DA5-0DEB2F95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5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81">
            <a:extLst>
              <a:ext uri="{FF2B5EF4-FFF2-40B4-BE49-F238E27FC236}">
                <a16:creationId xmlns:a16="http://schemas.microsoft.com/office/drawing/2014/main" id="{6A875D0D-3C9D-4DCD-B596-0CA5384D7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97" y="843659"/>
            <a:ext cx="4219975" cy="153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400" b="1"/>
              <a:t>HOE KAN MEN ZICH BESCHERMEN TEGEN DEFLATIE OF KOOPKRACHTCRASH ??</a:t>
            </a:r>
          </a:p>
        </p:txBody>
      </p:sp>
      <p:sp>
        <p:nvSpPr>
          <p:cNvPr id="95" name="Rectangle 83">
            <a:extLst>
              <a:ext uri="{FF2B5EF4-FFF2-40B4-BE49-F238E27FC236}">
                <a16:creationId xmlns:a16="http://schemas.microsoft.com/office/drawing/2014/main" id="{CFBA0F70-CA6A-4DE1-8930-3FA0033C2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450" y="156182"/>
            <a:ext cx="5546600" cy="6104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85">
            <a:extLst>
              <a:ext uri="{FF2B5EF4-FFF2-40B4-BE49-F238E27FC236}">
                <a16:creationId xmlns:a16="http://schemas.microsoft.com/office/drawing/2014/main" id="{531B5C47-1CA0-4762-BBEF-AC6A4DB78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1376" y="692381"/>
            <a:ext cx="2317406" cy="24402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197" y="843659"/>
            <a:ext cx="804749" cy="2114240"/>
          </a:xfrm>
          <a:prstGeom prst="rect">
            <a:avLst/>
          </a:prstGeom>
        </p:spPr>
      </p:pic>
      <p:sp>
        <p:nvSpPr>
          <p:cNvPr id="97" name="Rectangle 87">
            <a:extLst>
              <a:ext uri="{FF2B5EF4-FFF2-40B4-BE49-F238E27FC236}">
                <a16:creationId xmlns:a16="http://schemas.microsoft.com/office/drawing/2014/main" id="{A81EFB5C-E32B-40C4-AD06-8C34EB093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6306" y="692381"/>
            <a:ext cx="2321868" cy="24402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359" y="617714"/>
            <a:ext cx="1140909" cy="2340186"/>
          </a:xfrm>
          <a:prstGeom prst="rect">
            <a:avLst/>
          </a:prstGeom>
        </p:spPr>
      </p:pic>
      <p:sp>
        <p:nvSpPr>
          <p:cNvPr id="98" name="Rectangle 89">
            <a:extLst>
              <a:ext uri="{FF2B5EF4-FFF2-40B4-BE49-F238E27FC236}">
                <a16:creationId xmlns:a16="http://schemas.microsoft.com/office/drawing/2014/main" id="{82D12DA2-A8FA-48DC-9A62-7942F2FB0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1376" y="3283953"/>
            <a:ext cx="4786798" cy="25194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589" y="3435884"/>
            <a:ext cx="3435004" cy="221557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51916" y="5878059"/>
            <a:ext cx="2200490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9/25/2024</a:t>
            </a:fld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5878059"/>
            <a:ext cx="1612019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40</a:t>
            </a:fld>
            <a:endParaRPr lang="en-US" sz="12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550263"/>
              </p:ext>
            </p:extLst>
          </p:nvPr>
        </p:nvGraphicFramePr>
        <p:xfrm>
          <a:off x="1079898" y="2404961"/>
          <a:ext cx="4219974" cy="335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999">
        <p14:prism/>
      </p:transition>
    </mc:Choice>
    <mc:Fallback xmlns="">
      <p:transition spd="slow" advTm="7999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8DF6D64-DD47-A0CB-6424-7DA883B5E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70" r="-1" b="7371"/>
          <a:stretch/>
        </p:blipFill>
        <p:spPr>
          <a:xfrm>
            <a:off x="20" y="10"/>
            <a:ext cx="5759430" cy="647699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020EAD-EC15-B627-1107-72298CBE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9/25/2024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F67D5E-447F-78A6-0790-2E0C2433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 smtClean="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41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25751BF-F0A6-B9E6-E691-5F5DCD289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73" r="2" b="2"/>
          <a:stretch/>
        </p:blipFill>
        <p:spPr>
          <a:xfrm>
            <a:off x="5759450" y="10"/>
            <a:ext cx="5759450" cy="647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9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224">
        <p14:prism/>
      </p:transition>
    </mc:Choice>
    <mc:Fallback xmlns="">
      <p:transition spd="slow" advTm="2322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83FD11D6-18C6-A3EC-6F85-0C6F2824B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962" y="-68726"/>
            <a:ext cx="6074496" cy="6477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F14BFBF-2DB0-7330-71DC-37CEE5C28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962" y="-68726"/>
            <a:ext cx="5729396" cy="64770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9/25/2024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5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793896" y="5762488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E5022A-CF41-9E55-43A3-C50DF49D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/>
              <a:pPr>
                <a:spcAft>
                  <a:spcPts val="600"/>
                </a:spcAft>
              </a:pPr>
              <a:t>9/25/2024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599F4E3-A278-B6AE-3A1E-25381354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6</a:t>
            </a:fld>
            <a:endParaRPr lang="en-US" sz="120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D63570C-A715-9FC9-6351-487F048C3ACD}"/>
              </a:ext>
            </a:extLst>
          </p:cNvPr>
          <p:cNvSpPr/>
          <p:nvPr/>
        </p:nvSpPr>
        <p:spPr>
          <a:xfrm>
            <a:off x="69507" y="-71246"/>
            <a:ext cx="113798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Mexem </a:t>
            </a:r>
            <a:r>
              <a:rPr lang="nl-NL" sz="4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be</a:t>
            </a:r>
            <a:r>
              <a:rPr lang="nl-NL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introduceert Beursplatform Interactive broker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EAD663F-39B9-F330-4673-F8049D89A1FD}"/>
              </a:ext>
            </a:extLst>
          </p:cNvPr>
          <p:cNvSpPr/>
          <p:nvPr/>
        </p:nvSpPr>
        <p:spPr>
          <a:xfrm>
            <a:off x="0" y="1215597"/>
            <a:ext cx="1090324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Breng nu je hele effectenrekening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over na ons</a:t>
            </a:r>
          </a:p>
          <a:p>
            <a:pPr algn="ctr"/>
            <a:r>
              <a:rPr lang="nl-N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 kosten die je bank je aanrekent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Heb je op één  deal </a:t>
            </a:r>
            <a:r>
              <a:rPr lang="nl-NL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herverdiend</a:t>
            </a:r>
            <a:endParaRPr lang="nl-NL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nl-NL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Wij zijn de goedkoopste en toch één</a:t>
            </a:r>
          </a:p>
          <a:p>
            <a:pPr algn="ctr"/>
            <a:r>
              <a:rPr lang="nl-NL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Der aller veiligste op de wereld</a:t>
            </a:r>
          </a:p>
        </p:txBody>
      </p:sp>
    </p:spTree>
    <p:extLst>
      <p:ext uri="{BB962C8B-B14F-4D97-AF65-F5344CB8AC3E}">
        <p14:creationId xmlns:p14="http://schemas.microsoft.com/office/powerpoint/2010/main" val="148714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459">
        <p14:prism/>
      </p:transition>
    </mc:Choice>
    <mc:Fallback xmlns="">
      <p:transition spd="slow" advTm="1745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9/25/2024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7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1582986" y="2662436"/>
            <a:ext cx="8928992" cy="3096344"/>
          </a:xfrm>
          <a:prstGeom prst="rect">
            <a:avLst/>
          </a:prstGeom>
          <a:solidFill>
            <a:schemeClr val="accent4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 </a:t>
            </a:r>
            <a:r>
              <a:rPr lang="nl-BE" sz="3200" b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945">
        <p14:prism/>
      </p:transition>
    </mc:Choice>
    <mc:Fallback xmlns="">
      <p:transition spd="slow" advTm="594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9/25/2024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77">
        <p14:prism/>
      </p:transition>
    </mc:Choice>
    <mc:Fallback xmlns="">
      <p:transition spd="slow" advTm="5077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D036D0D5-3AA0-47FD-A83C-7A06CA2EE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379" y="230293"/>
            <a:ext cx="11077342" cy="602360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863635B-6532-470F-BD5C-CF4DB5FDE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FF36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FB804C-3CFB-42D1-A7D2-AC6F382D0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2A56FF0-72C9-4F01-8EBB-EEA8D0129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7941" y="607719"/>
            <a:ext cx="10303016" cy="52615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28CDB3A-7295-0EF8-C278-83E5AD3D9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554" y="640085"/>
            <a:ext cx="7653180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C9682-51CE-75A3-88C3-F9A6B6D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9893" y="6031104"/>
            <a:ext cx="220048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9/25/2024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39875AD-D8C4-502F-9FAF-0F9BCD979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4462" y="6031104"/>
            <a:ext cx="16120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5F4E134-1067-4D8A-A852-557FB2AA4935}">
  <we:reference id="wa200005566" version="3.0.0.2" store="nl-NL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0</TotalTime>
  <Words>417</Words>
  <Application>Microsoft Office PowerPoint</Application>
  <PresentationFormat>Aangepast</PresentationFormat>
  <Paragraphs>142</Paragraphs>
  <Slides>41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50" baseType="lpstr">
      <vt:lpstr>Corbel</vt:lpstr>
      <vt:lpstr>Calibri</vt:lpstr>
      <vt:lpstr>Arial Unicode MS</vt:lpstr>
      <vt:lpstr>Arial Black</vt:lpstr>
      <vt:lpstr>LJQQAM+ITC Zapf Chancery Medium Italic</vt:lpstr>
      <vt:lpstr>Univers</vt:lpstr>
      <vt:lpstr>Constantia</vt:lpstr>
      <vt:lpstr>Arial</vt:lpstr>
      <vt:lpstr>Basis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op kantoor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 en verkoop goud 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14</cp:revision>
  <cp:lastPrinted>2023-12-06T10:58:29Z</cp:lastPrinted>
  <dcterms:modified xsi:type="dcterms:W3CDTF">2024-09-25T09:21:39Z</dcterms:modified>
</cp:coreProperties>
</file>