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5082" r:id="rId1"/>
  </p:sldMasterIdLst>
  <p:notesMasterIdLst>
    <p:notesMasterId r:id="rId48"/>
  </p:notesMasterIdLst>
  <p:sldIdLst>
    <p:sldId id="256" r:id="rId2"/>
    <p:sldId id="505" r:id="rId3"/>
    <p:sldId id="476" r:id="rId4"/>
    <p:sldId id="546" r:id="rId5"/>
    <p:sldId id="258" r:id="rId6"/>
    <p:sldId id="518" r:id="rId7"/>
    <p:sldId id="531" r:id="rId8"/>
    <p:sldId id="460" r:id="rId9"/>
    <p:sldId id="260" r:id="rId10"/>
    <p:sldId id="512" r:id="rId11"/>
    <p:sldId id="549" r:id="rId12"/>
    <p:sldId id="539" r:id="rId13"/>
    <p:sldId id="540" r:id="rId14"/>
    <p:sldId id="542" r:id="rId15"/>
    <p:sldId id="264" r:id="rId16"/>
    <p:sldId id="515" r:id="rId17"/>
    <p:sldId id="466" r:id="rId18"/>
    <p:sldId id="465" r:id="rId19"/>
    <p:sldId id="404" r:id="rId20"/>
    <p:sldId id="336" r:id="rId21"/>
    <p:sldId id="462" r:id="rId22"/>
    <p:sldId id="272" r:id="rId23"/>
    <p:sldId id="496" r:id="rId24"/>
    <p:sldId id="274" r:id="rId25"/>
    <p:sldId id="380" r:id="rId26"/>
    <p:sldId id="519" r:id="rId27"/>
    <p:sldId id="520" r:id="rId28"/>
    <p:sldId id="530" r:id="rId29"/>
    <p:sldId id="526" r:id="rId30"/>
    <p:sldId id="529" r:id="rId31"/>
    <p:sldId id="528" r:id="rId32"/>
    <p:sldId id="525" r:id="rId33"/>
    <p:sldId id="536" r:id="rId34"/>
    <p:sldId id="524" r:id="rId35"/>
    <p:sldId id="541" r:id="rId36"/>
    <p:sldId id="543" r:id="rId37"/>
    <p:sldId id="544" r:id="rId38"/>
    <p:sldId id="545" r:id="rId39"/>
    <p:sldId id="550" r:id="rId40"/>
    <p:sldId id="551" r:id="rId41"/>
    <p:sldId id="552" r:id="rId42"/>
    <p:sldId id="553" r:id="rId43"/>
    <p:sldId id="483" r:id="rId44"/>
    <p:sldId id="535" r:id="rId45"/>
    <p:sldId id="400" r:id="rId46"/>
    <p:sldId id="534" r:id="rId47"/>
  </p:sldIdLst>
  <p:sldSz cx="11518900" cy="6477000"/>
  <p:notesSz cx="9929813" cy="6797675"/>
  <p:embeddedFontLst>
    <p:embeddedFont>
      <p:font typeface="Arial Unicode MS" panose="020B0604020202020204" charset="-128"/>
      <p:regular r:id="rId49"/>
    </p:embeddedFont>
    <p:embeddedFont>
      <p:font typeface="Arial Black" panose="020B0A04020102020204" pitchFamily="34" charset="0"/>
      <p:bold r:id="rId50"/>
    </p:embeddedFont>
    <p:embeddedFont>
      <p:font typeface="Constantia" panose="02030602050306030303" pitchFamily="18" charset="0"/>
      <p:regular r:id="rId51"/>
      <p:bold r:id="rId52"/>
      <p:italic r:id="rId53"/>
      <p:boldItalic r:id="rId54"/>
    </p:embeddedFont>
    <p:embeddedFont>
      <p:font typeface="Corbel" panose="020B0503020204020204" pitchFamily="34" charset="0"/>
      <p:regular r:id="rId55"/>
      <p:bold r:id="rId56"/>
      <p:italic r:id="rId57"/>
      <p:boldItalic r:id="rId58"/>
    </p:embeddedFont>
    <p:embeddedFont>
      <p:font typeface="LJQQAM+ITC Zapf Chancery Medium Italic" panose="020B0604020202020204"/>
      <p:regular r:id="rId59"/>
    </p:embeddedFont>
    <p:embeddedFont>
      <p:font typeface="Univers" panose="020B0503020202020204" pitchFamily="34" charset="0"/>
      <p:regular r:id="rId60"/>
      <p:bold r:id="rId6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DE9A476A-BE10-438B-A8F8-9C1FD48FE5AB}">
          <p14:sldIdLst>
            <p14:sldId id="256"/>
            <p14:sldId id="505"/>
            <p14:sldId id="476"/>
            <p14:sldId id="546"/>
            <p14:sldId id="258"/>
            <p14:sldId id="518"/>
          </p14:sldIdLst>
        </p14:section>
        <p14:section name="Naamloze sectie" id="{82F0D5D1-F6EF-4997-A290-B85C7313416E}">
          <p14:sldIdLst>
            <p14:sldId id="531"/>
          </p14:sldIdLst>
        </p14:section>
        <p14:section name="Naamloze sectie" id="{8755B586-2486-49CE-8420-C76D66869903}">
          <p14:sldIdLst>
            <p14:sldId id="460"/>
            <p14:sldId id="260"/>
            <p14:sldId id="512"/>
            <p14:sldId id="549"/>
            <p14:sldId id="539"/>
            <p14:sldId id="540"/>
            <p14:sldId id="542"/>
            <p14:sldId id="264"/>
            <p14:sldId id="515"/>
            <p14:sldId id="466"/>
            <p14:sldId id="465"/>
            <p14:sldId id="404"/>
            <p14:sldId id="336"/>
            <p14:sldId id="462"/>
            <p14:sldId id="272"/>
            <p14:sldId id="496"/>
            <p14:sldId id="274"/>
          </p14:sldIdLst>
        </p14:section>
        <p14:section name="Naamloze sectie" id="{074C21AF-C3DA-4687-9D7C-3395020316BD}">
          <p14:sldIdLst>
            <p14:sldId id="380"/>
            <p14:sldId id="519"/>
            <p14:sldId id="520"/>
            <p14:sldId id="530"/>
            <p14:sldId id="526"/>
            <p14:sldId id="529"/>
            <p14:sldId id="528"/>
            <p14:sldId id="525"/>
            <p14:sldId id="536"/>
            <p14:sldId id="524"/>
            <p14:sldId id="541"/>
            <p14:sldId id="543"/>
            <p14:sldId id="544"/>
            <p14:sldId id="545"/>
            <p14:sldId id="550"/>
            <p14:sldId id="551"/>
            <p14:sldId id="552"/>
            <p14:sldId id="553"/>
            <p14:sldId id="483"/>
            <p14:sldId id="535"/>
            <p14:sldId id="400"/>
            <p14:sldId id="5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busschaert" initials="bb" lastIdx="1" clrIdx="0">
    <p:extLst>
      <p:ext uri="{19B8F6BF-5375-455C-9EA6-DF929625EA0E}">
        <p15:presenceInfo xmlns:p15="http://schemas.microsoft.com/office/powerpoint/2012/main" userId="3712a37b8b467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AAC284-142A-4616-A30A-7EF1BDC5DFD9}" v="5" dt="2024-09-04T08:18:53.8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56" y="138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014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1DD5E8-2F51-4131-B3FA-7DD0A8A9C076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570A5A62-3B27-405E-B9F7-EC3ADCAC125B}">
      <dgm:prSet/>
      <dgm:spPr/>
      <dgm:t>
        <a:bodyPr/>
        <a:lstStyle/>
        <a:p>
          <a:r>
            <a:rPr lang="nl-BE" b="1" i="0" u="sng"/>
            <a:t>Hoe kan je online klant worden van      </a:t>
          </a:r>
          <a:br>
            <a:rPr lang="nl-BE" b="1" i="0" u="sng"/>
          </a:br>
          <a:r>
            <a:rPr lang="nl-BE" b="1" i="0" u="sng"/>
            <a:t>       ons kantoor knokke-heist</a:t>
          </a:r>
          <a:br>
            <a:rPr lang="nl-BE" b="1" i="0" u="sng"/>
          </a:br>
          <a:r>
            <a:rPr lang="nl-BE" b="1" i="0" u="sng"/>
            <a:t>      private portfolio masters</a:t>
          </a:r>
          <a:endParaRPr lang="nl-BE"/>
        </a:p>
      </dgm:t>
    </dgm:pt>
    <dgm:pt modelId="{905EA5BC-30EA-441F-A03C-9F6A848A7C3E}" type="parTrans" cxnId="{CF48F179-E38A-4542-AFFE-9801CAB6E1F2}">
      <dgm:prSet/>
      <dgm:spPr/>
      <dgm:t>
        <a:bodyPr/>
        <a:lstStyle/>
        <a:p>
          <a:endParaRPr lang="nl-BE"/>
        </a:p>
      </dgm:t>
    </dgm:pt>
    <dgm:pt modelId="{F765EE4B-9BF3-481F-96F2-7B3673E746D0}" type="sibTrans" cxnId="{CF48F179-E38A-4542-AFFE-9801CAB6E1F2}">
      <dgm:prSet/>
      <dgm:spPr/>
      <dgm:t>
        <a:bodyPr/>
        <a:lstStyle/>
        <a:p>
          <a:endParaRPr lang="nl-BE"/>
        </a:p>
      </dgm:t>
    </dgm:pt>
    <dgm:pt modelId="{9598498A-C740-4E9A-80F0-D89BA1C5CEB3}" type="pres">
      <dgm:prSet presAssocID="{861DD5E8-2F51-4131-B3FA-7DD0A8A9C076}" presName="linearFlow" presStyleCnt="0">
        <dgm:presLayoutVars>
          <dgm:dir/>
          <dgm:resizeHandles val="exact"/>
        </dgm:presLayoutVars>
      </dgm:prSet>
      <dgm:spPr/>
    </dgm:pt>
    <dgm:pt modelId="{D043840C-0DA5-4A8E-93A9-920F9885C34F}" type="pres">
      <dgm:prSet presAssocID="{570A5A62-3B27-405E-B9F7-EC3ADCAC125B}" presName="composite" presStyleCnt="0"/>
      <dgm:spPr/>
    </dgm:pt>
    <dgm:pt modelId="{01D3A83C-AF0A-4EBD-A424-F70CE5C9D12E}" type="pres">
      <dgm:prSet presAssocID="{570A5A62-3B27-405E-B9F7-EC3ADCAC125B}" presName="imgShp" presStyleLbl="fg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Pad dat zich een weg door een grasveld kronkelt"/>
        </a:ext>
      </dgm:extLst>
    </dgm:pt>
    <dgm:pt modelId="{8923142F-6166-4469-A196-0107586AB9C7}" type="pres">
      <dgm:prSet presAssocID="{570A5A62-3B27-405E-B9F7-EC3ADCAC125B}" presName="txShp" presStyleLbl="node1" presStyleIdx="0" presStyleCnt="1">
        <dgm:presLayoutVars>
          <dgm:bulletEnabled val="1"/>
        </dgm:presLayoutVars>
      </dgm:prSet>
      <dgm:spPr/>
    </dgm:pt>
  </dgm:ptLst>
  <dgm:cxnLst>
    <dgm:cxn modelId="{FAD92F09-1A3E-444F-9D2F-79EDEAC5673E}" type="presOf" srcId="{570A5A62-3B27-405E-B9F7-EC3ADCAC125B}" destId="{8923142F-6166-4469-A196-0107586AB9C7}" srcOrd="0" destOrd="0" presId="urn:microsoft.com/office/officeart/2005/8/layout/vList3"/>
    <dgm:cxn modelId="{633B3E0A-675B-42CF-9604-96BBC16A0A5F}" type="presOf" srcId="{861DD5E8-2F51-4131-B3FA-7DD0A8A9C076}" destId="{9598498A-C740-4E9A-80F0-D89BA1C5CEB3}" srcOrd="0" destOrd="0" presId="urn:microsoft.com/office/officeart/2005/8/layout/vList3"/>
    <dgm:cxn modelId="{CF48F179-E38A-4542-AFFE-9801CAB6E1F2}" srcId="{861DD5E8-2F51-4131-B3FA-7DD0A8A9C076}" destId="{570A5A62-3B27-405E-B9F7-EC3ADCAC125B}" srcOrd="0" destOrd="0" parTransId="{905EA5BC-30EA-441F-A03C-9F6A848A7C3E}" sibTransId="{F765EE4B-9BF3-481F-96F2-7B3673E746D0}"/>
    <dgm:cxn modelId="{C2200E21-D6AC-421B-A7DA-38A1896BB653}" type="presParOf" srcId="{9598498A-C740-4E9A-80F0-D89BA1C5CEB3}" destId="{D043840C-0DA5-4A8E-93A9-920F9885C34F}" srcOrd="0" destOrd="0" presId="urn:microsoft.com/office/officeart/2005/8/layout/vList3"/>
    <dgm:cxn modelId="{A78BA390-23EF-4FC1-B87E-C1FBABE72591}" type="presParOf" srcId="{D043840C-0DA5-4A8E-93A9-920F9885C34F}" destId="{01D3A83C-AF0A-4EBD-A424-F70CE5C9D12E}" srcOrd="0" destOrd="0" presId="urn:microsoft.com/office/officeart/2005/8/layout/vList3"/>
    <dgm:cxn modelId="{2F5D579B-548C-4446-AEC3-F8EB1DB8B8CA}" type="presParOf" srcId="{D043840C-0DA5-4A8E-93A9-920F9885C34F}" destId="{8923142F-6166-4469-A196-0107586AB9C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3F159-F1D6-4FE3-B33A-A6B592245C74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56448D94-16A9-4895-8FAA-122E436DE52B}">
      <dgm:prSet/>
      <dgm:spPr/>
      <dgm:t>
        <a:bodyPr/>
        <a:lstStyle/>
        <a:p>
          <a:r>
            <a:rPr lang="nl-BE" b="1"/>
            <a:t>DE LAASTE 3000 JAAR IS ER MAAR WEINIG VERANDERD OP DEZE AARDE OM UW VERMOGEN AFTESCHERMEN  TEGEN KOOPKRACHTVERLIES</a:t>
          </a:r>
          <a:endParaRPr lang="en-US"/>
        </a:p>
      </dgm:t>
    </dgm:pt>
    <dgm:pt modelId="{A41C973D-D9A6-40F8-A8D5-5CC37CBFB4DE}" type="parTrans" cxnId="{852707AF-5BD2-4370-A85B-8198B1545D54}">
      <dgm:prSet/>
      <dgm:spPr/>
      <dgm:t>
        <a:bodyPr/>
        <a:lstStyle/>
        <a:p>
          <a:endParaRPr lang="en-US"/>
        </a:p>
      </dgm:t>
    </dgm:pt>
    <dgm:pt modelId="{B30CD43A-AD03-4B59-8F4A-17A751F5C3E4}" type="sibTrans" cxnId="{852707AF-5BD2-4370-A85B-8198B1545D54}">
      <dgm:prSet/>
      <dgm:spPr/>
      <dgm:t>
        <a:bodyPr/>
        <a:lstStyle/>
        <a:p>
          <a:endParaRPr lang="en-US"/>
        </a:p>
      </dgm:t>
    </dgm:pt>
    <dgm:pt modelId="{80A314BF-352E-4944-A88C-7AB0CBF31700}">
      <dgm:prSet/>
      <dgm:spPr/>
      <dgm:t>
        <a:bodyPr/>
        <a:lstStyle/>
        <a:p>
          <a:r>
            <a:rPr lang="nl-BE" b="1"/>
            <a:t>BEURZEN.OBLIGATIES ALLES ZAL IN WAARDE VERMINDEREN</a:t>
          </a:r>
          <a:endParaRPr lang="en-US"/>
        </a:p>
      </dgm:t>
    </dgm:pt>
    <dgm:pt modelId="{1660F85B-ED05-46D7-A7DF-27F5CB77A036}" type="parTrans" cxnId="{5BEA7884-0A9C-401C-BE42-8E8023EB0C80}">
      <dgm:prSet/>
      <dgm:spPr/>
      <dgm:t>
        <a:bodyPr/>
        <a:lstStyle/>
        <a:p>
          <a:endParaRPr lang="en-US"/>
        </a:p>
      </dgm:t>
    </dgm:pt>
    <dgm:pt modelId="{1E61E9A5-B69D-413A-8173-37940B8C1274}" type="sibTrans" cxnId="{5BEA7884-0A9C-401C-BE42-8E8023EB0C80}">
      <dgm:prSet/>
      <dgm:spPr/>
      <dgm:t>
        <a:bodyPr/>
        <a:lstStyle/>
        <a:p>
          <a:endParaRPr lang="en-US"/>
        </a:p>
      </dgm:t>
    </dgm:pt>
    <dgm:pt modelId="{978A7F72-9446-4607-B7F4-6767861DBBAB}">
      <dgm:prSet/>
      <dgm:spPr/>
      <dgm:t>
        <a:bodyPr/>
        <a:lstStyle/>
        <a:p>
          <a:r>
            <a:rPr lang="nl-BE" b="1"/>
            <a:t>UITSLUITEND FYSISCH GOUD KAN U BEHOEDEN VAN DIT VERLIES</a:t>
          </a:r>
          <a:endParaRPr lang="en-US"/>
        </a:p>
      </dgm:t>
    </dgm:pt>
    <dgm:pt modelId="{425BCEB9-41CA-4976-A1CD-9C97A8CCEFD4}" type="parTrans" cxnId="{25E7FE5C-F982-40F2-8FD7-309B10E138E1}">
      <dgm:prSet/>
      <dgm:spPr/>
      <dgm:t>
        <a:bodyPr/>
        <a:lstStyle/>
        <a:p>
          <a:endParaRPr lang="en-US"/>
        </a:p>
      </dgm:t>
    </dgm:pt>
    <dgm:pt modelId="{09AB4A42-4D58-49A7-BF8D-216D6042EAA5}" type="sibTrans" cxnId="{25E7FE5C-F982-40F2-8FD7-309B10E138E1}">
      <dgm:prSet/>
      <dgm:spPr/>
      <dgm:t>
        <a:bodyPr/>
        <a:lstStyle/>
        <a:p>
          <a:endParaRPr lang="en-US"/>
        </a:p>
      </dgm:t>
    </dgm:pt>
    <dgm:pt modelId="{53A3BC40-D848-42E8-B02C-D3435AFDD15F}">
      <dgm:prSet/>
      <dgm:spPr/>
      <dgm:t>
        <a:bodyPr/>
        <a:lstStyle/>
        <a:p>
          <a:r>
            <a:rPr lang="nl-BE" b="1"/>
            <a:t>GOUDSTAVEN BEHOUDEN AL SINDS 3000JAAR STEEDS HUN KOOPKRACHT</a:t>
          </a:r>
          <a:endParaRPr lang="en-US"/>
        </a:p>
      </dgm:t>
    </dgm:pt>
    <dgm:pt modelId="{B1D13018-ADB6-4DD5-8BF3-DB717D24E0D8}" type="parTrans" cxnId="{E53D022C-5CF2-4C59-9076-C266B037367C}">
      <dgm:prSet/>
      <dgm:spPr/>
      <dgm:t>
        <a:bodyPr/>
        <a:lstStyle/>
        <a:p>
          <a:endParaRPr lang="en-US"/>
        </a:p>
      </dgm:t>
    </dgm:pt>
    <dgm:pt modelId="{4EA068D1-CC97-405E-8545-6774E79844EF}" type="sibTrans" cxnId="{E53D022C-5CF2-4C59-9076-C266B037367C}">
      <dgm:prSet/>
      <dgm:spPr/>
      <dgm:t>
        <a:bodyPr/>
        <a:lstStyle/>
        <a:p>
          <a:endParaRPr lang="en-US"/>
        </a:p>
      </dgm:t>
    </dgm:pt>
    <dgm:pt modelId="{7B162C0D-8231-49A0-8533-B5A9CBD00339}">
      <dgm:prSet/>
      <dgm:spPr/>
      <dgm:t>
        <a:bodyPr/>
        <a:lstStyle/>
        <a:p>
          <a:r>
            <a:rPr lang="nl-BE" b="1"/>
            <a:t>EN JA AZIE EN CHINA GELOVEN MASSAAL DAARIN</a:t>
          </a:r>
          <a:endParaRPr lang="en-US"/>
        </a:p>
      </dgm:t>
    </dgm:pt>
    <dgm:pt modelId="{56CAD3E1-0086-4563-814A-B26440E031E9}" type="parTrans" cxnId="{351327F7-9782-48E3-9258-05E57D700BD8}">
      <dgm:prSet/>
      <dgm:spPr/>
      <dgm:t>
        <a:bodyPr/>
        <a:lstStyle/>
        <a:p>
          <a:endParaRPr lang="en-US"/>
        </a:p>
      </dgm:t>
    </dgm:pt>
    <dgm:pt modelId="{79D97740-C8C2-4C08-9ECB-7B5FA251EA49}" type="sibTrans" cxnId="{351327F7-9782-48E3-9258-05E57D700BD8}">
      <dgm:prSet/>
      <dgm:spPr/>
      <dgm:t>
        <a:bodyPr/>
        <a:lstStyle/>
        <a:p>
          <a:endParaRPr lang="en-US"/>
        </a:p>
      </dgm:t>
    </dgm:pt>
    <dgm:pt modelId="{D92EA78E-9884-428E-BCAB-C4D02A96CDF3}" type="pres">
      <dgm:prSet presAssocID="{0EE3F159-F1D6-4FE3-B33A-A6B592245C74}" presName="linear" presStyleCnt="0">
        <dgm:presLayoutVars>
          <dgm:animLvl val="lvl"/>
          <dgm:resizeHandles val="exact"/>
        </dgm:presLayoutVars>
      </dgm:prSet>
      <dgm:spPr/>
    </dgm:pt>
    <dgm:pt modelId="{277D5C2E-29F7-4039-A657-0DF17578CA64}" type="pres">
      <dgm:prSet presAssocID="{56448D94-16A9-4895-8FAA-122E436DE52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29A12A8-5BFD-4727-8B8D-DCD06D09FCC5}" type="pres">
      <dgm:prSet presAssocID="{B30CD43A-AD03-4B59-8F4A-17A751F5C3E4}" presName="spacer" presStyleCnt="0"/>
      <dgm:spPr/>
    </dgm:pt>
    <dgm:pt modelId="{E1BCD37C-DA90-43F5-9E69-F243B1C18FF7}" type="pres">
      <dgm:prSet presAssocID="{80A314BF-352E-4944-A88C-7AB0CBF3170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CAF34BD-3DCF-4A4C-9911-551F53B71E85}" type="pres">
      <dgm:prSet presAssocID="{1E61E9A5-B69D-413A-8173-37940B8C1274}" presName="spacer" presStyleCnt="0"/>
      <dgm:spPr/>
    </dgm:pt>
    <dgm:pt modelId="{05F3A584-649B-4F24-A2FC-3ED3F3B7CFF1}" type="pres">
      <dgm:prSet presAssocID="{978A7F72-9446-4607-B7F4-6767861DBBA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31AB13D-FEFD-445B-8B0C-0E7D42EBE855}" type="pres">
      <dgm:prSet presAssocID="{09AB4A42-4D58-49A7-BF8D-216D6042EAA5}" presName="spacer" presStyleCnt="0"/>
      <dgm:spPr/>
    </dgm:pt>
    <dgm:pt modelId="{20BD0497-96C6-4F26-BA44-2709F44E6B19}" type="pres">
      <dgm:prSet presAssocID="{53A3BC40-D848-42E8-B02C-D3435AFDD15F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80378D6-B549-44AF-84E8-942E15286825}" type="pres">
      <dgm:prSet presAssocID="{4EA068D1-CC97-405E-8545-6774E79844EF}" presName="spacer" presStyleCnt="0"/>
      <dgm:spPr/>
    </dgm:pt>
    <dgm:pt modelId="{2B048ECC-0036-4252-9E16-910661936D8F}" type="pres">
      <dgm:prSet presAssocID="{7B162C0D-8231-49A0-8533-B5A9CBD003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53D022C-5CF2-4C59-9076-C266B037367C}" srcId="{0EE3F159-F1D6-4FE3-B33A-A6B592245C74}" destId="{53A3BC40-D848-42E8-B02C-D3435AFDD15F}" srcOrd="3" destOrd="0" parTransId="{B1D13018-ADB6-4DD5-8BF3-DB717D24E0D8}" sibTransId="{4EA068D1-CC97-405E-8545-6774E79844EF}"/>
    <dgm:cxn modelId="{36C83B5C-808B-4AF7-9EEC-2EE1A3C07654}" type="presOf" srcId="{56448D94-16A9-4895-8FAA-122E436DE52B}" destId="{277D5C2E-29F7-4039-A657-0DF17578CA64}" srcOrd="0" destOrd="0" presId="urn:microsoft.com/office/officeart/2005/8/layout/vList2"/>
    <dgm:cxn modelId="{25E7FE5C-F982-40F2-8FD7-309B10E138E1}" srcId="{0EE3F159-F1D6-4FE3-B33A-A6B592245C74}" destId="{978A7F72-9446-4607-B7F4-6767861DBBAB}" srcOrd="2" destOrd="0" parTransId="{425BCEB9-41CA-4976-A1CD-9C97A8CCEFD4}" sibTransId="{09AB4A42-4D58-49A7-BF8D-216D6042EAA5}"/>
    <dgm:cxn modelId="{0EB63D74-4826-47A9-B83C-554A1EACD958}" type="presOf" srcId="{80A314BF-352E-4944-A88C-7AB0CBF31700}" destId="{E1BCD37C-DA90-43F5-9E69-F243B1C18FF7}" srcOrd="0" destOrd="0" presId="urn:microsoft.com/office/officeart/2005/8/layout/vList2"/>
    <dgm:cxn modelId="{5BEA7884-0A9C-401C-BE42-8E8023EB0C80}" srcId="{0EE3F159-F1D6-4FE3-B33A-A6B592245C74}" destId="{80A314BF-352E-4944-A88C-7AB0CBF31700}" srcOrd="1" destOrd="0" parTransId="{1660F85B-ED05-46D7-A7DF-27F5CB77A036}" sibTransId="{1E61E9A5-B69D-413A-8173-37940B8C1274}"/>
    <dgm:cxn modelId="{0F849AA0-F31D-4135-B949-1A7C7FDDBA0C}" type="presOf" srcId="{978A7F72-9446-4607-B7F4-6767861DBBAB}" destId="{05F3A584-649B-4F24-A2FC-3ED3F3B7CFF1}" srcOrd="0" destOrd="0" presId="urn:microsoft.com/office/officeart/2005/8/layout/vList2"/>
    <dgm:cxn modelId="{852707AF-5BD2-4370-A85B-8198B1545D54}" srcId="{0EE3F159-F1D6-4FE3-B33A-A6B592245C74}" destId="{56448D94-16A9-4895-8FAA-122E436DE52B}" srcOrd="0" destOrd="0" parTransId="{A41C973D-D9A6-40F8-A8D5-5CC37CBFB4DE}" sibTransId="{B30CD43A-AD03-4B59-8F4A-17A751F5C3E4}"/>
    <dgm:cxn modelId="{74A41DC4-A630-4A75-9622-F4BCD90A0D55}" type="presOf" srcId="{0EE3F159-F1D6-4FE3-B33A-A6B592245C74}" destId="{D92EA78E-9884-428E-BCAB-C4D02A96CDF3}" srcOrd="0" destOrd="0" presId="urn:microsoft.com/office/officeart/2005/8/layout/vList2"/>
    <dgm:cxn modelId="{97537BD0-32C1-4C79-9CFF-1A122D4464DC}" type="presOf" srcId="{7B162C0D-8231-49A0-8533-B5A9CBD00339}" destId="{2B048ECC-0036-4252-9E16-910661936D8F}" srcOrd="0" destOrd="0" presId="urn:microsoft.com/office/officeart/2005/8/layout/vList2"/>
    <dgm:cxn modelId="{1F44DED7-23F6-4677-8C3B-438C1AC9AC68}" type="presOf" srcId="{53A3BC40-D848-42E8-B02C-D3435AFDD15F}" destId="{20BD0497-96C6-4F26-BA44-2709F44E6B19}" srcOrd="0" destOrd="0" presId="urn:microsoft.com/office/officeart/2005/8/layout/vList2"/>
    <dgm:cxn modelId="{351327F7-9782-48E3-9258-05E57D700BD8}" srcId="{0EE3F159-F1D6-4FE3-B33A-A6B592245C74}" destId="{7B162C0D-8231-49A0-8533-B5A9CBD00339}" srcOrd="4" destOrd="0" parTransId="{56CAD3E1-0086-4563-814A-B26440E031E9}" sibTransId="{79D97740-C8C2-4C08-9ECB-7B5FA251EA49}"/>
    <dgm:cxn modelId="{E460CF2A-4B27-4130-8045-48EFC807AB05}" type="presParOf" srcId="{D92EA78E-9884-428E-BCAB-C4D02A96CDF3}" destId="{277D5C2E-29F7-4039-A657-0DF17578CA64}" srcOrd="0" destOrd="0" presId="urn:microsoft.com/office/officeart/2005/8/layout/vList2"/>
    <dgm:cxn modelId="{89C2BAD6-1C2C-4109-95A1-FDA4EF1E4CDA}" type="presParOf" srcId="{D92EA78E-9884-428E-BCAB-C4D02A96CDF3}" destId="{729A12A8-5BFD-4727-8B8D-DCD06D09FCC5}" srcOrd="1" destOrd="0" presId="urn:microsoft.com/office/officeart/2005/8/layout/vList2"/>
    <dgm:cxn modelId="{669D8A2D-BEC8-45AB-9166-E21668A012EE}" type="presParOf" srcId="{D92EA78E-9884-428E-BCAB-C4D02A96CDF3}" destId="{E1BCD37C-DA90-43F5-9E69-F243B1C18FF7}" srcOrd="2" destOrd="0" presId="urn:microsoft.com/office/officeart/2005/8/layout/vList2"/>
    <dgm:cxn modelId="{A6623B4A-9A67-4648-9690-7C17BA4F7FC0}" type="presParOf" srcId="{D92EA78E-9884-428E-BCAB-C4D02A96CDF3}" destId="{7CAF34BD-3DCF-4A4C-9911-551F53B71E85}" srcOrd="3" destOrd="0" presId="urn:microsoft.com/office/officeart/2005/8/layout/vList2"/>
    <dgm:cxn modelId="{71AEB27C-66D8-45EC-A734-39D0F0E7931C}" type="presParOf" srcId="{D92EA78E-9884-428E-BCAB-C4D02A96CDF3}" destId="{05F3A584-649B-4F24-A2FC-3ED3F3B7CFF1}" srcOrd="4" destOrd="0" presId="urn:microsoft.com/office/officeart/2005/8/layout/vList2"/>
    <dgm:cxn modelId="{10B71E8E-CCE2-4589-8CFB-153E6BC2B874}" type="presParOf" srcId="{D92EA78E-9884-428E-BCAB-C4D02A96CDF3}" destId="{831AB13D-FEFD-445B-8B0C-0E7D42EBE855}" srcOrd="5" destOrd="0" presId="urn:microsoft.com/office/officeart/2005/8/layout/vList2"/>
    <dgm:cxn modelId="{774FBAA9-4CE4-44E7-82A0-DC4EDE9351F9}" type="presParOf" srcId="{D92EA78E-9884-428E-BCAB-C4D02A96CDF3}" destId="{20BD0497-96C6-4F26-BA44-2709F44E6B19}" srcOrd="6" destOrd="0" presId="urn:microsoft.com/office/officeart/2005/8/layout/vList2"/>
    <dgm:cxn modelId="{4A4395BB-482E-4140-8CDF-F73DCBA74CE0}" type="presParOf" srcId="{D92EA78E-9884-428E-BCAB-C4D02A96CDF3}" destId="{580378D6-B549-44AF-84E8-942E15286825}" srcOrd="7" destOrd="0" presId="urn:microsoft.com/office/officeart/2005/8/layout/vList2"/>
    <dgm:cxn modelId="{CABFFF7E-DF6A-4991-AE4C-E9067BADC758}" type="presParOf" srcId="{D92EA78E-9884-428E-BCAB-C4D02A96CDF3}" destId="{2B048ECC-0036-4252-9E16-910661936D8F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23142F-6166-4469-A196-0107586AB9C7}">
      <dsp:nvSpPr>
        <dsp:cNvPr id="0" name=""/>
        <dsp:cNvSpPr/>
      </dsp:nvSpPr>
      <dsp:spPr>
        <a:xfrm rot="10800000">
          <a:off x="1934041" y="0"/>
          <a:ext cx="6394902" cy="129318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0258" tIns="99060" rIns="184912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600" b="1" i="0" u="sng" kern="1200"/>
            <a:t>Hoe kan je online klant worden van      </a:t>
          </a:r>
          <a:br>
            <a:rPr lang="nl-BE" sz="2600" b="1" i="0" u="sng" kern="1200"/>
          </a:br>
          <a:r>
            <a:rPr lang="nl-BE" sz="2600" b="1" i="0" u="sng" kern="1200"/>
            <a:t>       ons kantoor knokke-heist</a:t>
          </a:r>
          <a:br>
            <a:rPr lang="nl-BE" sz="2600" b="1" i="0" u="sng" kern="1200"/>
          </a:br>
          <a:r>
            <a:rPr lang="nl-BE" sz="2600" b="1" i="0" u="sng" kern="1200"/>
            <a:t>      private portfolio masters</a:t>
          </a:r>
          <a:endParaRPr lang="nl-BE" sz="2600" kern="1200"/>
        </a:p>
      </dsp:txBody>
      <dsp:txXfrm rot="10800000">
        <a:off x="2257337" y="0"/>
        <a:ext cx="6071606" cy="1293184"/>
      </dsp:txXfrm>
    </dsp:sp>
    <dsp:sp modelId="{01D3A83C-AF0A-4EBD-A424-F70CE5C9D12E}">
      <dsp:nvSpPr>
        <dsp:cNvPr id="0" name=""/>
        <dsp:cNvSpPr/>
      </dsp:nvSpPr>
      <dsp:spPr>
        <a:xfrm>
          <a:off x="1287449" y="0"/>
          <a:ext cx="1293184" cy="129318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7D5C2E-29F7-4039-A657-0DF17578CA64}">
      <dsp:nvSpPr>
        <dsp:cNvPr id="0" name=""/>
        <dsp:cNvSpPr/>
      </dsp:nvSpPr>
      <dsp:spPr>
        <a:xfrm>
          <a:off x="0" y="100600"/>
          <a:ext cx="4219974" cy="6048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DE LAASTE 3000 JAAR IS ER MAAR WEINIG VERANDERD OP DEZE AARDE OM UW VERMOGEN AFTESCHERMEN  TEGEN KOOPKRACHTVERLIES</a:t>
          </a:r>
          <a:endParaRPr lang="en-US" sz="1100" kern="1200"/>
        </a:p>
      </dsp:txBody>
      <dsp:txXfrm>
        <a:off x="29528" y="130128"/>
        <a:ext cx="4160918" cy="545834"/>
      </dsp:txXfrm>
    </dsp:sp>
    <dsp:sp modelId="{E1BCD37C-DA90-43F5-9E69-F243B1C18FF7}">
      <dsp:nvSpPr>
        <dsp:cNvPr id="0" name=""/>
        <dsp:cNvSpPr/>
      </dsp:nvSpPr>
      <dsp:spPr>
        <a:xfrm>
          <a:off x="0" y="737170"/>
          <a:ext cx="4219974" cy="6048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BEURZEN.OBLIGATIES ALLES ZAL IN WAARDE VERMINDEREN</a:t>
          </a:r>
          <a:endParaRPr lang="en-US" sz="1100" kern="1200"/>
        </a:p>
      </dsp:txBody>
      <dsp:txXfrm>
        <a:off x="29528" y="766698"/>
        <a:ext cx="4160918" cy="545834"/>
      </dsp:txXfrm>
    </dsp:sp>
    <dsp:sp modelId="{05F3A584-649B-4F24-A2FC-3ED3F3B7CFF1}">
      <dsp:nvSpPr>
        <dsp:cNvPr id="0" name=""/>
        <dsp:cNvSpPr/>
      </dsp:nvSpPr>
      <dsp:spPr>
        <a:xfrm>
          <a:off x="0" y="1373741"/>
          <a:ext cx="4219974" cy="6048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UITSLUITEND FYSISCH GOUD KAN U BEHOEDEN VAN DIT VERLIES</a:t>
          </a:r>
          <a:endParaRPr lang="en-US" sz="1100" kern="1200"/>
        </a:p>
      </dsp:txBody>
      <dsp:txXfrm>
        <a:off x="29528" y="1403269"/>
        <a:ext cx="4160918" cy="545834"/>
      </dsp:txXfrm>
    </dsp:sp>
    <dsp:sp modelId="{20BD0497-96C6-4F26-BA44-2709F44E6B19}">
      <dsp:nvSpPr>
        <dsp:cNvPr id="0" name=""/>
        <dsp:cNvSpPr/>
      </dsp:nvSpPr>
      <dsp:spPr>
        <a:xfrm>
          <a:off x="0" y="2010311"/>
          <a:ext cx="4219974" cy="6048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GOUDSTAVEN BEHOUDEN AL SINDS 3000JAAR STEEDS HUN KOOPKRACHT</a:t>
          </a:r>
          <a:endParaRPr lang="en-US" sz="1100" kern="1200"/>
        </a:p>
      </dsp:txBody>
      <dsp:txXfrm>
        <a:off x="29528" y="2039839"/>
        <a:ext cx="4160918" cy="545834"/>
      </dsp:txXfrm>
    </dsp:sp>
    <dsp:sp modelId="{2B048ECC-0036-4252-9E16-910661936D8F}">
      <dsp:nvSpPr>
        <dsp:cNvPr id="0" name=""/>
        <dsp:cNvSpPr/>
      </dsp:nvSpPr>
      <dsp:spPr>
        <a:xfrm>
          <a:off x="0" y="2646881"/>
          <a:ext cx="4219974" cy="60489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</a:schemeClr>
            </a:gs>
            <a:gs pos="90000">
              <a:schemeClr val="accent2">
                <a:hueOff val="0"/>
                <a:satOff val="0"/>
                <a:lumOff val="0"/>
                <a:alphaOff val="0"/>
                <a:shade val="100000"/>
                <a:satMod val="10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2">
              <a:hueOff val="0"/>
              <a:satOff val="0"/>
              <a:lumOff val="0"/>
              <a:alphaOff val="0"/>
              <a:shade val="27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100" b="1" kern="1200"/>
            <a:t>EN JA AZIE EN CHINA GELOVEN MASSAAL DAARIN</a:t>
          </a:r>
          <a:endParaRPr lang="en-US" sz="1100" kern="1200"/>
        </a:p>
      </dsp:txBody>
      <dsp:txXfrm>
        <a:off x="29528" y="2676409"/>
        <a:ext cx="4160918" cy="545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4522" y="0"/>
            <a:ext cx="4302554" cy="341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DA3B7-C8ED-4794-95C0-F1362288985C}" type="datetimeFigureOut">
              <a:rPr lang="nl-BE" smtClean="0"/>
              <a:t>4/09/2024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8287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3529" y="3272215"/>
            <a:ext cx="7942756" cy="26757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4522" y="6456126"/>
            <a:ext cx="4302554" cy="34154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ABA92-AB3F-4EA2-AF65-EA623A794B1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313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863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02849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13617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26484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8ABA92-AB3F-4EA2-AF65-EA623A794B18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30634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18379" y="230294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700" y="833355"/>
            <a:ext cx="9416701" cy="276352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800" b="1" cap="all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5150" y="3654655"/>
            <a:ext cx="8283801" cy="1311045"/>
          </a:xfrm>
        </p:spPr>
        <p:txBody>
          <a:bodyPr>
            <a:normAutofit/>
          </a:bodyPr>
          <a:lstStyle>
            <a:lvl1pPr marL="0" indent="0" algn="ctr">
              <a:buNone/>
              <a:defRPr sz="2078">
                <a:solidFill>
                  <a:srgbClr val="FFFFFF"/>
                </a:solidFill>
              </a:defRPr>
            </a:lvl1pPr>
            <a:lvl2pPr marL="431780" indent="0" algn="ctr">
              <a:buNone/>
              <a:defRPr sz="2078"/>
            </a:lvl2pPr>
            <a:lvl3pPr marL="863559" indent="0" algn="ctr">
              <a:buNone/>
              <a:defRPr sz="2078"/>
            </a:lvl3pPr>
            <a:lvl4pPr marL="1295339" indent="0" algn="ctr">
              <a:buNone/>
              <a:defRPr sz="1889"/>
            </a:lvl4pPr>
            <a:lvl5pPr marL="1727119" indent="0" algn="ctr">
              <a:buNone/>
              <a:defRPr sz="1889"/>
            </a:lvl5pPr>
            <a:lvl6pPr marL="2158898" indent="0" algn="ctr">
              <a:buNone/>
              <a:defRPr sz="1889"/>
            </a:lvl6pPr>
            <a:lvl7pPr marL="2590678" indent="0" algn="ctr">
              <a:buNone/>
              <a:defRPr sz="1889"/>
            </a:lvl7pPr>
            <a:lvl8pPr marL="3022458" indent="0" algn="ctr">
              <a:buNone/>
              <a:defRPr sz="1889"/>
            </a:lvl8pPr>
            <a:lvl9pPr marL="3454237" indent="0" algn="ctr">
              <a:buNone/>
              <a:defRPr sz="1889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0B4FE9D-F71D-4704-AE5B-400287031B1B}" type="datetime1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8" name="Straight Connector 7"/>
          <p:cNvCxnSpPr/>
          <p:nvPr/>
        </p:nvCxnSpPr>
        <p:spPr>
          <a:xfrm>
            <a:off x="1869422" y="3526367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890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082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43213" y="719667"/>
            <a:ext cx="2195790" cy="5109633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9897" y="719667"/>
            <a:ext cx="7019330" cy="5109633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63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9/4/2024</a:t>
            </a:fld>
            <a:endParaRPr lang="en-US"/>
          </a:p>
        </p:txBody>
      </p:sp>
      <p:sp>
        <p:nvSpPr>
          <p:cNvPr id="5" name="Foo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14:prism/>
      </p:transition>
    </mc:Choice>
    <mc:Fallback xmlns="">
      <p:transition spd="slow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8714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340" y="1108376"/>
            <a:ext cx="9416701" cy="276352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800" b="0" cap="all" baseline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15526" y="3923713"/>
            <a:ext cx="8284969" cy="12880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78">
                <a:solidFill>
                  <a:schemeClr val="accent1"/>
                </a:solidFill>
              </a:defRPr>
            </a:lvl1pPr>
            <a:lvl2pPr marL="4317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863559" indent="0">
              <a:buNone/>
              <a:defRPr sz="1511">
                <a:solidFill>
                  <a:schemeClr val="tx1">
                    <a:tint val="75000"/>
                  </a:schemeClr>
                </a:solidFill>
              </a:defRPr>
            </a:lvl3pPr>
            <a:lvl4pPr marL="129533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727119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215889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59067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3022458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454237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353B1-1FA3-445A-8117-F3082D614776}" type="datetime1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  <p:cxnSp>
        <p:nvCxnSpPr>
          <p:cNvPr id="7" name="Straight Connector 6"/>
          <p:cNvCxnSpPr/>
          <p:nvPr/>
        </p:nvCxnSpPr>
        <p:spPr>
          <a:xfrm>
            <a:off x="1871822" y="3797052"/>
            <a:ext cx="7775258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5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9897" y="1943099"/>
            <a:ext cx="4492371" cy="379984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1588" y="1943100"/>
            <a:ext cx="4492371" cy="379984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748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897" y="1890316"/>
            <a:ext cx="4492371" cy="7340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9897" y="2570289"/>
            <a:ext cx="4492371" cy="319532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23062" y="1887975"/>
            <a:ext cx="4492371" cy="73406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267" b="1"/>
            </a:lvl1pPr>
            <a:lvl2pPr marL="431780" indent="0">
              <a:buNone/>
              <a:defRPr sz="1889" b="1"/>
            </a:lvl2pPr>
            <a:lvl3pPr marL="863559" indent="0">
              <a:buNone/>
              <a:defRPr sz="1700" b="1"/>
            </a:lvl3pPr>
            <a:lvl4pPr marL="1295339" indent="0">
              <a:buNone/>
              <a:defRPr sz="1511" b="1"/>
            </a:lvl4pPr>
            <a:lvl5pPr marL="1727119" indent="0">
              <a:buNone/>
              <a:defRPr sz="1511" b="1"/>
            </a:lvl5pPr>
            <a:lvl6pPr marL="2158898" indent="0">
              <a:buNone/>
              <a:defRPr sz="1511" b="1"/>
            </a:lvl6pPr>
            <a:lvl7pPr marL="2590678" indent="0">
              <a:buNone/>
              <a:defRPr sz="1511" b="1"/>
            </a:lvl7pPr>
            <a:lvl8pPr marL="3022458" indent="0">
              <a:buNone/>
              <a:defRPr sz="1511" b="1"/>
            </a:lvl8pPr>
            <a:lvl9pPr marL="3454237" indent="0">
              <a:buNone/>
              <a:defRPr sz="1511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23062" y="2568249"/>
            <a:ext cx="4492371" cy="3195320"/>
          </a:xfrm>
        </p:spPr>
        <p:txBody>
          <a:bodyPr/>
          <a:lstStyle>
            <a:lvl1pPr>
              <a:defRPr sz="2078"/>
            </a:lvl1pPr>
            <a:lvl2pPr>
              <a:defRPr sz="1889"/>
            </a:lvl2pPr>
            <a:lvl3pPr>
              <a:defRPr sz="1700"/>
            </a:lvl3pPr>
            <a:lvl4pPr>
              <a:defRPr sz="1511"/>
            </a:lvl4pPr>
            <a:lvl5pPr>
              <a:defRPr sz="1511"/>
            </a:lvl5pPr>
            <a:lvl6pPr>
              <a:defRPr sz="1511"/>
            </a:lvl6pPr>
            <a:lvl7pPr>
              <a:defRPr sz="1511"/>
            </a:lvl7pPr>
            <a:lvl8pPr>
              <a:defRPr sz="1511"/>
            </a:lvl8pPr>
            <a:lvl9pPr>
              <a:defRPr sz="1511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30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FB61-0851-432A-90B9-6A2DF6EE0513}" type="datetime1">
              <a:rPr lang="en-US" smtClean="0"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5772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D5EB-B380-46AF-AE7E-0CBAA3B3C10D}" type="datetime1">
              <a:rPr lang="en-US" smtClean="0"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938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897" y="1036320"/>
            <a:ext cx="3714845" cy="16408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778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9071" y="1036320"/>
            <a:ext cx="4924330" cy="4404360"/>
          </a:xfrm>
        </p:spPr>
        <p:txBody>
          <a:bodyPr/>
          <a:lstStyle>
            <a:lvl1pPr>
              <a:defRPr sz="3022"/>
            </a:lvl1pPr>
            <a:lvl2pPr>
              <a:defRPr sz="2644"/>
            </a:lvl2pPr>
            <a:lvl3pPr>
              <a:defRPr sz="2267"/>
            </a:lvl3pPr>
            <a:lvl4pPr>
              <a:defRPr sz="1889"/>
            </a:lvl4pPr>
            <a:lvl5pPr>
              <a:defRPr sz="1889"/>
            </a:lvl5pPr>
            <a:lvl6pPr>
              <a:defRPr sz="1889"/>
            </a:lvl6pPr>
            <a:lvl7pPr>
              <a:defRPr sz="1889"/>
            </a:lvl7pPr>
            <a:lvl8pPr>
              <a:defRPr sz="1889"/>
            </a:lvl8pPr>
            <a:lvl9pPr>
              <a:defRPr sz="1889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897" y="2677160"/>
            <a:ext cx="3714845" cy="28498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944"/>
              </a:spcBef>
              <a:buNone/>
              <a:defRPr sz="1605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5863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897" y="1036320"/>
            <a:ext cx="3714845" cy="164084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778" b="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4391" y="1010411"/>
            <a:ext cx="5762330" cy="45339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644"/>
            </a:lvl1pPr>
            <a:lvl2pPr marL="431780" indent="0">
              <a:buNone/>
              <a:defRPr sz="2644"/>
            </a:lvl2pPr>
            <a:lvl3pPr marL="863559" indent="0">
              <a:buNone/>
              <a:defRPr sz="2267"/>
            </a:lvl3pPr>
            <a:lvl4pPr marL="1295339" indent="0">
              <a:buNone/>
              <a:defRPr sz="1889"/>
            </a:lvl4pPr>
            <a:lvl5pPr marL="1727119" indent="0">
              <a:buNone/>
              <a:defRPr sz="1889"/>
            </a:lvl5pPr>
            <a:lvl6pPr marL="2158898" indent="0">
              <a:buNone/>
              <a:defRPr sz="1889"/>
            </a:lvl6pPr>
            <a:lvl7pPr marL="2590678" indent="0">
              <a:buNone/>
              <a:defRPr sz="1889"/>
            </a:lvl7pPr>
            <a:lvl8pPr marL="3022458" indent="0">
              <a:buNone/>
              <a:defRPr sz="1889"/>
            </a:lvl8pPr>
            <a:lvl9pPr marL="3454237" indent="0">
              <a:buNone/>
              <a:defRPr sz="1889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9897" y="2677160"/>
            <a:ext cx="3714845" cy="27203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944"/>
              </a:spcBef>
              <a:buNone/>
              <a:defRPr sz="1605"/>
            </a:lvl1pPr>
            <a:lvl2pPr marL="431780" indent="0">
              <a:buNone/>
              <a:defRPr sz="1133"/>
            </a:lvl2pPr>
            <a:lvl3pPr marL="863559" indent="0">
              <a:buNone/>
              <a:defRPr sz="944"/>
            </a:lvl3pPr>
            <a:lvl4pPr marL="1295339" indent="0">
              <a:buNone/>
              <a:defRPr sz="850"/>
            </a:lvl4pPr>
            <a:lvl5pPr marL="1727119" indent="0">
              <a:buNone/>
              <a:defRPr sz="850"/>
            </a:lvl5pPr>
            <a:lvl6pPr marL="2158898" indent="0">
              <a:buNone/>
              <a:defRPr sz="850"/>
            </a:lvl6pPr>
            <a:lvl7pPr marL="2590678" indent="0">
              <a:buNone/>
              <a:defRPr sz="850"/>
            </a:lvl7pPr>
            <a:lvl8pPr marL="3022458" indent="0">
              <a:buNone/>
              <a:defRPr sz="850"/>
            </a:lvl8pPr>
            <a:lvl9pPr marL="3454237" indent="0">
              <a:buNone/>
              <a:defRPr sz="8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27723-9AB6-4880-AA78-6BD21EBC34E1}" type="datetime1">
              <a:rPr lang="en-US" smtClean="0"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482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18379" y="230294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9897" y="575733"/>
            <a:ext cx="9330309" cy="1281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9897" y="1943100"/>
            <a:ext cx="9327806" cy="3814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9893" y="5878060"/>
            <a:ext cx="2200490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3">
                <a:solidFill>
                  <a:schemeClr val="accent1"/>
                </a:solidFill>
              </a:defRPr>
            </a:lvl1pPr>
          </a:lstStyle>
          <a:p>
            <a:fld id="{19127723-9AB6-4880-AA78-6BD21EBC34E1}" type="datetime1">
              <a:rPr lang="en-US" smtClean="0"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31122" y="5878060"/>
            <a:ext cx="4457314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3">
                <a:solidFill>
                  <a:schemeClr val="accent1"/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14462" y="5878060"/>
            <a:ext cx="1612020" cy="344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3"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4608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3" r:id="rId1"/>
    <p:sldLayoutId id="2147485084" r:id="rId2"/>
    <p:sldLayoutId id="2147485085" r:id="rId3"/>
    <p:sldLayoutId id="2147485086" r:id="rId4"/>
    <p:sldLayoutId id="2147485087" r:id="rId5"/>
    <p:sldLayoutId id="2147485088" r:id="rId6"/>
    <p:sldLayoutId id="2147485089" r:id="rId7"/>
    <p:sldLayoutId id="2147485090" r:id="rId8"/>
    <p:sldLayoutId id="2147485091" r:id="rId9"/>
    <p:sldLayoutId id="2147485092" r:id="rId10"/>
    <p:sldLayoutId id="2147485093" r:id="rId11"/>
    <p:sldLayoutId id="214748509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>
      <p:transition spd="slow">
        <p:fade/>
      </p:transition>
    </mc:Fallback>
  </mc:AlternateContent>
  <p:hf hdr="0" ftr="0"/>
  <p:txStyles>
    <p:titleStyle>
      <a:lvl1pPr algn="l" defTabSz="863559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15890" indent="-172712" algn="l" defTabSz="863559" rtl="0" eaLnBrk="1" latinLnBrk="0" hangingPunct="1">
        <a:lnSpc>
          <a:spcPct val="90000"/>
        </a:lnSpc>
        <a:spcBef>
          <a:spcPts val="1322"/>
        </a:spcBef>
        <a:buClr>
          <a:schemeClr val="accent1"/>
        </a:buClr>
        <a:buSzPct val="80000"/>
        <a:buFont typeface="Corbel" pitchFamily="34" charset="0"/>
        <a:buChar char="•"/>
        <a:defRPr sz="2078" kern="1200">
          <a:solidFill>
            <a:schemeClr val="accent1"/>
          </a:solidFill>
          <a:latin typeface="+mn-lt"/>
          <a:ea typeface="+mn-ea"/>
          <a:cs typeface="+mn-cs"/>
        </a:defRPr>
      </a:lvl1pPr>
      <a:lvl2pPr marL="431780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889" kern="1200">
          <a:solidFill>
            <a:schemeClr val="accent1"/>
          </a:solidFill>
          <a:latin typeface="+mn-lt"/>
          <a:ea typeface="+mn-ea"/>
          <a:cs typeface="+mn-cs"/>
        </a:defRPr>
      </a:lvl2pPr>
      <a:lvl3pPr marL="690847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7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49915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08983" indent="-172712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5pPr>
      <a:lvl6pPr marL="151104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6pPr>
      <a:lvl7pPr marL="179436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7pPr>
      <a:lvl8pPr marL="207768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8pPr>
      <a:lvl9pPr marL="2361000" indent="-215890" algn="l" defTabSz="863559" rtl="0" eaLnBrk="1" latinLnBrk="0" hangingPunct="1">
        <a:lnSpc>
          <a:spcPct val="90000"/>
        </a:lnSpc>
        <a:spcBef>
          <a:spcPts val="189"/>
        </a:spcBef>
        <a:spcAft>
          <a:spcPts val="378"/>
        </a:spcAft>
        <a:buClr>
          <a:schemeClr val="accent1"/>
        </a:buClr>
        <a:buSzPct val="80000"/>
        <a:buFont typeface="Corbel" pitchFamily="34" charset="0"/>
        <a:buChar char="•"/>
        <a:defRPr sz="1511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780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355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533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119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889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067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2458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4237" algn="l" defTabSz="863559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8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9.png"/><Relationship Id="rId9" Type="http://schemas.microsoft.com/office/2007/relationships/diagramDrawing" Target="../diagrams/drawing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ject 3"/>
          <p:cNvSpPr txBox="1"/>
          <p:nvPr/>
        </p:nvSpPr>
        <p:spPr>
          <a:xfrm>
            <a:off x="1212588" y="575732"/>
            <a:ext cx="9299390" cy="14910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err="1">
                <a:latin typeface="+mj-lt"/>
                <a:ea typeface="+mj-ea"/>
                <a:cs typeface="+mj-cs"/>
              </a:rPr>
              <a:t>Beleggersadvies</a:t>
            </a:r>
            <a:endParaRPr lang="en-US" sz="3200" b="1">
              <a:latin typeface="+mj-lt"/>
              <a:ea typeface="+mj-ea"/>
              <a:cs typeface="+mj-cs"/>
            </a:endParaRP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err="1">
                <a:latin typeface="+mj-lt"/>
                <a:ea typeface="+mj-ea"/>
                <a:cs typeface="+mj-cs"/>
              </a:rPr>
              <a:t>Uw</a:t>
            </a:r>
            <a:r>
              <a:rPr lang="en-US" sz="3200" b="1">
                <a:latin typeface="+mj-lt"/>
                <a:ea typeface="+mj-ea"/>
                <a:cs typeface="+mj-cs"/>
              </a:rPr>
              <a:t> docent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>
                <a:latin typeface="+mj-lt"/>
                <a:ea typeface="+mj-ea"/>
                <a:cs typeface="+mj-cs"/>
              </a:rPr>
              <a:t>B.BUSSCHAERT </a:t>
            </a:r>
            <a:r>
              <a:rPr lang="en-US" sz="3200" b="1" err="1">
                <a:latin typeface="+mj-lt"/>
                <a:ea typeface="+mj-ea"/>
                <a:cs typeface="+mj-cs"/>
              </a:rPr>
              <a:t>bestuurder</a:t>
            </a:r>
            <a:r>
              <a:rPr lang="en-US" sz="3200" b="1">
                <a:latin typeface="+mj-lt"/>
                <a:ea typeface="+mj-ea"/>
                <a:cs typeface="+mj-cs"/>
              </a:rPr>
              <a:t> </a:t>
            </a:r>
            <a:r>
              <a:rPr lang="en-US" sz="3200" b="1" err="1">
                <a:latin typeface="+mj-lt"/>
                <a:ea typeface="+mj-ea"/>
                <a:cs typeface="+mj-cs"/>
              </a:rPr>
              <a:t>Mexem</a:t>
            </a:r>
            <a:r>
              <a:rPr lang="en-US" sz="3200" b="1">
                <a:latin typeface="+mj-lt"/>
                <a:ea typeface="+mj-ea"/>
                <a:cs typeface="+mj-cs"/>
              </a:rPr>
              <a:t> be </a:t>
            </a:r>
          </a:p>
          <a:p>
            <a:pPr marL="1028700" lvl="1" indent="-571500" algn="just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4400" b="1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jdelijke aanduiding voor datum 9">
            <a:extLst>
              <a:ext uri="{FF2B5EF4-FFF2-40B4-BE49-F238E27FC236}">
                <a16:creationId xmlns:a16="http://schemas.microsoft.com/office/drawing/2014/main" id="{56C8654D-062A-49D2-844A-A7CD05378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EC7C6A84-4328-493F-A9BC-6CC7A43A8B74}" type="datetime1">
              <a:rPr lang="en-US" sz="900"/>
              <a:pPr defTabSz="914400">
                <a:spcAft>
                  <a:spcPts val="600"/>
                </a:spcAft>
              </a:pPr>
              <a:t>9/4/2024</a:t>
            </a:fld>
            <a:endParaRPr lang="en-US" sz="900"/>
          </a:p>
        </p:txBody>
      </p:sp>
      <p:sp>
        <p:nvSpPr>
          <p:cNvPr id="5" name="object 5"/>
          <p:cNvSpPr txBox="1"/>
          <p:nvPr/>
        </p:nvSpPr>
        <p:spPr>
          <a:xfrm>
            <a:off x="934914" y="2314349"/>
            <a:ext cx="3323392" cy="14367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243"/>
              </a:lnSpc>
              <a:spcBef>
                <a:spcPts val="0"/>
              </a:spcBef>
              <a:spcAft>
                <a:spcPts val="0"/>
              </a:spcAft>
            </a:pPr>
            <a:r>
              <a:rPr sz="2300" spc="-14">
                <a:solidFill>
                  <a:schemeClr val="tx2"/>
                </a:solidFill>
                <a:latin typeface="Arial Black"/>
                <a:cs typeface="Arial Black"/>
              </a:rPr>
              <a:t>Fondsen</a:t>
            </a:r>
            <a:r>
              <a:rPr sz="2300" spc="2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96"/>
              </a:spcBef>
              <a:spcAft>
                <a:spcPts val="0"/>
              </a:spcAft>
            </a:pPr>
            <a:r>
              <a:rPr sz="2300">
                <a:solidFill>
                  <a:schemeClr val="tx2"/>
                </a:solidFill>
                <a:latin typeface="Arial Black"/>
                <a:cs typeface="Arial Black"/>
              </a:rPr>
              <a:t>Obligaties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  <a:p>
            <a:pPr marL="0" marR="0">
              <a:lnSpc>
                <a:spcPts val="3243"/>
              </a:lnSpc>
              <a:spcBef>
                <a:spcPts val="686"/>
              </a:spcBef>
              <a:spcAft>
                <a:spcPts val="0"/>
              </a:spcAft>
            </a:pPr>
            <a:r>
              <a:rPr sz="2300">
                <a:solidFill>
                  <a:schemeClr val="tx2"/>
                </a:solidFill>
                <a:latin typeface="Arial Black"/>
                <a:cs typeface="Arial Black"/>
              </a:rPr>
              <a:t>Aandelen </a:t>
            </a:r>
            <a:r>
              <a:rPr sz="2300" spc="-21">
                <a:solidFill>
                  <a:schemeClr val="tx2"/>
                </a:solidFill>
                <a:latin typeface="Arial Black"/>
                <a:cs typeface="Arial Black"/>
              </a:rPr>
              <a:t>overzicht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665996" y="2160265"/>
            <a:ext cx="6768752" cy="17449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2400" spc="-27">
                <a:highlight>
                  <a:srgbClr val="FFFF00"/>
                </a:highlight>
                <a:latin typeface="Arial Black"/>
                <a:cs typeface="Arial Black"/>
              </a:rPr>
              <a:t>Onze adviezen zijn geen aan/verkoop opdrachten </a:t>
            </a:r>
            <a:r>
              <a:rPr sz="2400" spc="-27" err="1">
                <a:highlight>
                  <a:srgbClr val="FFFF00"/>
                </a:highlight>
                <a:latin typeface="Arial Black"/>
                <a:cs typeface="Arial Black"/>
              </a:rPr>
              <a:t>voor</a:t>
            </a:r>
            <a:r>
              <a:rPr sz="2400" spc="37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persoonlijke vermogensbeheer</a:t>
            </a:r>
            <a:endParaRPr lang="nl-BE" sz="2400">
              <a:highlight>
                <a:srgbClr val="FFFF00"/>
              </a:highlight>
              <a:latin typeface="Arial Black"/>
              <a:cs typeface="Arial Black"/>
            </a:endParaRPr>
          </a:p>
          <a:p>
            <a:pPr marL="0" marR="0">
              <a:lnSpc>
                <a:spcPts val="2880"/>
              </a:lnSpc>
              <a:spcBef>
                <a:spcPts val="0"/>
              </a:spcBef>
              <a:spcAft>
                <a:spcPts val="600"/>
              </a:spcAft>
            </a:pP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Maar </a:t>
            </a:r>
            <a:r>
              <a:rPr sz="2400" err="1">
                <a:highlight>
                  <a:srgbClr val="FFFF00"/>
                </a:highlight>
                <a:latin typeface="Arial Black"/>
                <a:cs typeface="Arial Black"/>
              </a:rPr>
              <a:t>louter</a:t>
            </a:r>
            <a:r>
              <a:rPr sz="2400"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 err="1">
                <a:highlight>
                  <a:srgbClr val="FFFF00"/>
                </a:highlight>
                <a:latin typeface="Arial Black"/>
                <a:cs typeface="Arial Black"/>
              </a:rPr>
              <a:t>informatie</a:t>
            </a:r>
            <a:r>
              <a:rPr lang="nl-NL" sz="2400">
                <a:highlight>
                  <a:srgbClr val="FFFF00"/>
                </a:highlight>
                <a:latin typeface="Arial Black"/>
                <a:cs typeface="Arial Black"/>
              </a:rPr>
              <a:t>  berichten</a:t>
            </a:r>
            <a:endParaRPr lang="nl-BE" sz="2400">
              <a:highlight>
                <a:srgbClr val="FFFF00"/>
              </a:highlight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35954" y="4410266"/>
            <a:ext cx="9680080" cy="4080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3384"/>
              </a:lnSpc>
              <a:spcBef>
                <a:spcPts val="0"/>
              </a:spcBef>
              <a:spcAft>
                <a:spcPts val="600"/>
              </a:spcAft>
            </a:pPr>
            <a:r>
              <a:rPr sz="240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Met</a:t>
            </a:r>
            <a:r>
              <a:rPr sz="2400" spc="15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1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de</a:t>
            </a:r>
            <a:r>
              <a:rPr sz="2400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hulp van</a:t>
            </a:r>
            <a:r>
              <a:rPr sz="2400" spc="51">
                <a:solidFill>
                  <a:srgbClr val="FF3333"/>
                </a:solidFill>
                <a:highlight>
                  <a:srgbClr val="00FF00"/>
                </a:highlight>
                <a:latin typeface="Arial Black"/>
                <a:cs typeface="Arial Black"/>
              </a:rPr>
              <a:t> </a:t>
            </a:r>
            <a:r>
              <a:rPr sz="2400" spc="-17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VECTOR</a:t>
            </a:r>
            <a:r>
              <a:rPr sz="2400" spc="25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VEST UNIVERSITY</a:t>
            </a:r>
            <a:r>
              <a:rPr sz="2400" spc="56">
                <a:solidFill>
                  <a:srgbClr val="000033"/>
                </a:solidFill>
                <a:highlight>
                  <a:srgbClr val="FFFF00"/>
                </a:highlight>
                <a:latin typeface="Arial Black"/>
                <a:cs typeface="Arial Black"/>
              </a:rPr>
              <a:t> </a:t>
            </a:r>
            <a:r>
              <a:rPr sz="2400">
                <a:solidFill>
                  <a:srgbClr val="FF3333"/>
                </a:solidFill>
                <a:latin typeface="Arial Black"/>
                <a:cs typeface="Arial Black"/>
              </a:rPr>
              <a:t>TRAINING</a:t>
            </a:r>
            <a:endParaRPr lang="nl-BE" sz="2400">
              <a:solidFill>
                <a:srgbClr val="FF3333"/>
              </a:solidFill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172751" y="5553505"/>
            <a:ext cx="869670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600"/>
              </a:spcAft>
            </a:pP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UITGEVER </a:t>
            </a:r>
            <a:r>
              <a:rPr lang="nl-BE" sz="2000" b="1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MANON</a:t>
            </a:r>
            <a:r>
              <a:rPr lang="nl-BE" sz="2000" b="1">
                <a:highlight>
                  <a:srgbClr val="00FF00"/>
                </a:highlight>
                <a:latin typeface="Arial Unicode MS"/>
                <a:cs typeface="Arial Unicode MS"/>
              </a:rPr>
              <a:t> 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BUSSCHAERT </a:t>
            </a:r>
            <a:r>
              <a:rPr sz="2800" b="1">
                <a:highlight>
                  <a:srgbClr val="00FF00"/>
                </a:highlight>
                <a:latin typeface="Arial Unicode MS"/>
                <a:cs typeface="Arial Unicode MS"/>
              </a:rPr>
              <a:t>PIERSLN</a:t>
            </a:r>
            <a:r>
              <a:rPr sz="2000" b="1">
                <a:highlight>
                  <a:srgbClr val="00FF00"/>
                </a:highlight>
                <a:latin typeface="Arial Unicode MS"/>
                <a:cs typeface="Arial Unicode MS"/>
              </a:rPr>
              <a:t> 113 KNOKKE-HEIST</a:t>
            </a:r>
            <a:endParaRPr lang="nl-BE" sz="2000" b="1">
              <a:highlight>
                <a:srgbClr val="00FF00"/>
              </a:highlight>
              <a:latin typeface="Arial Unicode MS"/>
              <a:cs typeface="Arial Unicode M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594">
        <p14:prism/>
      </p:transition>
    </mc:Choice>
    <mc:Fallback xmlns="">
      <p:transition spd="slow" advTm="26594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97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07" name="Rectangle 99">
            <a:extLst>
              <a:ext uri="{FF2B5EF4-FFF2-40B4-BE49-F238E27FC236}">
                <a16:creationId xmlns:a16="http://schemas.microsoft.com/office/drawing/2014/main" id="{3BD28B09-C850-4EA4-8888-67416520F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1">
            <a:extLst>
              <a:ext uri="{FF2B5EF4-FFF2-40B4-BE49-F238E27FC236}">
                <a16:creationId xmlns:a16="http://schemas.microsoft.com/office/drawing/2014/main" id="{8DE9D5BA-83AA-4459-83D3-20EC090C2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noFill/>
          <a:ln w="12700">
            <a:solidFill>
              <a:srgbClr val="4D5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914CBA-D69F-869B-2167-1C313AF652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effectLst/>
              </a:rPr>
              <a:pPr>
                <a:spcAft>
                  <a:spcPts val="600"/>
                </a:spcAft>
              </a:pPr>
              <a:t>9/4/2024</a:t>
            </a:fld>
            <a:endParaRPr lang="en-US" sz="1200" b="0" i="0"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805719-F361-8756-4D2B-C099DE5B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effectLst/>
              </a:rPr>
              <a:pPr>
                <a:spcAft>
                  <a:spcPts val="600"/>
                </a:spcAft>
              </a:pPr>
              <a:t>10</a:t>
            </a:fld>
            <a:endParaRPr lang="en-US" sz="1200" b="0" i="0">
              <a:effectLst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FB7D861-43F9-0E85-8636-966E6B2EC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012" y="923925"/>
            <a:ext cx="7762875" cy="462915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A5168D39-778D-668D-06FF-7CCC58A433C3}"/>
              </a:ext>
            </a:extLst>
          </p:cNvPr>
          <p:cNvSpPr/>
          <p:nvPr/>
        </p:nvSpPr>
        <p:spPr>
          <a:xfrm>
            <a:off x="457874" y="5219321"/>
            <a:ext cx="105983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Wij </a:t>
            </a:r>
            <a:r>
              <a:rPr lang="nl-NL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hebben  u gewaarschuwd voor te hoge koersen</a:t>
            </a:r>
            <a:endParaRPr lang="nl-NL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1206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10">
        <p14:prism/>
      </p:transition>
    </mc:Choice>
    <mc:Fallback xmlns="">
      <p:transition spd="slow" advTm="1471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3FF0025-03AB-4126-9E23-1B4F2D4B1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2E32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4C149C42-FAD2-4559-80A1-B6E921D04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5586A03-294D-BDD2-DFA8-13235AA2C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636" y="757248"/>
            <a:ext cx="9350250" cy="4955633"/>
          </a:xfrm>
          <a:prstGeom prst="rect">
            <a:avLst/>
          </a:prstGeom>
        </p:spPr>
      </p:pic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546043-7A4E-7D03-1F6A-F3F840CF6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20175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82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00">
        <p14:prism/>
      </p:transition>
    </mc:Choice>
    <mc:Fallback xmlns="">
      <p:transition spd="slow" advTm="147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>
            <a:extLst>
              <a:ext uri="{FF2B5EF4-FFF2-40B4-BE49-F238E27FC236}">
                <a16:creationId xmlns:a16="http://schemas.microsoft.com/office/drawing/2014/main" id="{E659D223-F510-42C1-9DF1-124640526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E6BCE8EB-AC4E-42D9-A005-F0E7F2264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8" name="Rectangle 107">
            <a:extLst>
              <a:ext uri="{FF2B5EF4-FFF2-40B4-BE49-F238E27FC236}">
                <a16:creationId xmlns:a16="http://schemas.microsoft.com/office/drawing/2014/main" id="{3BE9DD96-7E00-42A6-B4DA-084DD6ACF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A4366D3E-5264-6043-D8CE-2BC8EA383B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rcRect l="12500" r="12500"/>
          <a:stretch>
            <a:fillRect/>
          </a:stretch>
        </p:blipFill>
        <p:spPr>
          <a:xfrm>
            <a:off x="607943" y="1497335"/>
            <a:ext cx="3482328" cy="3482328"/>
          </a:xfrm>
          <a:prstGeom prst="rect">
            <a:avLst/>
          </a:prstGeom>
        </p:spPr>
      </p:pic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245A9E16-C3FA-4AFD-9CD3-FD424FE82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96380" y="1092199"/>
            <a:ext cx="0" cy="41825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D486D80A-E675-CB43-D629-DDF4BA15A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682" y="1759462"/>
            <a:ext cx="6260477" cy="2958074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F5F1C1-E7B6-AE57-9D0E-39E8570717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9/4/2024</a:t>
            </a:fld>
            <a:endParaRPr lang="en-US" sz="12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F7AACD9-4F68-AAE7-680C-1DB9FE7B9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12</a:t>
            </a:fld>
            <a:endParaRPr lang="en-US" sz="12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45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413">
        <p14:prism/>
      </p:transition>
    </mc:Choice>
    <mc:Fallback xmlns="">
      <p:transition spd="slow" advTm="134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E9E09B16-4874-4AF2-86A9-1E174C200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9C0B311-F8C2-4EC9-8BE3-57FFC031A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3638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196909C-85A9-45ED-860C-23E681677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7" name="Afbeelding 6" descr="Afbeelding met tekst, lijn, schermopname, Perceel&#10;&#10;Automatisch gegenereerde beschrijving">
            <a:extLst>
              <a:ext uri="{FF2B5EF4-FFF2-40B4-BE49-F238E27FC236}">
                <a16:creationId xmlns:a16="http://schemas.microsoft.com/office/drawing/2014/main" id="{9C7D2576-816B-D058-0631-DD73C8985F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864" r="2" b="8125"/>
          <a:stretch/>
        </p:blipFill>
        <p:spPr>
          <a:xfrm>
            <a:off x="513051" y="607718"/>
            <a:ext cx="10303015" cy="526156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3D3849-146D-3DF9-B6E5-5BF912362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9/4/2024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4416CB5-B2A8-45DF-6C4C-68CFEC701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13</a:t>
            </a:fld>
            <a:endParaRPr lang="en-US" sz="120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44A73399-DA50-95FE-94DC-97E71A592FEC}"/>
              </a:ext>
            </a:extLst>
          </p:cNvPr>
          <p:cNvSpPr/>
          <p:nvPr/>
        </p:nvSpPr>
        <p:spPr>
          <a:xfrm>
            <a:off x="218379" y="5057500"/>
            <a:ext cx="106724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Er is stagflatie op komst  wees alert</a:t>
            </a:r>
          </a:p>
        </p:txBody>
      </p:sp>
    </p:spTree>
    <p:extLst>
      <p:ext uri="{BB962C8B-B14F-4D97-AF65-F5344CB8AC3E}">
        <p14:creationId xmlns:p14="http://schemas.microsoft.com/office/powerpoint/2010/main" val="9127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717">
        <p14:prism/>
      </p:transition>
    </mc:Choice>
    <mc:Fallback xmlns="">
      <p:transition spd="slow" advTm="16717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3FF0025-03AB-4126-9E23-1B4F2D4B1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4B4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C149C42-FAD2-4559-80A1-B6E921D04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23CE27C-F2FA-34E9-65F8-3C0FA81DB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51" y="778640"/>
            <a:ext cx="10026221" cy="4912849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84E445-66A8-D351-6860-08985AB3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20175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9/4/2024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B8E8902-AA7F-1580-9959-1D40BF519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20175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77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139">
        <p14:prism/>
      </p:transition>
    </mc:Choice>
    <mc:Fallback xmlns="">
      <p:transition spd="slow" advTm="13139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4F86CD0-B6B2-4F13-95D0-2C51CD5E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69E3D-046A-4E0E-A8F6-516780ECFE19}" type="datetime1">
              <a:rPr lang="en-US" smtClean="0"/>
              <a:t>9/4/2024</a:t>
            </a:fld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91D39C-43DE-4685-9DD4-64EFE3D6D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66">
        <p14:prism/>
      </p:transition>
    </mc:Choice>
    <mc:Fallback xmlns="">
      <p:transition spd="slow" advTm="1866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A679CB-0F50-4007-3EBE-38B57CA6C4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942" y="6003219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9/4/2024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7444CC1-B56A-A9F5-5A91-A0D8EE989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9205" y="6003219"/>
            <a:ext cx="2591752" cy="344840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/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US" sz="11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4B2CA5A-8304-57ED-5717-C3BA6F288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171" y="0"/>
            <a:ext cx="7114557" cy="6477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1C1CCAF6-4215-F8D5-69C8-D14DAB5140DC}"/>
              </a:ext>
            </a:extLst>
          </p:cNvPr>
          <p:cNvSpPr/>
          <p:nvPr/>
        </p:nvSpPr>
        <p:spPr>
          <a:xfrm>
            <a:off x="5399410" y="475238"/>
            <a:ext cx="5284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Mooi koopsignaal</a:t>
            </a:r>
          </a:p>
        </p:txBody>
      </p:sp>
      <p:graphicFrame>
        <p:nvGraphicFramePr>
          <p:cNvPr id="8" name="Tabel 7">
            <a:extLst>
              <a:ext uri="{FF2B5EF4-FFF2-40B4-BE49-F238E27FC236}">
                <a16:creationId xmlns:a16="http://schemas.microsoft.com/office/drawing/2014/main" id="{FD930786-2077-50AC-4D36-DEDB7100D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286189"/>
              </p:ext>
            </p:extLst>
          </p:nvPr>
        </p:nvGraphicFramePr>
        <p:xfrm>
          <a:off x="5061623" y="30067"/>
          <a:ext cx="4274022" cy="632460"/>
        </p:xfrm>
        <a:graphic>
          <a:graphicData uri="http://schemas.openxmlformats.org/drawingml/2006/table">
            <a:tbl>
              <a:tblPr/>
              <a:tblGrid>
                <a:gridCol w="2137011">
                  <a:extLst>
                    <a:ext uri="{9D8B030D-6E8A-4147-A177-3AD203B41FA5}">
                      <a16:colId xmlns:a16="http://schemas.microsoft.com/office/drawing/2014/main" val="122536167"/>
                    </a:ext>
                  </a:extLst>
                </a:gridCol>
                <a:gridCol w="2137011">
                  <a:extLst>
                    <a:ext uri="{9D8B030D-6E8A-4147-A177-3AD203B41FA5}">
                      <a16:colId xmlns:a16="http://schemas.microsoft.com/office/drawing/2014/main" val="41564294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br>
                        <a:rPr lang="nl-BE">
                          <a:effectLst/>
                          <a:latin typeface="Univers" panose="020B0503020202020204" pitchFamily="34" charset="0"/>
                        </a:rPr>
                      </a:br>
                      <a:r>
                        <a:rPr lang="nl-BE">
                          <a:effectLst/>
                          <a:latin typeface="Univers" panose="020B0503020202020204" pitchFamily="34" charset="0"/>
                        </a:rPr>
                        <a:t> 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nl-BE">
                          <a:effectLst/>
                          <a:latin typeface="Univers" panose="020B0503020202020204" pitchFamily="34" charset="0"/>
                        </a:rPr>
                        <a:t>LU0061385943</a:t>
                      </a:r>
                    </a:p>
                  </a:txBody>
                  <a:tcPr marT="57150" marB="57150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D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3829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0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32">
        <p14:prism/>
      </p:transition>
    </mc:Choice>
    <mc:Fallback xmlns="">
      <p:transition spd="slow" advTm="6632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366F8D-725C-797B-45A4-7A75241B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9/4/2024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6C627DD-858C-44BE-FBEC-FFC77AD54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17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32D2169-E10E-9019-05A1-7B733B25B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187" y="757237"/>
            <a:ext cx="801052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94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656">
        <p14:prism/>
      </p:transition>
    </mc:Choice>
    <mc:Fallback xmlns="">
      <p:transition spd="slow" advTm="11656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2BC174E-0171-2019-0471-BC6DF09B9E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0818"/>
          <a:stretch/>
        </p:blipFill>
        <p:spPr>
          <a:xfrm>
            <a:off x="20" y="1210"/>
            <a:ext cx="11518880" cy="64757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9B6F23E-88F4-5AEA-F499-18C8AB41C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9/4/2024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765A0F-EF5A-3094-FC53-E3109EF05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18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05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05">
        <p14:prism/>
      </p:transition>
    </mc:Choice>
    <mc:Fallback xmlns="">
      <p:transition spd="slow" advTm="4505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9122E91-D051-D428-5578-6D0555C37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045" y="431800"/>
            <a:ext cx="8736808" cy="56134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F421-152E-4BD5-F87C-853F9886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95188" y="6097016"/>
            <a:ext cx="259175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79EC0A4B-AE81-4AD7-86EA-9F753B2B1EB0}" type="datetime1">
              <a:rPr lang="en-US" sz="1000" b="0" i="0">
                <a:solidFill>
                  <a:srgbClr val="FFFFFF"/>
                </a:solidFill>
                <a:effectLst/>
              </a:rPr>
              <a:pPr algn="r">
                <a:spcAft>
                  <a:spcPts val="600"/>
                </a:spcAft>
              </a:pPr>
              <a:t>9/4/2024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F9B99E1-FAB5-0900-4AFC-46FA2AC63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8144" y="6097016"/>
            <a:ext cx="4233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0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19</a:t>
            </a:fld>
            <a:endParaRPr lang="en-US" sz="10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9421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38">
        <p14:prism/>
      </p:transition>
    </mc:Choice>
    <mc:Fallback xmlns="">
      <p:transition spd="slow" advTm="3738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5958" y="233171"/>
            <a:ext cx="4154962" cy="602360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08174" y="4161092"/>
            <a:ext cx="261053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892E342-048D-E765-53C3-0A46EFCEBE07}"/>
              </a:ext>
            </a:extLst>
          </p:cNvPr>
          <p:cNvSpPr/>
          <p:nvPr/>
        </p:nvSpPr>
        <p:spPr>
          <a:xfrm>
            <a:off x="7742698" y="810026"/>
            <a:ext cx="2941482" cy="34215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25000" lnSpcReduction="20000"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3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Wij</a:t>
            </a:r>
            <a:r>
              <a:rPr lang="en-US" sz="38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blijven</a:t>
            </a: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de</a:t>
            </a: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goedkoopste</a:t>
            </a: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in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belgië</a:t>
            </a: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en</a:t>
            </a: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toch</a:t>
            </a: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cap="all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Één</a:t>
            </a:r>
            <a:r>
              <a:rPr lang="en-US" sz="6400" b="1" cap="all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der </a:t>
            </a:r>
            <a:r>
              <a:rPr lang="en-US" sz="6400" b="1" cap="all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veiligste</a:t>
            </a:r>
            <a:r>
              <a:rPr lang="en-US" sz="6400" b="1" cap="all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en</a:t>
            </a:r>
            <a:endParaRPr lang="en-US" sz="64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cap="all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sterkste</a:t>
            </a:r>
            <a:endParaRPr lang="en-US" sz="64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64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Met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beste</a:t>
            </a:r>
            <a:r>
              <a:rPr lang="en-US" sz="6400" b="1" cap="all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400" b="1" cap="all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+mj-lt"/>
                <a:ea typeface="+mj-ea"/>
                <a:cs typeface="+mj-cs"/>
              </a:rPr>
              <a:t>beursplatform</a:t>
            </a:r>
            <a:endParaRPr lang="en-US" sz="64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cap="all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/>
              <a:latin typeface="+mj-lt"/>
              <a:ea typeface="+mj-ea"/>
              <a:cs typeface="+mj-cs"/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9F154BA4-BC12-6057-0ED5-F7BB8FBA40E3}"/>
              </a:ext>
            </a:extLst>
          </p:cNvPr>
          <p:cNvSpPr/>
          <p:nvPr/>
        </p:nvSpPr>
        <p:spPr>
          <a:xfrm>
            <a:off x="7757049" y="4289380"/>
            <a:ext cx="2912779" cy="145767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</a:pPr>
            <a:r>
              <a:rPr lang="en-US" sz="1900" b="1" dirty="0" err="1">
                <a:solidFill>
                  <a:srgbClr val="FFFFFF"/>
                </a:solidFill>
              </a:rPr>
              <a:t>mexem</a:t>
            </a:r>
            <a:r>
              <a:rPr lang="en-US" sz="1900" b="1" dirty="0">
                <a:solidFill>
                  <a:srgbClr val="FFFFFF"/>
                </a:solidFill>
              </a:rPr>
              <a:t> be</a:t>
            </a:r>
          </a:p>
          <a:p>
            <a:pPr algn="ctr" defTabSz="9144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</a:pPr>
            <a:r>
              <a:rPr lang="en-US" sz="1900" b="1" dirty="0" err="1">
                <a:solidFill>
                  <a:srgbClr val="FFFFFF"/>
                </a:solidFill>
              </a:rPr>
              <a:t>Beurs</a:t>
            </a:r>
            <a:r>
              <a:rPr lang="en-US" sz="1900" b="1" dirty="0">
                <a:solidFill>
                  <a:srgbClr val="FFFFFF"/>
                </a:solidFill>
              </a:rPr>
              <a:t> Platform</a:t>
            </a:r>
          </a:p>
          <a:p>
            <a:pPr algn="ctr" defTabSz="914400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</a:pPr>
            <a:r>
              <a:rPr lang="en-US" sz="1900" b="1" dirty="0">
                <a:solidFill>
                  <a:srgbClr val="FFFFFF"/>
                </a:solidFill>
              </a:rPr>
              <a:t>Interactive brokers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F3F3ED0-F55D-8114-B346-607821249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56" y="1802920"/>
            <a:ext cx="6841028" cy="3105509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189075D-6700-1C2E-5BD0-2BF84F67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70295" y="5885841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  <a:defRPr/>
              </a:pPr>
              <a:t>9/4/2024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CDB877-C85F-D070-97B0-8E549EC4B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704" y="5878059"/>
            <a:ext cx="669296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  <a:defRPr/>
              </a:pPr>
              <a:t>2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856">
        <p14:prism/>
      </p:transition>
    </mc:Choice>
    <mc:Fallback xmlns="">
      <p:transition spd="slow" advTm="7856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B12397A-6A74-262B-542D-040D95D26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87" y="607718"/>
            <a:ext cx="9032725" cy="526156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4D2D2DC-72D3-4E92-9001-97F4F1F6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9/4/2024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87C529D-8FE6-4B35-A3C9-E3ADD134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20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1202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38">
        <p14:prism/>
      </p:transition>
    </mc:Choice>
    <mc:Fallback xmlns="">
      <p:transition spd="slow" advTm="2838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68CA53D-AA37-C6A1-C710-F46FF3CA2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914" y="215900"/>
            <a:ext cx="7895077" cy="467783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C1A989F-2487-A662-DAC6-EC0780B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9/4/2024</a:t>
            </a:fld>
            <a:endParaRPr lang="en-US" sz="1200" b="0" i="0">
              <a:solidFill>
                <a:srgbClr val="FFFFFF"/>
              </a:solidFill>
              <a:effectLst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EFDBE17-2CA7-30BE-5D04-27CBF722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b="0" i="0">
                <a:solidFill>
                  <a:srgbClr val="FFFFFF"/>
                </a:solidFill>
                <a:effectLst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en-US" sz="1100" b="0" i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222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54">
        <p14:prism/>
      </p:transition>
    </mc:Choice>
    <mc:Fallback xmlns="">
      <p:transition spd="slow" advTm="3454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18539" y="4941103"/>
            <a:ext cx="2597316" cy="415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Bedrijfsobligaties</a:t>
            </a:r>
            <a:r>
              <a:rPr sz="2400" i="1" spc="43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in</a:t>
            </a:r>
            <a:r>
              <a:rPr sz="2400" i="1" spc="2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€.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18539" y="5407193"/>
            <a:ext cx="6996977" cy="8831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974"/>
              </a:lnSpc>
              <a:spcBef>
                <a:spcPts val="0"/>
              </a:spcBef>
              <a:spcAft>
                <a:spcPts val="0"/>
              </a:spcAft>
            </a:pP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Selectie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2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emissie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van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euro-obligaties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in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verschillende</a:t>
            </a:r>
            <a:r>
              <a:rPr sz="2400" i="1" spc="73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munten</a:t>
            </a:r>
          </a:p>
          <a:p>
            <a:pPr marL="0" marR="0">
              <a:lnSpc>
                <a:spcPts val="2974"/>
              </a:lnSpc>
              <a:spcBef>
                <a:spcPts val="705"/>
              </a:spcBef>
              <a:spcAft>
                <a:spcPts val="0"/>
              </a:spcAft>
            </a:pP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Courtasy</a:t>
            </a:r>
            <a:r>
              <a:rPr sz="2400" i="1" spc="18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by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Goldwasser</a:t>
            </a:r>
            <a:r>
              <a:rPr sz="2400" i="1" spc="2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exchange</a:t>
            </a:r>
            <a:r>
              <a:rPr sz="2400" i="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;luxembourg</a:t>
            </a:r>
            <a:r>
              <a:rPr sz="2400" i="1" spc="31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 </a:t>
            </a:r>
            <a:r>
              <a:rPr sz="2400" i="1" spc="10">
                <a:solidFill>
                  <a:srgbClr val="FF0000"/>
                </a:solidFill>
                <a:latin typeface="LJQQAM+ITC Zapf Chancery Medium Italic"/>
                <a:cs typeface="LJQQAM+ITC Zapf Chancery Medium Italic"/>
              </a:rPr>
              <a:t>stock exchange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>
                <a:solidFill>
                  <a:srgbClr val="4D4D4D"/>
                </a:solidFill>
                <a:latin typeface="Arial Unicode MS"/>
                <a:cs typeface="Arial Unicode MS"/>
              </a:rPr>
              <a:t>18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DBF5F9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9B6CDDE-32B2-43E0-B68D-30F4F0E48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50FA9-D619-4A9B-BD42-A06B36CAB371}" type="datetime1">
              <a:rPr lang="en-US" smtClean="0"/>
              <a:t>9/4/2024</a:t>
            </a:fld>
            <a:endParaRPr lang="en-US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659BE715-56BA-49C5-A1D3-836E1C4CE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280">
        <p14:prism/>
      </p:transition>
    </mc:Choice>
    <mc:Fallback xmlns="">
      <p:transition spd="slow" advTm="228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0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30" name="Straight Connector 14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16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2" name="Rectangle 18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5958" y="233171"/>
            <a:ext cx="4154962" cy="602360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33" name="Straight Connector 20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908174" y="4161092"/>
            <a:ext cx="261053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22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441B1F-10FF-5A9F-0014-D7AA3E6E9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2698" y="810026"/>
            <a:ext cx="2941482" cy="3421575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</a:pPr>
            <a:r>
              <a:rPr lang="en-US" sz="2400" b="1" cap="all">
                <a:solidFill>
                  <a:srgbClr val="FFFFFF"/>
                </a:solidFill>
              </a:rPr>
              <a:t>Alle informatie op kantoor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DE50151-04C8-45FB-B9DA-3F99C32BE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79" y="624254"/>
            <a:ext cx="6849169" cy="5290983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1FE9DCE-D8AD-2104-7344-9FD4F2AA7C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70295" y="5885841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9/4/2024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AC8EA8D-8418-B3C0-C354-FC8AB390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8704" y="5878059"/>
            <a:ext cx="669296" cy="344841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>
                <a:solidFill>
                  <a:srgbClr val="FFFFFF"/>
                </a:solidFill>
              </a:rPr>
              <a:pPr defTabSz="914400">
                <a:lnSpc>
                  <a:spcPct val="90000"/>
                </a:lnSpc>
                <a:spcAft>
                  <a:spcPts val="600"/>
                </a:spcAft>
              </a:pPr>
              <a:t>23</a:t>
            </a:fld>
            <a:endParaRPr lang="en-US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9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6832">
        <p14:prism/>
      </p:transition>
    </mc:Choice>
    <mc:Fallback xmlns="">
      <p:transition spd="slow" advTm="168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47139" y="5208128"/>
            <a:ext cx="9692333" cy="951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Opgelet een koersdoel</a:t>
            </a:r>
            <a:r>
              <a:rPr sz="1900" spc="1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is een hypothetische</a:t>
            </a:r>
            <a:r>
              <a:rPr sz="1900" spc="542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0">
                <a:solidFill>
                  <a:srgbClr val="C00000"/>
                </a:solidFill>
                <a:latin typeface="Arial Black"/>
                <a:cs typeface="Arial Black"/>
              </a:rPr>
              <a:t>cijfer</a:t>
            </a:r>
            <a:r>
              <a:rPr sz="1900" spc="1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28">
                <a:solidFill>
                  <a:srgbClr val="C00000"/>
                </a:solidFill>
                <a:latin typeface="Arial Black"/>
                <a:cs typeface="Arial Black"/>
              </a:rPr>
              <a:t>dat</a:t>
            </a:r>
            <a:r>
              <a:rPr sz="1900" spc="3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wij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naar</a:t>
            </a:r>
            <a:r>
              <a:rPr sz="1900" spc="1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37">
                <a:solidFill>
                  <a:srgbClr val="C00000"/>
                </a:solidFill>
                <a:latin typeface="Arial Black"/>
                <a:cs typeface="Arial Black"/>
              </a:rPr>
              <a:t>voor</a:t>
            </a:r>
          </a:p>
          <a:p>
            <a:pPr marL="0" marR="0">
              <a:lnSpc>
                <a:spcPts val="2279"/>
              </a:lnSpc>
              <a:spcBef>
                <a:spcPts val="0"/>
              </a:spcBef>
              <a:spcAft>
                <a:spcPts val="0"/>
              </a:spcAft>
            </a:pP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schuiven</a:t>
            </a:r>
            <a:r>
              <a:rPr sz="1900" spc="11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als streefdoel maar</a:t>
            </a:r>
            <a:r>
              <a:rPr sz="1900" spc="2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daarom niet altijd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bereikt zal</a:t>
            </a:r>
            <a:r>
              <a:rPr sz="1900" spc="18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worden!!</a:t>
            </a:r>
          </a:p>
          <a:p>
            <a:pPr marL="0" marR="0">
              <a:lnSpc>
                <a:spcPts val="2230"/>
              </a:lnSpc>
              <a:spcBef>
                <a:spcPts val="0"/>
              </a:spcBef>
              <a:spcAft>
                <a:spcPts val="0"/>
              </a:spcAft>
            </a:pP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Let </a:t>
            </a:r>
            <a:r>
              <a:rPr sz="1900" spc="-17">
                <a:solidFill>
                  <a:srgbClr val="C00000"/>
                </a:solidFill>
                <a:latin typeface="Arial Black"/>
                <a:cs typeface="Arial Black"/>
              </a:rPr>
              <a:t>op</a:t>
            </a:r>
            <a:r>
              <a:rPr sz="1900" spc="14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al</a:t>
            </a:r>
            <a:r>
              <a:rPr sz="1900" spc="1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uw</a:t>
            </a:r>
            <a:r>
              <a:rPr sz="1900" spc="46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aankopen</a:t>
            </a:r>
            <a:r>
              <a:rPr sz="1900" spc="12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en </a:t>
            </a:r>
            <a:r>
              <a:rPr sz="1900" spc="-11">
                <a:solidFill>
                  <a:srgbClr val="C00000"/>
                </a:solidFill>
                <a:latin typeface="Arial Black"/>
                <a:cs typeface="Arial Black"/>
              </a:rPr>
              <a:t>verkopen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 steeds te bespreken met je</a:t>
            </a:r>
            <a:r>
              <a:rPr sz="1900" spc="-15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1900">
                <a:solidFill>
                  <a:srgbClr val="C00000"/>
                </a:solidFill>
                <a:latin typeface="Arial Black"/>
                <a:cs typeface="Arial Black"/>
              </a:rPr>
              <a:t>adviseur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697209" y="6030502"/>
            <a:ext cx="307788" cy="2252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473"/>
              </a:lnSpc>
              <a:spcBef>
                <a:spcPts val="0"/>
              </a:spcBef>
              <a:spcAft>
                <a:spcPts val="0"/>
              </a:spcAft>
            </a:pPr>
            <a:r>
              <a:rPr sz="1100">
                <a:solidFill>
                  <a:srgbClr val="4D4D4D"/>
                </a:solidFill>
                <a:latin typeface="Arial Unicode MS"/>
                <a:cs typeface="Arial Unicode MS"/>
              </a:rPr>
              <a:t>23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0DCE50FF-178B-40E1-BADE-D6AE5DACE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5962A-CB95-448E-8B92-D90A78C737B1}" type="datetime1">
              <a:rPr lang="en-US" smtClean="0"/>
              <a:t>9/4/2024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CD3BDAE-0B65-4E43-8051-7C163FE5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46">
        <p14:prism/>
      </p:transition>
    </mc:Choice>
    <mc:Fallback xmlns="">
      <p:transition spd="slow" advTm="2146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55988170-760A-8731-BB17-241E261867F1}"/>
              </a:ext>
            </a:extLst>
          </p:cNvPr>
          <p:cNvSpPr/>
          <p:nvPr/>
        </p:nvSpPr>
        <p:spPr>
          <a:xfrm>
            <a:off x="607943" y="607717"/>
            <a:ext cx="3482797" cy="52215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Onze</a:t>
            </a:r>
            <a:r>
              <a:rPr lang="en-US" sz="4500" b="1" cap="all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koop-verkoop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b="1" cap="all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signalen</a:t>
            </a:r>
            <a:endParaRPr lang="en-US" sz="4500" b="1" cap="all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7DB8716D-F4C8-344E-0C79-1E320DFF557F}"/>
              </a:ext>
            </a:extLst>
          </p:cNvPr>
          <p:cNvSpPr/>
          <p:nvPr/>
        </p:nvSpPr>
        <p:spPr>
          <a:xfrm>
            <a:off x="4721290" y="128940"/>
            <a:ext cx="6752558" cy="62977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1188720" lvl="2" algn="just" defTabSz="914400">
              <a:lnSpc>
                <a:spcPct val="90000"/>
              </a:lnSpc>
              <a:spcBef>
                <a:spcPts val="1000"/>
              </a:spcBef>
              <a:buClr>
                <a:schemeClr val="accent1">
                  <a:lumMod val="75000"/>
                </a:schemeClr>
              </a:buClr>
              <a:buSzPct val="85000"/>
            </a:pPr>
            <a:endParaRPr lang="en-US" sz="54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26B22A-F3EA-7F80-6B67-F5EC9FEDD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4538" y="5924296"/>
            <a:ext cx="3092824" cy="34484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79EC0A4B-AE81-4AD7-86EA-9F753B2B1EB0}" type="datetime1">
              <a:rPr lang="en-US" sz="11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 algn="l">
                <a:spcAft>
                  <a:spcPts val="600"/>
                </a:spcAft>
              </a:pPr>
              <a:t>9/4/2024</a:t>
            </a:fld>
            <a:endParaRPr lang="en-US" sz="11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046F76F-45D1-4394-AFF1-26D6D85F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400" b="1" kern="120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pPr>
                <a:spcAft>
                  <a:spcPts val="600"/>
                </a:spcAft>
              </a:pPr>
              <a:t>25</a:t>
            </a:fld>
            <a:endParaRPr lang="en-US" sz="1400" b="1" kern="1200">
              <a:solidFill>
                <a:srgbClr val="FFFFFF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EBB7476-A81E-1F9E-7F91-CB92FE8F291F}"/>
              </a:ext>
            </a:extLst>
          </p:cNvPr>
          <p:cNvSpPr/>
          <p:nvPr/>
        </p:nvSpPr>
        <p:spPr>
          <a:xfrm>
            <a:off x="7908254" y="0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nl-NL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B10C939-127F-55B2-6F8F-73CB09859C6D}"/>
              </a:ext>
            </a:extLst>
          </p:cNvPr>
          <p:cNvSpPr/>
          <p:nvPr/>
        </p:nvSpPr>
        <p:spPr>
          <a:xfrm>
            <a:off x="5159592" y="1720679"/>
            <a:ext cx="6064370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wat nu kopen short </a:t>
            </a:r>
            <a:r>
              <a:rPr lang="nl-NL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etf</a:t>
            </a:r>
            <a:r>
              <a:rPr lang="nl-NL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met enorme stijgingspotentieel</a:t>
            </a:r>
          </a:p>
          <a:p>
            <a:pPr algn="ctr"/>
            <a:r>
              <a:rPr lang="nl-NL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Dynamische beleggers/</a:t>
            </a:r>
            <a:r>
              <a:rPr lang="nl-NL" sz="5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traders</a:t>
            </a:r>
            <a:endParaRPr lang="nl-NL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910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685">
        <p14:prism/>
      </p:transition>
    </mc:Choice>
    <mc:Fallback xmlns="">
      <p:transition spd="slow" advTm="7685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3C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234863-8167-C642-6E78-44E037C9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9/4/2024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58688BB-CB10-507C-FD1B-DAE2853DF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2A61E46-0393-00EB-BE45-DFA5DDAF9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9277"/>
            <a:ext cx="11514667" cy="748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7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281">
        <p14:prism/>
      </p:transition>
    </mc:Choice>
    <mc:Fallback xmlns="">
      <p:transition spd="slow" advTm="14281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5D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1443DF-6AB2-A1C2-F428-CE4D4D0FE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9/4/2024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B70A9CF-E0E6-6E33-4C2B-8306EE9C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27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25DA7A2-B18D-FCC1-3586-34102D7A0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95653"/>
            <a:ext cx="11514667" cy="773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1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351">
        <p14:prism/>
      </p:transition>
    </mc:Choice>
    <mc:Fallback xmlns="">
      <p:transition spd="slow" advTm="9351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3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A3972DB-B9D2-FFC7-E78C-44D226A9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9/4/2024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C89352A-9055-D6C7-04DC-EE98D31B3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6C967CD-F570-E648-9544-F6266B048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36331"/>
            <a:ext cx="11514667" cy="752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5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344">
        <p14:prism/>
      </p:transition>
    </mc:Choice>
    <mc:Fallback xmlns="">
      <p:transition spd="slow" advTm="12344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4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72BC9C3-E28C-5C86-E620-AADE6FC556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9/4/2024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A5598ED-4F4C-2B75-AD4D-CE55A0C81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A9D9923-5E55-A5C8-688D-BAD75E8E4C30}"/>
              </a:ext>
            </a:extLst>
          </p:cNvPr>
          <p:cNvSpPr/>
          <p:nvPr/>
        </p:nvSpPr>
        <p:spPr>
          <a:xfrm>
            <a:off x="6364989" y="810026"/>
            <a:ext cx="4314136" cy="32467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7200" b="1" cap="all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F846BA7-EE59-4FF6-49C0-AFA261607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51691"/>
            <a:ext cx="11514667" cy="734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3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720">
        <p14:prism/>
      </p:transition>
    </mc:Choice>
    <mc:Fallback xmlns="">
      <p:transition spd="slow" advTm="972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0E7122-9013-33C3-B4FB-B254DDE61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9/4/2024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5C57162-D58F-FBB9-16E1-DD6588B6E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8D89D1D-F388-BA1E-758E-A2CF4326C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517459" cy="6477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E926E58-A8F2-9DA1-CAF2-94B6240536E2}"/>
              </a:ext>
            </a:extLst>
          </p:cNvPr>
          <p:cNvSpPr txBox="1"/>
          <p:nvPr/>
        </p:nvSpPr>
        <p:spPr>
          <a:xfrm>
            <a:off x="5434642" y="3863689"/>
            <a:ext cx="5476187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nl-BE" sz="2400" b="1" dirty="0"/>
              <a:t> woensdagen 21 augustus en 18/09+ 09/10 +20/11+18 december 2024</a:t>
            </a:r>
          </a:p>
        </p:txBody>
      </p:sp>
    </p:spTree>
    <p:extLst>
      <p:ext uri="{BB962C8B-B14F-4D97-AF65-F5344CB8AC3E}">
        <p14:creationId xmlns:p14="http://schemas.microsoft.com/office/powerpoint/2010/main" val="301001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258">
        <p14:prism/>
      </p:transition>
    </mc:Choice>
    <mc:Fallback xmlns="">
      <p:transition spd="slow" advTm="15258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63635B-6532-470F-BD5C-CF4DB5FDE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solidFill>
            <a:srgbClr val="FF11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5FB804C-3CFB-42D1-A7D2-AC6F382D0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10617547" cy="557022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A56FF0-72C9-4F01-8EBB-EEA8D0129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7941" y="607719"/>
            <a:ext cx="10303016" cy="52615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7205D3-D862-6A6A-CA7C-BEEFC96EB1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1104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9/4/2024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2611209-F791-ADB2-A643-1F6E11CA8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1104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4637736-35EE-FDB1-9E3B-BBE2CEB56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51692"/>
            <a:ext cx="11514667" cy="756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7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739">
        <p14:prism/>
      </p:transition>
    </mc:Choice>
    <mc:Fallback xmlns="">
      <p:transition spd="slow" advTm="11739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8DD19B-A049-DF2D-93FC-D78C9E7B6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9/4/2024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7747EAE-5ED6-4D92-1DD7-E8AC274D4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31</a:t>
            </a:fld>
            <a:endParaRPr lang="en-US" sz="120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AF772BA-4D1C-1E34-A2B3-B40FB6805D09}"/>
              </a:ext>
            </a:extLst>
          </p:cNvPr>
          <p:cNvSpPr/>
          <p:nvPr/>
        </p:nvSpPr>
        <p:spPr>
          <a:xfrm>
            <a:off x="4519209" y="775989"/>
            <a:ext cx="6385334" cy="4908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endParaRPr lang="en-US" sz="5100" b="1" cap="all" spc="0" dirty="0">
              <a:ln w="12700" cmpd="sng">
                <a:solidFill>
                  <a:schemeClr val="accent4"/>
                </a:solidFill>
                <a:prstDash val="solid"/>
              </a:ln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453D598-7A64-3F82-3AFC-89BEC6EE2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30823"/>
            <a:ext cx="11514667" cy="7719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5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799">
        <p14:prism/>
      </p:transition>
    </mc:Choice>
    <mc:Fallback xmlns="">
      <p:transition spd="slow" advTm="14799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9/4/2024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32</a:t>
            </a:fld>
            <a:endParaRPr lang="en-US" sz="120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6BDE517-3045-7793-0324-721551CC5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09953"/>
            <a:ext cx="11514667" cy="745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74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246">
        <p14:prism/>
      </p:transition>
    </mc:Choice>
    <mc:Fallback xmlns="">
      <p:transition spd="slow" advTm="15246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9F05EC9-EF17-DC5E-9D98-DF52074663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9/4/2024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BF08336-5954-046A-D390-294B0F755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33</a:t>
            </a:fld>
            <a:endParaRPr lang="en-US" sz="120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55ACB92-C85D-CE38-DD99-7C5018A70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369277"/>
            <a:ext cx="11514667" cy="751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250">
        <p14:prism/>
      </p:transition>
    </mc:Choice>
    <mc:Fallback xmlns="">
      <p:transition spd="slow" advTm="1125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0974DD-AFD7-2B85-C22D-DE615B9D7A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932034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9/4/2024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D8C63BD-6F5B-F196-1802-E464B42A9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932034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34</a:t>
            </a:fld>
            <a:endParaRPr lang="en-US" sz="120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F914A45-4B36-B1DB-F587-479F322E7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57200"/>
            <a:ext cx="11514667" cy="753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7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5841">
        <p14:prism/>
      </p:transition>
    </mc:Choice>
    <mc:Fallback xmlns="">
      <p:transition spd="slow" advTm="25841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9">
            <a:extLst>
              <a:ext uri="{FF2B5EF4-FFF2-40B4-BE49-F238E27FC236}">
                <a16:creationId xmlns:a16="http://schemas.microsoft.com/office/drawing/2014/main" id="{E9E09B16-4874-4AF2-86A9-1E174C200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340D7A6-561B-4B84-AC90-4AA28E6E0E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36"/>
          <a:stretch/>
        </p:blipFill>
        <p:spPr>
          <a:xfrm>
            <a:off x="20" y="-342899"/>
            <a:ext cx="11518880" cy="739433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012F83A-8D09-9B6F-1653-11AB818C7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9/4/2024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8D3DB1F-8D48-BD43-1CB6-ACBAC9AED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37" name="Rectangle 31">
            <a:extLst>
              <a:ext uri="{FF2B5EF4-FFF2-40B4-BE49-F238E27FC236}">
                <a16:creationId xmlns:a16="http://schemas.microsoft.com/office/drawing/2014/main" id="{F557AC3B-63D5-4181-AD35-0D051F7C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7919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204">
        <p14:prism/>
      </p:transition>
    </mc:Choice>
    <mc:Fallback xmlns="">
      <p:transition spd="slow" advTm="12204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659D223-F510-42C1-9DF1-124640526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B2D573-90C6-4223-BDB0-20D4FD97D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5B834C4-13F9-494E-82A6-7B5256416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9318D1-076E-4507-9978-850C65069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59450" y="1092199"/>
            <a:ext cx="0" cy="41825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DC5AB5-4A1A-1B77-3390-1890805D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9/4/2024</a:t>
            </a:fld>
            <a:endParaRPr lang="en-US" sz="12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039BD3D-6BC9-3B51-804C-B6DD37D65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36</a:t>
            </a:fld>
            <a:endParaRPr lang="en-US" sz="12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BB72F03-7997-473D-9FF7-F25236236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65992"/>
            <a:ext cx="11514667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7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492">
        <p14:prism/>
      </p:transition>
    </mc:Choice>
    <mc:Fallback xmlns="">
      <p:transition spd="slow" advTm="19492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9E09B16-4874-4AF2-86A9-1E174C200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056D3BB-50AD-1B26-4555-E9392EA722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36"/>
          <a:stretch/>
        </p:blipFill>
        <p:spPr>
          <a:xfrm>
            <a:off x="20" y="-334108"/>
            <a:ext cx="11518880" cy="735037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602867C-8BE2-F140-C6F9-31A86C3DB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9/4/2024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A10FD00-E49E-827A-001A-73A453F09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37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557AC3B-63D5-4181-AD35-0D051F7C8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117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254">
        <p14:prism/>
      </p:transition>
    </mc:Choice>
    <mc:Fallback xmlns="">
      <p:transition spd="slow" advTm="8254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F1D54DEB-1908-C921-1E1A-E8C114FD2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65991"/>
            <a:ext cx="11514667" cy="764930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EA8A939-9394-3578-BA74-CAA2AD231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8716D2-BDFF-37BC-A860-5583F8CFE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7973A4-56D8-A7E8-7154-BF2F3F5CF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9/4/2024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E2B89AA-4A40-FA6B-4B11-5165036A2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1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579">
        <p14:prism/>
      </p:transition>
    </mc:Choice>
    <mc:Fallback xmlns="">
      <p:transition spd="slow" advTm="19579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414D11BC-8FD4-B790-906E-34413BAED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62707"/>
            <a:ext cx="11514667" cy="77284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AC82FC4-5E5D-A9BA-EF4C-BB7C70DC2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41FDCE9-746C-011F-D949-CEE4768C25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2CD0820-491B-0062-C1A2-1D8CA7231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9/4/2024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32178B3-6014-1667-E20B-15BDD37D1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506">
        <p14:prism/>
      </p:transition>
    </mc:Choice>
    <mc:Fallback xmlns="">
      <p:transition spd="slow" advTm="7506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85000"/>
            <a:satMod val="160000"/>
            <a:lumMod val="1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4416C3C-3733-4418-8745-2B6719EC3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B1063757-73D0-470E-8760-18BB12DD6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5189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9A676DD-FDF2-A6B2-AC60-F1B8653115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429" r="24521" b="-2"/>
          <a:stretch/>
        </p:blipFill>
        <p:spPr>
          <a:xfrm>
            <a:off x="607942" y="607718"/>
            <a:ext cx="4919529" cy="5261563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7ADAE085-FE50-4582-BE64-5DEA8EFBE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676" y="453390"/>
            <a:ext cx="5228781" cy="5570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69C0D33-6D97-A49E-94EC-03175D85D3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252" r="21570" b="-2"/>
          <a:stretch/>
        </p:blipFill>
        <p:spPr>
          <a:xfrm>
            <a:off x="5990067" y="598121"/>
            <a:ext cx="4919530" cy="5261562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8649D396-7D00-4DDA-81C8-0A815349E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2802" y="443792"/>
            <a:ext cx="5228781" cy="5570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B872EC0-78B1-DA6F-0414-A18519EB08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6035075"/>
            <a:ext cx="220048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9/4/2024</a:t>
            </a:fld>
            <a:endParaRPr lang="en-US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15CDB52-A87A-CBFE-B5A6-E1F142397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6035075"/>
            <a:ext cx="1612019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4</a:t>
            </a:fld>
            <a:endParaRPr lang="en-US" sz="1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166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12432">
        <p14:prism/>
      </p:transition>
    </mc:Choice>
    <mc:Fallback xmlns="">
      <p:transition spd="slow" advTm="12432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C0CDF156-535C-08F2-5A83-ECC6D13B8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228600"/>
            <a:ext cx="11514667" cy="725365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EE7B35-86F5-1B6E-0203-C89B51105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A29A00-427A-9BD7-D4AD-C8FB158885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5F3777A-3638-2299-5EB9-CFD15C37C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9/4/2024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01BC51E-228B-415E-2A56-10F8A38F5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6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627">
        <p14:prism/>
      </p:transition>
    </mc:Choice>
    <mc:Fallback xmlns="">
      <p:transition spd="slow" advTm="9627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048DAB38-1CC3-CCA7-6DB6-488CE14F2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562707"/>
            <a:ext cx="11514667" cy="786032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8424B58-90CE-3F6E-349A-74812D80D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02BE51E-9D0F-E787-50C0-C45D1E14E7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EF165E-D63F-CBC9-8C1F-8681E913B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9/4/2024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A35645A-000A-D296-4AFF-8DB0B3470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9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864">
        <p14:prism/>
      </p:transition>
    </mc:Choice>
    <mc:Fallback xmlns="">
      <p:transition spd="slow" advTm="8864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2B1E20C7-9E88-1822-E243-6E0022566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" y="-404445"/>
            <a:ext cx="11514667" cy="770206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F2E6559-7CB9-A22C-6210-19D47156A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09166E-3CE1-86FD-E8D4-29B18B0EA2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6FEF01-2B41-3073-B66E-9D444DDCA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C0A4B-AE81-4AD7-86EA-9F753B2B1EB0}" type="datetime1">
              <a:rPr lang="en-US" smtClean="0"/>
              <a:t>9/4/2024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603B88D-615A-41C9-5FB6-45AE09610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8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845">
        <p14:prism/>
      </p:transition>
    </mc:Choice>
    <mc:Fallback xmlns="">
      <p:transition spd="slow" advTm="9845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739208-6D4B-BF9D-CE28-0EE546066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1924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/>
              <a:pPr>
                <a:spcAft>
                  <a:spcPts val="600"/>
                </a:spcAft>
              </a:pPr>
              <a:t>9/4/2024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5BE1319-B128-8467-680E-7AAB17E96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35223" y="6131560"/>
            <a:ext cx="259175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/>
              <a:pPr>
                <a:spcAft>
                  <a:spcPts val="600"/>
                </a:spcAft>
              </a:pPr>
              <a:t>43</a:t>
            </a:fld>
            <a:endParaRPr lang="en-US" sz="120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BE79924-D0E0-66B7-36E4-BA79CF060A9E}"/>
              </a:ext>
            </a:extLst>
          </p:cNvPr>
          <p:cNvSpPr/>
          <p:nvPr/>
        </p:nvSpPr>
        <p:spPr>
          <a:xfrm>
            <a:off x="1070119" y="1590484"/>
            <a:ext cx="820929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effectLst/>
              </a:rPr>
              <a:t>1 kg goud in 2000  10000€</a:t>
            </a:r>
          </a:p>
          <a:p>
            <a:pPr algn="ctr"/>
            <a:r>
              <a:rPr lang="nl-NL" sz="13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Nu 72000€</a:t>
            </a:r>
            <a:endParaRPr lang="nl-NL" sz="13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605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262">
        <p14:prism/>
      </p:transition>
    </mc:Choice>
    <mc:Fallback xmlns="">
      <p:transition spd="slow" advTm="8262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FB71362F-6305-42A2-8633-285CE3813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11F50C1-F708-485D-B1A9-65873AB2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AF7F52A-561E-4CE4-A251-1565CF80F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69421" y="3526366"/>
            <a:ext cx="7775258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0A5A83DD-4937-4DF6-874D-CCCEBB0A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4942" cy="602360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F8E13420-6517-4711-B170-2693FB5C6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061" y="233171"/>
            <a:ext cx="6910859" cy="602360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43D3E26-B7EA-4074-9110-C930375CC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22807" y="3783397"/>
            <a:ext cx="5025366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3CE8022F-8E5C-4EE9-AF26-62B2722EE5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5979" y="233172"/>
            <a:ext cx="11077342" cy="602360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5D8F53AE-5C0A-588B-8E4B-98459BFA8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856" y="843764"/>
            <a:ext cx="5687269" cy="3010141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85000"/>
              </a:lnSpc>
            </a:pPr>
            <a:r>
              <a:rPr lang="en-US" sz="5000" b="1" cap="all">
                <a:solidFill>
                  <a:srgbClr val="FFFFFF"/>
                </a:solidFill>
              </a:rPr>
              <a:t>Aan en verkoop goud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EC8125A-0B3E-3B46-928B-7856B10ABF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250" r="2" b="27534"/>
          <a:stretch/>
        </p:blipFill>
        <p:spPr>
          <a:xfrm>
            <a:off x="967272" y="810027"/>
            <a:ext cx="2675606" cy="227734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FFEFFD6-9727-1A2B-78DE-138CF59982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53" r="3" b="3347"/>
          <a:stretch/>
        </p:blipFill>
        <p:spPr>
          <a:xfrm>
            <a:off x="823920" y="3389629"/>
            <a:ext cx="2962313" cy="1529547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CDCDFB1-6B69-0B6E-7A8F-673C77BFDC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9893" y="5878059"/>
            <a:ext cx="220048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kern="1200"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9/4/2024</a:t>
            </a:fld>
            <a:endParaRPr lang="en-US" sz="1200" kern="1200"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4048F29D-039E-B711-27FB-E08D41336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6303" y="5878059"/>
            <a:ext cx="1200178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44</a:t>
            </a:fld>
            <a:endParaRPr lang="en-US" sz="12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32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786">
        <p14:prism/>
      </p:transition>
    </mc:Choice>
    <mc:Fallback xmlns="">
      <p:transition spd="slow" advTm="117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81">
            <a:extLst>
              <a:ext uri="{FF2B5EF4-FFF2-40B4-BE49-F238E27FC236}">
                <a16:creationId xmlns:a16="http://schemas.microsoft.com/office/drawing/2014/main" id="{6A875D0D-3C9D-4DCD-B596-0CA5384D7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8379" y="230293"/>
            <a:ext cx="11077342" cy="602360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nl-B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F18F2B0-D785-CB20-AC4F-5292ED5E4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897" y="843659"/>
            <a:ext cx="4219975" cy="15303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400" b="1"/>
              <a:t>HOE KAN MEN ZICH BESCHERMEN TEGEN DEFLATIE OF KOOPKRACHTCRASH ??</a:t>
            </a:r>
          </a:p>
        </p:txBody>
      </p:sp>
      <p:sp>
        <p:nvSpPr>
          <p:cNvPr id="95" name="Rectangle 83">
            <a:extLst>
              <a:ext uri="{FF2B5EF4-FFF2-40B4-BE49-F238E27FC236}">
                <a16:creationId xmlns:a16="http://schemas.microsoft.com/office/drawing/2014/main" id="{CFBA0F70-CA6A-4DE1-8930-3FA0033C2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9450" y="156182"/>
            <a:ext cx="5546600" cy="6104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85">
            <a:extLst>
              <a:ext uri="{FF2B5EF4-FFF2-40B4-BE49-F238E27FC236}">
                <a16:creationId xmlns:a16="http://schemas.microsoft.com/office/drawing/2014/main" id="{531B5C47-1CA0-4762-BBEF-AC6A4DB78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1376" y="692381"/>
            <a:ext cx="2317406" cy="24402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50DEE98-3839-A933-D001-430BEFF14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197" y="843659"/>
            <a:ext cx="804749" cy="2114240"/>
          </a:xfrm>
          <a:prstGeom prst="rect">
            <a:avLst/>
          </a:prstGeom>
        </p:spPr>
      </p:pic>
      <p:sp>
        <p:nvSpPr>
          <p:cNvPr id="97" name="Rectangle 87">
            <a:extLst>
              <a:ext uri="{FF2B5EF4-FFF2-40B4-BE49-F238E27FC236}">
                <a16:creationId xmlns:a16="http://schemas.microsoft.com/office/drawing/2014/main" id="{A81EFB5C-E32B-40C4-AD06-8C34EB093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6306" y="692381"/>
            <a:ext cx="2321868" cy="24402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690B9D0-696E-1C88-C659-C5FA86028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359" y="617714"/>
            <a:ext cx="1140909" cy="2340186"/>
          </a:xfrm>
          <a:prstGeom prst="rect">
            <a:avLst/>
          </a:prstGeom>
        </p:spPr>
      </p:pic>
      <p:sp>
        <p:nvSpPr>
          <p:cNvPr id="98" name="Rectangle 89">
            <a:extLst>
              <a:ext uri="{FF2B5EF4-FFF2-40B4-BE49-F238E27FC236}">
                <a16:creationId xmlns:a16="http://schemas.microsoft.com/office/drawing/2014/main" id="{82D12DA2-A8FA-48DC-9A62-7942F2FB0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1376" y="3283953"/>
            <a:ext cx="4786798" cy="251943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B3176AEE-5010-0E29-F852-D0912BC006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589" y="3435884"/>
            <a:ext cx="3435004" cy="2215578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2C75B4B-AB06-3713-A0A2-4BE6BFDA3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51916" y="5878059"/>
            <a:ext cx="2200490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9/4/2024</a:t>
            </a:fld>
            <a:endParaRPr lang="en-US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9B41B69-48CF-1025-BDB0-0DC4F085F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14462" y="5878059"/>
            <a:ext cx="1612019" cy="34484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45</a:t>
            </a:fld>
            <a:endParaRPr lang="en-US" sz="12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5" name="Tijdelijke aanduiding voor tekst 2">
            <a:extLst>
              <a:ext uri="{FF2B5EF4-FFF2-40B4-BE49-F238E27FC236}">
                <a16:creationId xmlns:a16="http://schemas.microsoft.com/office/drawing/2014/main" id="{68134E29-12B2-BC69-2E0B-5C01C3BDBC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6550263"/>
              </p:ext>
            </p:extLst>
          </p:nvPr>
        </p:nvGraphicFramePr>
        <p:xfrm>
          <a:off x="1079898" y="2404961"/>
          <a:ext cx="4219974" cy="3352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2476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999">
        <p14:prism/>
      </p:transition>
    </mc:Choice>
    <mc:Fallback xmlns="">
      <p:transition spd="slow" advTm="7999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8DF6D64-DD47-A0CB-6424-7DA883B5E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770" r="-1" b="7371"/>
          <a:stretch/>
        </p:blipFill>
        <p:spPr>
          <a:xfrm>
            <a:off x="20" y="10"/>
            <a:ext cx="5759430" cy="647699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3020EAD-EC15-B627-1107-72298CBE0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9/4/2024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4F67D5E-447F-78A6-0790-2E0C2433E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0F073CC-40D5-4B23-8DF0-9BD0A0C12F2C}" type="slidenum">
              <a:rPr lang="en-US" sz="1100" smtClean="0">
                <a:solidFill>
                  <a:srgbClr val="FFFFFF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46</a:t>
            </a:fld>
            <a:endParaRPr lang="en-US" sz="1100">
              <a:solidFill>
                <a:srgbClr val="FFFFFF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25751BF-F0A6-B9E6-E691-5F5DCD2890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73" r="2" b="2"/>
          <a:stretch/>
        </p:blipFill>
        <p:spPr>
          <a:xfrm>
            <a:off x="5759450" y="10"/>
            <a:ext cx="5759450" cy="64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224">
        <p14:prism/>
      </p:transition>
    </mc:Choice>
    <mc:Fallback xmlns="">
      <p:transition spd="slow" advTm="23224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83FD11D6-18C6-A3EC-6F85-0C6F2824B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962" y="-68726"/>
            <a:ext cx="6074496" cy="6477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F14BFBF-2DB0-7330-71DC-37CEE5C28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3962" y="-68726"/>
            <a:ext cx="5729396" cy="6477000"/>
          </a:xfrm>
          <a:prstGeom prst="rect">
            <a:avLst/>
          </a:prstGeom>
        </p:spPr>
      </p:pic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A6A8E1-E017-4716-9178-F520C0D509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812883" y="6063434"/>
            <a:ext cx="4068172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AB4C56C-4014-4586-B22D-E38346270361}" type="datetime1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9/4/2024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91BD22-019F-4EE4-A664-4D9789732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60851" y="6063434"/>
            <a:ext cx="645613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900" b="0" i="0">
                <a:solidFill>
                  <a:srgbClr val="FFFFFF"/>
                </a:solidFill>
                <a:effectLst/>
              </a:rPr>
              <a:pPr>
                <a:spcAft>
                  <a:spcPts val="600"/>
                </a:spcAft>
              </a:pPr>
              <a:t>5</a:t>
            </a:fld>
            <a:endParaRPr lang="en-US" sz="900" b="0" i="0">
              <a:solidFill>
                <a:srgbClr val="FFFFFF"/>
              </a:solidFill>
              <a:effectLst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AC6BE28-9BD2-4B00-89FF-3BFDD9EE8D26}"/>
              </a:ext>
            </a:extLst>
          </p:cNvPr>
          <p:cNvSpPr txBox="1"/>
          <p:nvPr/>
        </p:nvSpPr>
        <p:spPr>
          <a:xfrm>
            <a:off x="534612" y="548376"/>
            <a:ext cx="4934350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BE" sz="2800" b="1" dirty="0">
                <a:solidFill>
                  <a:srgbClr val="FF0000"/>
                </a:solidFill>
              </a:rPr>
              <a:t>PRIVATE PORTFOLIO MASTERS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D48CD45-2A50-119D-82D1-5C7D78AC41B5}"/>
              </a:ext>
            </a:extLst>
          </p:cNvPr>
          <p:cNvSpPr/>
          <p:nvPr/>
        </p:nvSpPr>
        <p:spPr>
          <a:xfrm>
            <a:off x="5793896" y="5762488"/>
            <a:ext cx="5112568" cy="60189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3200"/>
              <a:t>UW GOUDBANK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E5022A-CF41-9E55-43A3-C50DF49DD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79EC0A4B-AE81-4AD7-86EA-9F753B2B1EB0}" type="datetime1">
              <a:rPr lang="en-US" sz="1200" smtClean="0"/>
              <a:pPr>
                <a:spcAft>
                  <a:spcPts val="600"/>
                </a:spcAft>
              </a:pPr>
              <a:t>9/4/2024</a:t>
            </a:fld>
            <a:endParaRPr lang="en-US" sz="120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599F4E3-A278-B6AE-3A1E-25381354E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0F073CC-40D5-4B23-8DF0-9BD0A0C12F2C}" type="slidenum">
              <a:rPr lang="en-US" sz="1200" smtClean="0"/>
              <a:pPr>
                <a:spcAft>
                  <a:spcPts val="600"/>
                </a:spcAft>
              </a:pPr>
              <a:t>6</a:t>
            </a:fld>
            <a:endParaRPr lang="en-US" sz="1200"/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AD63570C-A715-9FC9-6351-487F048C3ACD}"/>
              </a:ext>
            </a:extLst>
          </p:cNvPr>
          <p:cNvSpPr/>
          <p:nvPr/>
        </p:nvSpPr>
        <p:spPr>
          <a:xfrm>
            <a:off x="69507" y="-71246"/>
            <a:ext cx="1137988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nl-NL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Mexem </a:t>
            </a:r>
            <a:r>
              <a:rPr lang="nl-NL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be</a:t>
            </a:r>
            <a:r>
              <a:rPr lang="nl-NL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introduceert Beursplatform Interactive broker</a:t>
            </a: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8EAD663F-39B9-F330-4673-F8049D89A1FD}"/>
              </a:ext>
            </a:extLst>
          </p:cNvPr>
          <p:cNvSpPr/>
          <p:nvPr/>
        </p:nvSpPr>
        <p:spPr>
          <a:xfrm>
            <a:off x="0" y="1215597"/>
            <a:ext cx="10903241" cy="50783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Breng nu je hele effectenrekening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over na ons</a:t>
            </a:r>
          </a:p>
          <a:p>
            <a:pPr algn="ctr"/>
            <a:r>
              <a:rPr lang="nl-NL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 kosten die je bank je aanrekent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Heb je op één  deal </a:t>
            </a:r>
            <a:r>
              <a:rPr lang="nl-NL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herverdiend</a:t>
            </a:r>
            <a:endParaRPr lang="nl-NL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  <a:p>
            <a:pPr algn="ctr"/>
            <a:r>
              <a:rPr lang="nl-NL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Wij zijn de goedkoopste en toch één</a:t>
            </a:r>
          </a:p>
          <a:p>
            <a:pPr algn="ctr"/>
            <a:r>
              <a:rPr lang="nl-NL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Der aller veiligste op de wereld</a:t>
            </a:r>
          </a:p>
        </p:txBody>
      </p:sp>
    </p:spTree>
    <p:extLst>
      <p:ext uri="{BB962C8B-B14F-4D97-AF65-F5344CB8AC3E}">
        <p14:creationId xmlns:p14="http://schemas.microsoft.com/office/powerpoint/2010/main" val="148714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459">
        <p14:prism/>
      </p:transition>
    </mc:Choice>
    <mc:Fallback xmlns="">
      <p:transition spd="slow" advTm="17459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FC5F9C-02F1-82FA-DAB7-652DFF93C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4742" y="307292"/>
            <a:ext cx="4127419" cy="18481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5100"/>
              <a:t>Mexem be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D2A56A2-D664-66F4-0DB8-78A557496B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4742" y="2713293"/>
            <a:ext cx="4009307" cy="313618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 defTabSz="914400"/>
            <a:r>
              <a:rPr lang="en-US" sz="1600" err="1"/>
              <a:t>Wij</a:t>
            </a:r>
            <a:r>
              <a:rPr lang="en-US" sz="1600"/>
              <a:t> </a:t>
            </a:r>
            <a:r>
              <a:rPr lang="en-US" sz="1600" err="1"/>
              <a:t>zoeken</a:t>
            </a:r>
            <a:r>
              <a:rPr lang="en-US" sz="1600"/>
              <a:t> advisors(</a:t>
            </a:r>
            <a:r>
              <a:rPr lang="en-US" sz="1600" err="1"/>
              <a:t>zelfstandigen</a:t>
            </a:r>
            <a:r>
              <a:rPr lang="en-US" sz="1600"/>
              <a:t>) in </a:t>
            </a:r>
            <a:r>
              <a:rPr lang="en-US" sz="1600" err="1"/>
              <a:t>deze</a:t>
            </a:r>
            <a:r>
              <a:rPr lang="en-US" sz="1600"/>
              <a:t> </a:t>
            </a:r>
            <a:r>
              <a:rPr lang="en-US" sz="1600" err="1"/>
              <a:t>steden</a:t>
            </a:r>
            <a:endParaRPr lang="en-US" sz="1600"/>
          </a:p>
          <a:p>
            <a:pPr indent="-228600" defTabSz="914400"/>
            <a:r>
              <a:rPr lang="en-US" sz="1600"/>
              <a:t>Je </a:t>
            </a:r>
            <a:r>
              <a:rPr lang="en-US" sz="1600" err="1"/>
              <a:t>moet</a:t>
            </a:r>
            <a:r>
              <a:rPr lang="en-US" sz="1600"/>
              <a:t> </a:t>
            </a:r>
            <a:r>
              <a:rPr lang="en-US" sz="1600" err="1"/>
              <a:t>een</a:t>
            </a:r>
            <a:r>
              <a:rPr lang="en-US" sz="1600"/>
              <a:t> bachelor </a:t>
            </a:r>
            <a:r>
              <a:rPr lang="en-US" sz="1600" err="1"/>
              <a:t>hebben</a:t>
            </a:r>
            <a:r>
              <a:rPr lang="en-US" sz="1600"/>
              <a:t> of master in </a:t>
            </a:r>
            <a:r>
              <a:rPr lang="en-US" sz="1600" err="1"/>
              <a:t>een</a:t>
            </a:r>
            <a:r>
              <a:rPr lang="en-US" sz="1600"/>
              <a:t> </a:t>
            </a:r>
            <a:r>
              <a:rPr lang="en-US" sz="1600" err="1"/>
              <a:t>financiele</a:t>
            </a:r>
            <a:r>
              <a:rPr lang="en-US" sz="1600"/>
              <a:t> </a:t>
            </a:r>
            <a:r>
              <a:rPr lang="en-US" sz="1600" err="1"/>
              <a:t>opleiding</a:t>
            </a:r>
            <a:endParaRPr lang="en-US" sz="1600"/>
          </a:p>
          <a:p>
            <a:pPr indent="-228600" defTabSz="914400"/>
            <a:r>
              <a:rPr lang="en-US" sz="1600"/>
              <a:t>Of </a:t>
            </a:r>
            <a:r>
              <a:rPr lang="en-US" sz="1600" err="1"/>
              <a:t>nog</a:t>
            </a:r>
            <a:r>
              <a:rPr lang="en-US" sz="1600"/>
              <a:t> </a:t>
            </a:r>
            <a:r>
              <a:rPr lang="en-US" sz="1600" err="1"/>
              <a:t>beter</a:t>
            </a:r>
            <a:r>
              <a:rPr lang="en-US" sz="1600"/>
              <a:t> </a:t>
            </a:r>
            <a:r>
              <a:rPr lang="en-US" sz="1600" err="1"/>
              <a:t>gebeten</a:t>
            </a:r>
            <a:r>
              <a:rPr lang="en-US" sz="1600"/>
              <a:t> </a:t>
            </a:r>
            <a:r>
              <a:rPr lang="en-US" sz="1600" err="1"/>
              <a:t>voor</a:t>
            </a:r>
            <a:r>
              <a:rPr lang="en-US" sz="1600"/>
              <a:t> </a:t>
            </a:r>
            <a:r>
              <a:rPr lang="en-US" sz="1600" err="1"/>
              <a:t>beleggingen</a:t>
            </a:r>
            <a:endParaRPr lang="en-US" sz="1600"/>
          </a:p>
          <a:p>
            <a:pPr indent="-228600" defTabSz="914400"/>
            <a:r>
              <a:rPr lang="en-US" sz="1600" err="1"/>
              <a:t>Uw</a:t>
            </a:r>
            <a:r>
              <a:rPr lang="en-US" sz="1600"/>
              <a:t> eigen advisor </a:t>
            </a:r>
            <a:r>
              <a:rPr lang="en-US" sz="1600" err="1"/>
              <a:t>kantoor</a:t>
            </a:r>
            <a:r>
              <a:rPr lang="en-US" sz="1600"/>
              <a:t> </a:t>
            </a:r>
            <a:r>
              <a:rPr lang="en-US" sz="1600" err="1"/>
              <a:t>runnen</a:t>
            </a:r>
            <a:r>
              <a:rPr lang="en-US" sz="1600"/>
              <a:t> </a:t>
            </a:r>
            <a:r>
              <a:rPr lang="en-US" sz="1600" err="1"/>
              <a:t>onder</a:t>
            </a:r>
            <a:r>
              <a:rPr lang="en-US" sz="1600"/>
              <a:t> </a:t>
            </a:r>
            <a:r>
              <a:rPr lang="en-US" sz="1600" err="1"/>
              <a:t>toezicht</a:t>
            </a:r>
            <a:r>
              <a:rPr lang="en-US" sz="1600"/>
              <a:t> van </a:t>
            </a:r>
            <a:r>
              <a:rPr lang="en-US" sz="1600" err="1"/>
              <a:t>mexem</a:t>
            </a:r>
            <a:r>
              <a:rPr lang="en-US" sz="1600"/>
              <a:t> be </a:t>
            </a:r>
          </a:p>
          <a:p>
            <a:pPr indent="-228600" defTabSz="914400"/>
            <a:r>
              <a:rPr lang="en-US" sz="1600" err="1"/>
              <a:t>Inlichtigen</a:t>
            </a:r>
            <a:r>
              <a:rPr lang="en-US" sz="1600"/>
              <a:t> op </a:t>
            </a:r>
            <a:r>
              <a:rPr lang="en-US" sz="1600" err="1"/>
              <a:t>kantoor</a:t>
            </a:r>
            <a:r>
              <a:rPr lang="en-US" sz="1600"/>
              <a:t> </a:t>
            </a:r>
            <a:r>
              <a:rPr lang="en-US" sz="1600" err="1"/>
              <a:t>knokke</a:t>
            </a:r>
            <a:endParaRPr lang="en-US" sz="1600"/>
          </a:p>
          <a:p>
            <a:pPr indent="-228600" defTabSz="914400"/>
            <a:r>
              <a:rPr lang="en-US" sz="1600"/>
              <a:t>050344777   of 050150012</a:t>
            </a:r>
          </a:p>
          <a:p>
            <a:pPr indent="-228600" defTabSz="914400"/>
            <a:r>
              <a:rPr lang="en-US" sz="1600"/>
              <a:t>bernard@busschaert.eu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43386B-C2E5-41B3-0D05-BD6988A04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79EC0A4B-AE81-4AD7-86EA-9F753B2B1EB0}" type="datetime1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9/4/2024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60F7B1A-2A39-19E4-01BC-AC7BA0A6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3058" y="6003219"/>
            <a:ext cx="863917" cy="3448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0F073CC-40D5-4B23-8DF0-9BD0A0C12F2C}" type="slidenum">
              <a:rPr lang="en-US" sz="1200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DF4289B-BCBC-F4CA-75A5-6B7A5E2EE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84" r="6381" b="-2"/>
          <a:stretch/>
        </p:blipFill>
        <p:spPr>
          <a:xfrm>
            <a:off x="5018451" y="10"/>
            <a:ext cx="6499010" cy="6476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34A8D56-FC1F-CC6A-33B2-9BA9039F6611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98076" y="4456176"/>
            <a:ext cx="1943100" cy="19431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11526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60D6A5D-63AC-0101-5E77-A95504BAA6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0379880"/>
              </p:ext>
            </p:extLst>
          </p:nvPr>
        </p:nvGraphicFramePr>
        <p:xfrm>
          <a:off x="1182574" y="361141"/>
          <a:ext cx="9616394" cy="1293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705028-0D55-54EF-5E78-FBF5B18B56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875782" y="5286912"/>
            <a:ext cx="1782499" cy="26651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19127723-9AB6-4880-AA78-6BD21EBC34E1}" type="datetime1">
              <a:rPr lang="en-US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9/4/2024</a:t>
            </a:fld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5EA531-4B05-DE93-FA47-4C469804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506184" y="5286912"/>
            <a:ext cx="2157156" cy="264475"/>
          </a:xfrm>
        </p:spPr>
        <p:txBody>
          <a:bodyPr>
            <a:normAutofit/>
          </a:bodyPr>
          <a:lstStyle/>
          <a:p>
            <a:pPr defTabSz="365760">
              <a:spcAft>
                <a:spcPts val="480"/>
              </a:spcAft>
            </a:pPr>
            <a:fld id="{B6F15528-21DE-4FAA-801E-634DDDAF4B2B}" type="slidenum">
              <a:rPr lang="nl-BE" sz="906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pPr defTabSz="365760">
                <a:spcAft>
                  <a:spcPts val="480"/>
                </a:spcAft>
              </a:pPr>
              <a:t>8</a:t>
            </a:fld>
            <a:endParaRPr lang="nl-BE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5922912-8078-D8B9-F195-722ECEC7AF19}"/>
              </a:ext>
            </a:extLst>
          </p:cNvPr>
          <p:cNvSpPr/>
          <p:nvPr/>
        </p:nvSpPr>
        <p:spPr>
          <a:xfrm>
            <a:off x="1582986" y="2662436"/>
            <a:ext cx="8928992" cy="3096344"/>
          </a:xfrm>
          <a:prstGeom prst="rect">
            <a:avLst/>
          </a:prstGeom>
          <a:solidFill>
            <a:schemeClr val="accent4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65760">
              <a:spcAft>
                <a:spcPts val="600"/>
              </a:spcAft>
            </a:pPr>
            <a:r>
              <a:rPr lang="nl-BE"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 </a:t>
            </a:r>
            <a:r>
              <a:rPr lang="nl-BE" sz="3200" b="1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kantoor,,,,most</a:t>
            </a:r>
            <a:r>
              <a:rPr lang="nl-BE" sz="32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easy iedere week openen nieuwe klanten rekeningen!!</a:t>
            </a:r>
            <a:endParaRPr lang="nl-BE" sz="40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05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-27113" y="0"/>
            <a:ext cx="1151763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08659" y="4428217"/>
            <a:ext cx="9450866" cy="6515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</a:pPr>
            <a:r>
              <a:rPr sz="2200" spc="-21">
                <a:solidFill>
                  <a:srgbClr val="FF0000"/>
                </a:solidFill>
                <a:latin typeface="Constantia"/>
                <a:cs typeface="Constantia"/>
              </a:rPr>
              <a:t>Technische</a:t>
            </a:r>
            <a:r>
              <a:rPr sz="2200" spc="-7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  <a:r>
              <a:rPr sz="2200" spc="-28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fundamentele</a:t>
            </a:r>
            <a:r>
              <a:rPr sz="2200" spc="-5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0">
                <a:solidFill>
                  <a:srgbClr val="FF0000"/>
                </a:solidFill>
                <a:latin typeface="Constantia"/>
                <a:cs typeface="Constantia"/>
              </a:rPr>
              <a:t>analyse</a:t>
            </a:r>
            <a:r>
              <a:rPr sz="2200" spc="-9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5">
                <a:solidFill>
                  <a:srgbClr val="FF0000"/>
                </a:solidFill>
                <a:latin typeface="Constantia"/>
                <a:cs typeface="Constantia"/>
              </a:rPr>
              <a:t>van</a:t>
            </a:r>
            <a:r>
              <a:rPr sz="2200" spc="-68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onze</a:t>
            </a:r>
            <a:r>
              <a:rPr sz="2200" spc="-93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economie</a:t>
            </a:r>
            <a:r>
              <a:rPr sz="2200" spc="-1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;financiële</a:t>
            </a:r>
            <a:r>
              <a:rPr sz="2200" spc="-100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 spc="-18">
                <a:solidFill>
                  <a:srgbClr val="FF0000"/>
                </a:solidFill>
                <a:latin typeface="Constantia"/>
                <a:cs typeface="Constantia"/>
              </a:rPr>
              <a:t>wereld</a:t>
            </a:r>
            <a:r>
              <a:rPr sz="2200" spc="-34">
                <a:solidFill>
                  <a:srgbClr val="FF0000"/>
                </a:solidFill>
                <a:latin typeface="Constantia"/>
                <a:cs typeface="Constantia"/>
              </a:rPr>
              <a:t> </a:t>
            </a: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en</a:t>
            </a:r>
          </a:p>
          <a:p>
            <a:pPr marL="0" marR="0">
              <a:lnSpc>
                <a:spcPts val="2200"/>
              </a:lnSpc>
              <a:spcBef>
                <a:spcPts val="429"/>
              </a:spcBef>
              <a:spcAft>
                <a:spcPts val="0"/>
              </a:spcAft>
            </a:pPr>
            <a:r>
              <a:rPr sz="2200">
                <a:solidFill>
                  <a:srgbClr val="FF0000"/>
                </a:solidFill>
                <a:latin typeface="Constantia"/>
                <a:cs typeface="Constantia"/>
              </a:rPr>
              <a:t>aandelen beurzen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0711180" y="5961672"/>
            <a:ext cx="293662" cy="378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2679"/>
              </a:lnSpc>
              <a:spcBef>
                <a:spcPts val="0"/>
              </a:spcBef>
              <a:spcAft>
                <a:spcPts val="0"/>
              </a:spcAft>
            </a:pPr>
            <a:r>
              <a:rPr sz="2000">
                <a:solidFill>
                  <a:srgbClr val="FEFEFE"/>
                </a:solidFill>
                <a:latin typeface="Arial Unicode MS"/>
                <a:cs typeface="Arial Unicode MS"/>
              </a:rPr>
              <a:t>5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6580" y="6145197"/>
            <a:ext cx="747545" cy="2422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607"/>
              </a:lnSpc>
              <a:spcBef>
                <a:spcPts val="0"/>
              </a:spcBef>
              <a:spcAft>
                <a:spcPts val="0"/>
              </a:spcAft>
            </a:pPr>
            <a:r>
              <a:rPr sz="1200">
                <a:solidFill>
                  <a:srgbClr val="FEFEFE"/>
                </a:solidFill>
                <a:latin typeface="Arial Unicode MS"/>
                <a:cs typeface="Arial Unicode MS"/>
              </a:rPr>
              <a:t>20/02/16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301D67BD-1B8E-40A3-9F02-50B41558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9CD06-1599-46A3-927D-61B578B04A02}" type="datetime1">
              <a:rPr lang="en-US" smtClean="0"/>
              <a:t>9/4/2024</a:t>
            </a:fld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C3C419D-B64D-44A1-8715-E7F6E1B95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073CC-40D5-4B23-8DF0-9BD0A0C12F2C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77">
        <p14:prism/>
      </p:transition>
    </mc:Choice>
    <mc:Fallback xmlns="">
      <p:transition spd="slow" advTm="5077">
        <p:fade/>
      </p:transition>
    </mc:Fallback>
  </mc:AlternateContent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5F4E134-1067-4D8A-A852-557FB2AA4935}">
  <we:reference id="wa200005566" version="3.0.0.2" store="nl-NL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0</TotalTime>
  <Words>489</Words>
  <Application>Microsoft Office PowerPoint</Application>
  <PresentationFormat>Aangepast</PresentationFormat>
  <Paragraphs>181</Paragraphs>
  <Slides>46</Slides>
  <Notes>5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46</vt:i4>
      </vt:variant>
    </vt:vector>
  </HeadingPairs>
  <TitlesOfParts>
    <vt:vector size="55" baseType="lpstr">
      <vt:lpstr>Arial Unicode MS</vt:lpstr>
      <vt:lpstr>Arial Black</vt:lpstr>
      <vt:lpstr>Constantia</vt:lpstr>
      <vt:lpstr>LJQQAM+ITC Zapf Chancery Medium Italic</vt:lpstr>
      <vt:lpstr>Arial</vt:lpstr>
      <vt:lpstr>Calibri</vt:lpstr>
      <vt:lpstr>Corbel</vt:lpstr>
      <vt:lpstr>Univers</vt:lpstr>
      <vt:lpstr>Basis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Mexem be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Alle informatie op kantoor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Aan en verkoop goud </vt:lpstr>
      <vt:lpstr>HOE KAN MEN ZICH BESCHERMEN TEGEN DEFLATIE OF KOOPKRACHTCRASH ??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PowerPoint</dc:title>
  <dc:creator>bernard busschaert</dc:creator>
  <cp:lastModifiedBy>bernard busschaert</cp:lastModifiedBy>
  <cp:revision>11</cp:revision>
  <cp:lastPrinted>2023-12-06T10:58:29Z</cp:lastPrinted>
  <dcterms:modified xsi:type="dcterms:W3CDTF">2024-09-04T08:52:38Z</dcterms:modified>
</cp:coreProperties>
</file>