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82" r:id="rId1"/>
  </p:sldMasterIdLst>
  <p:notesMasterIdLst>
    <p:notesMasterId r:id="rId42"/>
  </p:notesMasterIdLst>
  <p:sldIdLst>
    <p:sldId id="256" r:id="rId2"/>
    <p:sldId id="476" r:id="rId3"/>
    <p:sldId id="546" r:id="rId4"/>
    <p:sldId id="258" r:id="rId5"/>
    <p:sldId id="518" r:id="rId6"/>
    <p:sldId id="460" r:id="rId7"/>
    <p:sldId id="260" r:id="rId8"/>
    <p:sldId id="555" r:id="rId9"/>
    <p:sldId id="512" r:id="rId10"/>
    <p:sldId id="549" r:id="rId11"/>
    <p:sldId id="539" r:id="rId12"/>
    <p:sldId id="264" r:id="rId13"/>
    <p:sldId id="515" r:id="rId14"/>
    <p:sldId id="466" r:id="rId15"/>
    <p:sldId id="465" r:id="rId16"/>
    <p:sldId id="404" r:id="rId17"/>
    <p:sldId id="336" r:id="rId18"/>
    <p:sldId id="462" r:id="rId19"/>
    <p:sldId id="272" r:id="rId20"/>
    <p:sldId id="496" r:id="rId21"/>
    <p:sldId id="274" r:id="rId22"/>
    <p:sldId id="585" r:id="rId23"/>
    <p:sldId id="586" r:id="rId24"/>
    <p:sldId id="587" r:id="rId25"/>
    <p:sldId id="588" r:id="rId26"/>
    <p:sldId id="589" r:id="rId27"/>
    <p:sldId id="590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599" r:id="rId36"/>
    <p:sldId id="558" r:id="rId37"/>
    <p:sldId id="483" r:id="rId38"/>
    <p:sldId id="535" r:id="rId39"/>
    <p:sldId id="400" r:id="rId40"/>
    <p:sldId id="534" r:id="rId41"/>
  </p:sldIdLst>
  <p:sldSz cx="11518900" cy="6477000"/>
  <p:notesSz cx="9929813" cy="6797675"/>
  <p:embeddedFontLst>
    <p:embeddedFont>
      <p:font typeface="Arial Unicode MS" panose="020B0604020202020204" charset="-128"/>
      <p:regular r:id="rId43"/>
    </p:embeddedFont>
    <p:embeddedFont>
      <p:font typeface="Arial Black" panose="020B0A04020102020204" pitchFamily="34" charset="0"/>
      <p:bold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Corbel" panose="020B0503020204020204" pitchFamily="34" charset="0"/>
      <p:regular r:id="rId49"/>
      <p:bold r:id="rId50"/>
      <p:italic r:id="rId51"/>
      <p:boldItalic r:id="rId52"/>
    </p:embeddedFont>
    <p:embeddedFont>
      <p:font typeface="LJQQAM+ITC Zapf Chancery Medium Italic" panose="020B0604020202020204"/>
      <p:regular r:id="rId53"/>
    </p:embeddedFont>
    <p:embeddedFont>
      <p:font typeface="Univers" panose="020B0503020202020204" pitchFamily="34" charset="0"/>
      <p:regular r:id="rId54"/>
      <p:bold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76"/>
            <p14:sldId id="546"/>
            <p14:sldId id="258"/>
            <p14:sldId id="518"/>
          </p14:sldIdLst>
        </p14:section>
        <p14:section name="Naamloze sectie" id="{82F0D5D1-F6EF-4997-A290-B85C7313416E}">
          <p14:sldIdLst/>
        </p14:section>
        <p14:section name="Naamloze sectie" id="{8755B586-2486-49CE-8420-C76D66869903}">
          <p14:sldIdLst>
            <p14:sldId id="460"/>
            <p14:sldId id="260"/>
            <p14:sldId id="555"/>
            <p14:sldId id="512"/>
            <p14:sldId id="549"/>
            <p14:sldId id="539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</p14:sldIdLst>
        </p14:section>
        <p14:section name="Naamloze sectie" id="{074C21AF-C3DA-4687-9D7C-3395020316BD}">
          <p14:sldIdLst>
            <p14:sldId id="585"/>
            <p14:sldId id="586"/>
            <p14:sldId id="587"/>
            <p14:sldId id="588"/>
            <p14:sldId id="589"/>
            <p14:sldId id="590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558"/>
            <p14:sldId id="483"/>
            <p14:sldId id="535"/>
            <p14:sldId id="400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BE016-1E69-4A57-8FCE-3DC22CE01798}" v="1" dt="2024-10-02T07:33:33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96"/>
      </p:cViewPr>
      <p:guideLst>
        <p:guide orient="horz" pos="3168"/>
        <p:guide pos="244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D92EA78E-9884-428E-BCAB-C4D02A96CDF3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277D5C2E-29F7-4039-A657-0DF17578CA64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9A12A8-5BFD-4727-8B8D-DCD06D09FCC5}" type="pres">
      <dgm:prSet presAssocID="{B30CD43A-AD03-4B59-8F4A-17A751F5C3E4}" presName="spacer" presStyleCnt="0"/>
      <dgm:spPr/>
    </dgm:pt>
    <dgm:pt modelId="{E1BCD37C-DA90-43F5-9E69-F243B1C18FF7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CAF34BD-3DCF-4A4C-9911-551F53B71E85}" type="pres">
      <dgm:prSet presAssocID="{1E61E9A5-B69D-413A-8173-37940B8C1274}" presName="spacer" presStyleCnt="0"/>
      <dgm:spPr/>
    </dgm:pt>
    <dgm:pt modelId="{05F3A584-649B-4F24-A2FC-3ED3F3B7CFF1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1AB13D-FEFD-445B-8B0C-0E7D42EBE855}" type="pres">
      <dgm:prSet presAssocID="{09AB4A42-4D58-49A7-BF8D-216D6042EAA5}" presName="spacer" presStyleCnt="0"/>
      <dgm:spPr/>
    </dgm:pt>
    <dgm:pt modelId="{20BD0497-96C6-4F26-BA44-2709F44E6B19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0378D6-B549-44AF-84E8-942E15286825}" type="pres">
      <dgm:prSet presAssocID="{4EA068D1-CC97-405E-8545-6774E79844EF}" presName="spacer" presStyleCnt="0"/>
      <dgm:spPr/>
    </dgm:pt>
    <dgm:pt modelId="{2B048ECC-0036-4252-9E16-910661936D8F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36C83B5C-808B-4AF7-9EEC-2EE1A3C07654}" type="presOf" srcId="{56448D94-16A9-4895-8FAA-122E436DE52B}" destId="{277D5C2E-29F7-4039-A657-0DF17578CA64}" srcOrd="0" destOrd="0" presId="urn:microsoft.com/office/officeart/2005/8/layout/vList2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0EB63D74-4826-47A9-B83C-554A1EACD958}" type="presOf" srcId="{80A314BF-352E-4944-A88C-7AB0CBF31700}" destId="{E1BCD37C-DA90-43F5-9E69-F243B1C18FF7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0F849AA0-F31D-4135-B949-1A7C7FDDBA0C}" type="presOf" srcId="{978A7F72-9446-4607-B7F4-6767861DBBAB}" destId="{05F3A584-649B-4F24-A2FC-3ED3F3B7CF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74A41DC4-A630-4A75-9622-F4BCD90A0D55}" type="presOf" srcId="{0EE3F159-F1D6-4FE3-B33A-A6B592245C74}" destId="{D92EA78E-9884-428E-BCAB-C4D02A96CDF3}" srcOrd="0" destOrd="0" presId="urn:microsoft.com/office/officeart/2005/8/layout/vList2"/>
    <dgm:cxn modelId="{97537BD0-32C1-4C79-9CFF-1A122D4464DC}" type="presOf" srcId="{7B162C0D-8231-49A0-8533-B5A9CBD00339}" destId="{2B048ECC-0036-4252-9E16-910661936D8F}" srcOrd="0" destOrd="0" presId="urn:microsoft.com/office/officeart/2005/8/layout/vList2"/>
    <dgm:cxn modelId="{1F44DED7-23F6-4677-8C3B-438C1AC9AC68}" type="presOf" srcId="{53A3BC40-D848-42E8-B02C-D3435AFDD15F}" destId="{20BD0497-96C6-4F26-BA44-2709F44E6B19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E460CF2A-4B27-4130-8045-48EFC807AB05}" type="presParOf" srcId="{D92EA78E-9884-428E-BCAB-C4D02A96CDF3}" destId="{277D5C2E-29F7-4039-A657-0DF17578CA64}" srcOrd="0" destOrd="0" presId="urn:microsoft.com/office/officeart/2005/8/layout/vList2"/>
    <dgm:cxn modelId="{89C2BAD6-1C2C-4109-95A1-FDA4EF1E4CDA}" type="presParOf" srcId="{D92EA78E-9884-428E-BCAB-C4D02A96CDF3}" destId="{729A12A8-5BFD-4727-8B8D-DCD06D09FCC5}" srcOrd="1" destOrd="0" presId="urn:microsoft.com/office/officeart/2005/8/layout/vList2"/>
    <dgm:cxn modelId="{669D8A2D-BEC8-45AB-9166-E21668A012EE}" type="presParOf" srcId="{D92EA78E-9884-428E-BCAB-C4D02A96CDF3}" destId="{E1BCD37C-DA90-43F5-9E69-F243B1C18FF7}" srcOrd="2" destOrd="0" presId="urn:microsoft.com/office/officeart/2005/8/layout/vList2"/>
    <dgm:cxn modelId="{A6623B4A-9A67-4648-9690-7C17BA4F7FC0}" type="presParOf" srcId="{D92EA78E-9884-428E-BCAB-C4D02A96CDF3}" destId="{7CAF34BD-3DCF-4A4C-9911-551F53B71E85}" srcOrd="3" destOrd="0" presId="urn:microsoft.com/office/officeart/2005/8/layout/vList2"/>
    <dgm:cxn modelId="{71AEB27C-66D8-45EC-A734-39D0F0E7931C}" type="presParOf" srcId="{D92EA78E-9884-428E-BCAB-C4D02A96CDF3}" destId="{05F3A584-649B-4F24-A2FC-3ED3F3B7CFF1}" srcOrd="4" destOrd="0" presId="urn:microsoft.com/office/officeart/2005/8/layout/vList2"/>
    <dgm:cxn modelId="{10B71E8E-CCE2-4589-8CFB-153E6BC2B874}" type="presParOf" srcId="{D92EA78E-9884-428E-BCAB-C4D02A96CDF3}" destId="{831AB13D-FEFD-445B-8B0C-0E7D42EBE855}" srcOrd="5" destOrd="0" presId="urn:microsoft.com/office/officeart/2005/8/layout/vList2"/>
    <dgm:cxn modelId="{774FBAA9-4CE4-44E7-82A0-DC4EDE9351F9}" type="presParOf" srcId="{D92EA78E-9884-428E-BCAB-C4D02A96CDF3}" destId="{20BD0497-96C6-4F26-BA44-2709F44E6B19}" srcOrd="6" destOrd="0" presId="urn:microsoft.com/office/officeart/2005/8/layout/vList2"/>
    <dgm:cxn modelId="{4A4395BB-482E-4140-8CDF-F73DCBA74CE0}" type="presParOf" srcId="{D92EA78E-9884-428E-BCAB-C4D02A96CDF3}" destId="{580378D6-B549-44AF-84E8-942E15286825}" srcOrd="7" destOrd="0" presId="urn:microsoft.com/office/officeart/2005/8/layout/vList2"/>
    <dgm:cxn modelId="{CABFFF7E-DF6A-4991-AE4C-E9067BADC758}" type="presParOf" srcId="{D92EA78E-9884-428E-BCAB-C4D02A96CDF3}" destId="{2B048ECC-0036-4252-9E16-910661936D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5C2E-29F7-4039-A657-0DF17578CA64}">
      <dsp:nvSpPr>
        <dsp:cNvPr id="0" name=""/>
        <dsp:cNvSpPr/>
      </dsp:nvSpPr>
      <dsp:spPr>
        <a:xfrm>
          <a:off x="0" y="100600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DE LAASTE 3000 JAAR IS ER MAAR WEINIG VERANDERD OP DEZE AARDE OM UW VERMOGEN AFTESCHERMEN  TEGEN KOOPKRACHTVERLIES</a:t>
          </a:r>
          <a:endParaRPr lang="en-US" sz="1100" kern="1200"/>
        </a:p>
      </dsp:txBody>
      <dsp:txXfrm>
        <a:off x="29528" y="130128"/>
        <a:ext cx="4160918" cy="545834"/>
      </dsp:txXfrm>
    </dsp:sp>
    <dsp:sp modelId="{E1BCD37C-DA90-43F5-9E69-F243B1C18FF7}">
      <dsp:nvSpPr>
        <dsp:cNvPr id="0" name=""/>
        <dsp:cNvSpPr/>
      </dsp:nvSpPr>
      <dsp:spPr>
        <a:xfrm>
          <a:off x="0" y="737170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BEURZEN.OBLIGATIES ALLES ZAL IN WAARDE VERMINDEREN</a:t>
          </a:r>
          <a:endParaRPr lang="en-US" sz="1100" kern="1200"/>
        </a:p>
      </dsp:txBody>
      <dsp:txXfrm>
        <a:off x="29528" y="766698"/>
        <a:ext cx="4160918" cy="545834"/>
      </dsp:txXfrm>
    </dsp:sp>
    <dsp:sp modelId="{05F3A584-649B-4F24-A2FC-3ED3F3B7CFF1}">
      <dsp:nvSpPr>
        <dsp:cNvPr id="0" name=""/>
        <dsp:cNvSpPr/>
      </dsp:nvSpPr>
      <dsp:spPr>
        <a:xfrm>
          <a:off x="0" y="1373741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UITSLUITEND FYSISCH GOUD KAN U BEHOEDEN VAN DIT VERLIES</a:t>
          </a:r>
          <a:endParaRPr lang="en-US" sz="1100" kern="1200"/>
        </a:p>
      </dsp:txBody>
      <dsp:txXfrm>
        <a:off x="29528" y="1403269"/>
        <a:ext cx="4160918" cy="545834"/>
      </dsp:txXfrm>
    </dsp:sp>
    <dsp:sp modelId="{20BD0497-96C6-4F26-BA44-2709F44E6B19}">
      <dsp:nvSpPr>
        <dsp:cNvPr id="0" name=""/>
        <dsp:cNvSpPr/>
      </dsp:nvSpPr>
      <dsp:spPr>
        <a:xfrm>
          <a:off x="0" y="2010311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GOUDSTAVEN BEHOUDEN AL SINDS 3000JAAR STEEDS HUN KOOPKRACHT</a:t>
          </a:r>
          <a:endParaRPr lang="en-US" sz="1100" kern="1200"/>
        </a:p>
      </dsp:txBody>
      <dsp:txXfrm>
        <a:off x="29528" y="2039839"/>
        <a:ext cx="4160918" cy="545834"/>
      </dsp:txXfrm>
    </dsp:sp>
    <dsp:sp modelId="{2B048ECC-0036-4252-9E16-910661936D8F}">
      <dsp:nvSpPr>
        <dsp:cNvPr id="0" name=""/>
        <dsp:cNvSpPr/>
      </dsp:nvSpPr>
      <dsp:spPr>
        <a:xfrm>
          <a:off x="0" y="2646881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EN JA AZIE EN CHINA GELOVEN MASSAAL DAARIN</a:t>
          </a:r>
          <a:endParaRPr lang="en-US" sz="1100" kern="1200"/>
        </a:p>
      </dsp:txBody>
      <dsp:txXfrm>
        <a:off x="29528" y="2676409"/>
        <a:ext cx="4160918" cy="54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06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94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6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84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61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94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07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26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542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700" y="833355"/>
            <a:ext cx="9416701" cy="27635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8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150" y="3654655"/>
            <a:ext cx="8283801" cy="1311045"/>
          </a:xfrm>
        </p:spPr>
        <p:txBody>
          <a:bodyPr>
            <a:normAutofit/>
          </a:bodyPr>
          <a:lstStyle>
            <a:lvl1pPr marL="0" indent="0" algn="ctr">
              <a:buNone/>
              <a:defRPr sz="2078">
                <a:solidFill>
                  <a:srgbClr val="FFFFFF"/>
                </a:solidFill>
              </a:defRPr>
            </a:lvl1pPr>
            <a:lvl2pPr marL="431780" indent="0" algn="ctr">
              <a:buNone/>
              <a:defRPr sz="2078"/>
            </a:lvl2pPr>
            <a:lvl3pPr marL="863559" indent="0" algn="ctr">
              <a:buNone/>
              <a:defRPr sz="2078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4FE9D-F71D-4704-AE5B-400287031B1B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869422" y="3526367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719667"/>
            <a:ext cx="2195790" cy="510963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897" y="719667"/>
            <a:ext cx="7019330" cy="51096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63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1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340" y="1108376"/>
            <a:ext cx="9416701" cy="27635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8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526" y="3923713"/>
            <a:ext cx="8284969" cy="12880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78">
                <a:solidFill>
                  <a:schemeClr val="accent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871822" y="3797052"/>
            <a:ext cx="77752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897" y="1943099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588" y="1943100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4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890316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897" y="257028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062" y="1887975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062" y="256824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7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3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71" y="1036320"/>
            <a:ext cx="4924330" cy="4404360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849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6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4391" y="1010411"/>
            <a:ext cx="5762330" cy="45339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44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720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7" y="575733"/>
            <a:ext cx="9330309" cy="128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943100"/>
            <a:ext cx="9327806" cy="38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893" y="5878060"/>
            <a:ext cx="220049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accent1"/>
                </a:solidFill>
              </a:defRPr>
            </a:lvl1pPr>
          </a:lstStyle>
          <a:p>
            <a:fld id="{19127723-9AB6-4880-AA78-6BD21EBC34E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122" y="5878060"/>
            <a:ext cx="4457314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4462" y="5878060"/>
            <a:ext cx="161202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0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890" indent="-172712" algn="l" defTabSz="863559" rtl="0" eaLnBrk="1" latinLnBrk="0" hangingPunct="1">
        <a:lnSpc>
          <a:spcPct val="90000"/>
        </a:lnSpc>
        <a:spcBef>
          <a:spcPts val="1322"/>
        </a:spcBef>
        <a:buClr>
          <a:schemeClr val="accent1"/>
        </a:buClr>
        <a:buSzPct val="80000"/>
        <a:buFont typeface="Corbel" pitchFamily="34" charset="0"/>
        <a:buChar char="•"/>
        <a:defRPr sz="2078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780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889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0847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9915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8983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1104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9436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7768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6100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10/2/2024</a:t>
            </a:fld>
            <a:endParaRPr lang="en-US" sz="900"/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594">
        <p14:prism/>
      </p:transition>
    </mc:Choice>
    <mc:Fallback xmlns="">
      <p:transition spd="slow" advTm="2659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546043-7A4E-7D03-1F6A-F3F840CF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3D1F3E-00FD-2CC4-6718-738D6C3F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25" y="895350"/>
            <a:ext cx="69532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00">
        <p14:prism/>
      </p:transition>
    </mc:Choice>
    <mc:Fallback xmlns="">
      <p:transition spd="slow" advTm="147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29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8D14CE-9C9B-D544-EC12-434E905F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08" y="522788"/>
            <a:ext cx="7156937" cy="54571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F5F1C1-E7B6-AE57-9D0E-39E85707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201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7AACD9-4F68-AAE7-680C-1DB9FE7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201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13">
        <p14:prism/>
      </p:transition>
    </mc:Choice>
    <mc:Fallback xmlns="">
      <p:transition spd="slow" advTm="134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66">
        <p14:prism/>
      </p:transition>
    </mc:Choice>
    <mc:Fallback xmlns="">
      <p:transition spd="slow" advTm="186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1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2CA5A-8304-57ED-5717-C3BA6F28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71" y="0"/>
            <a:ext cx="711455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C1CCAF6-4215-F8D5-69C8-D14DAB5140DC}"/>
              </a:ext>
            </a:extLst>
          </p:cNvPr>
          <p:cNvSpPr/>
          <p:nvPr/>
        </p:nvSpPr>
        <p:spPr>
          <a:xfrm>
            <a:off x="5399410" y="475238"/>
            <a:ext cx="528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koopsignaal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D930786-2077-50AC-4D36-DEDB7100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86189"/>
              </p:ext>
            </p:extLst>
          </p:nvPr>
        </p:nvGraphicFramePr>
        <p:xfrm>
          <a:off x="5061623" y="30067"/>
          <a:ext cx="4274022" cy="632460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122536167"/>
                    </a:ext>
                  </a:extLst>
                </a:gridCol>
                <a:gridCol w="2137011">
                  <a:extLst>
                    <a:ext uri="{9D8B030D-6E8A-4147-A177-3AD203B41FA5}">
                      <a16:colId xmlns:a16="http://schemas.microsoft.com/office/drawing/2014/main" val="4156429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nl-BE">
                          <a:effectLst/>
                          <a:latin typeface="Univers" panose="020B0503020202020204" pitchFamily="34" charset="0"/>
                        </a:rPr>
                      </a:br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LU0061385943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32">
        <p14:prism/>
      </p:transition>
    </mc:Choice>
    <mc:Fallback xmlns="">
      <p:transition spd="slow" advTm="663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2D2169-E10E-9019-05A1-7B733B25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7" y="757237"/>
            <a:ext cx="80105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56">
        <p14:prism/>
      </p:transition>
    </mc:Choice>
    <mc:Fallback xmlns="">
      <p:transition spd="slow" advTm="1165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2BC174E-0171-2019-0471-BC6DF09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18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5">
        <p14:prism/>
      </p:transition>
    </mc:Choice>
    <mc:Fallback xmlns="">
      <p:transition spd="slow" advTm="450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122E91-D051-D428-5578-6D0555C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5" y="431800"/>
            <a:ext cx="873680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10/2/2024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8">
        <p14:prism/>
      </p:transition>
    </mc:Choice>
    <mc:Fallback xmlns="">
      <p:transition spd="slow" advTm="373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397A-6A74-262B-542D-040D95D2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87" y="607718"/>
            <a:ext cx="903272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38">
        <p14:prism/>
      </p:transition>
    </mc:Choice>
    <mc:Fallback xmlns="">
      <p:transition spd="slow" advTm="283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A53D-AA37-C6A1-C710-F46FF3CA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4" y="215900"/>
            <a:ext cx="7895077" cy="467783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54">
        <p14:prism/>
      </p:transition>
    </mc:Choice>
    <mc:Fallback xmlns="">
      <p:transition spd="slow" advTm="345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10/2/2024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80">
        <p14:prism/>
      </p:transition>
    </mc:Choice>
    <mc:Fallback xmlns="">
      <p:transition spd="slow" advTm="228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89D1D-F388-BA1E-758E-A2CF432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7459" cy="6477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926E58-A8F2-9DA1-CAF2-94B6240536E2}"/>
              </a:ext>
            </a:extLst>
          </p:cNvPr>
          <p:cNvSpPr txBox="1"/>
          <p:nvPr/>
        </p:nvSpPr>
        <p:spPr>
          <a:xfrm>
            <a:off x="4658264" y="3969196"/>
            <a:ext cx="672860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2400" b="1" dirty="0"/>
              <a:t> woensdagen+ 09/10 +20/11+18 december 2024 </a:t>
            </a:r>
            <a:r>
              <a:rPr lang="nl-BE" sz="2400" b="1" dirty="0">
                <a:solidFill>
                  <a:srgbClr val="FF0000"/>
                </a:solidFill>
              </a:rPr>
              <a:t>OPGELET NU 9 OKTOBER OM 19,30 UUR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3BC3646-E822-DB8B-EC62-8FCCB0BF255F}"/>
              </a:ext>
            </a:extLst>
          </p:cNvPr>
          <p:cNvSpPr/>
          <p:nvPr/>
        </p:nvSpPr>
        <p:spPr>
          <a:xfrm>
            <a:off x="5469147" y="733245"/>
            <a:ext cx="5693434" cy="11818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Chinese beurzen  stijgen terug na interventies centrale bank en hulp programma’s</a:t>
            </a:r>
          </a:p>
          <a:p>
            <a:pPr algn="ctr"/>
            <a:r>
              <a:rPr lang="nl-BE" dirty="0"/>
              <a:t>Wat met de </a:t>
            </a:r>
            <a:r>
              <a:rPr lang="nl-BE" dirty="0" err="1"/>
              <a:t>amerikaanse</a:t>
            </a:r>
            <a:r>
              <a:rPr lang="nl-BE" dirty="0"/>
              <a:t> verkiezingen!!!!</a:t>
            </a:r>
          </a:p>
          <a:p>
            <a:pPr algn="ctr"/>
            <a:r>
              <a:rPr lang="nl-BE" dirty="0"/>
              <a:t>Hoe je kosten beperken op de beurzen!!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258">
        <p14:prism/>
      </p:transition>
    </mc:Choice>
    <mc:Fallback xmlns="">
      <p:transition spd="slow" advTm="1525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5958" y="233171"/>
            <a:ext cx="4154962" cy="602360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08174" y="4161092"/>
            <a:ext cx="261053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698" y="810026"/>
            <a:ext cx="2941482" cy="342157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2400" b="1" cap="all">
                <a:solidFill>
                  <a:srgbClr val="FFFFFF"/>
                </a:solidFill>
              </a:rPr>
              <a:t>Alle informatie op kantoor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E50151-04C8-45FB-B9DA-3F99C32B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9" y="624254"/>
            <a:ext cx="6849169" cy="529098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0295" y="5885841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704" y="5878059"/>
            <a:ext cx="669296" cy="34484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32">
        <p14:prism/>
      </p:transition>
    </mc:Choice>
    <mc:Fallback xmlns="">
      <p:transition spd="slow" advTm="16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10/2/2024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6">
        <p14:prism/>
      </p:transition>
    </mc:Choice>
    <mc:Fallback xmlns="">
      <p:transition spd="slow" advTm="214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koop-verkoop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10/2/2024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400" b="1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B10C939-127F-55B2-6F8F-73CB09859C6D}"/>
              </a:ext>
            </a:extLst>
          </p:cNvPr>
          <p:cNvSpPr/>
          <p:nvPr/>
        </p:nvSpPr>
        <p:spPr>
          <a:xfrm>
            <a:off x="5065384" y="263853"/>
            <a:ext cx="606437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Onze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chinese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aankoop adviezen</a:t>
            </a:r>
          </a:p>
          <a:p>
            <a:pPr algn="ctr"/>
            <a:r>
              <a:rPr lang="nl-N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Vorige week +25%	</a:t>
            </a:r>
          </a:p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Deze week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nasdaq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tips kopen via T.A</a:t>
            </a:r>
          </a:p>
          <a:p>
            <a:pPr algn="ctr"/>
            <a:r>
              <a:rPr lang="nl-N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DYNAMISCH BELEGGERS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46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23</a:t>
            </a:fld>
            <a:endParaRPr lang="en-US" sz="12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1A6A4D-6056-45C5-3764-B28A0708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2" y="576262"/>
            <a:ext cx="97059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17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24</a:t>
            </a:fld>
            <a:endParaRPr lang="en-US" sz="12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039A98-1DF7-5FB1-D590-450D4AD7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" y="466725"/>
            <a:ext cx="97631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21017B-8AD9-252E-3441-BADF5193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11" y="534152"/>
            <a:ext cx="8562676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34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46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4F0450-509D-3B7C-0D67-475C4D9F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647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9D9923-5E55-A5C8-688D-BAD75E8E4C30}"/>
              </a:ext>
            </a:extLst>
          </p:cNvPr>
          <p:cNvSpPr/>
          <p:nvPr/>
        </p:nvSpPr>
        <p:spPr>
          <a:xfrm>
            <a:off x="6364989" y="810026"/>
            <a:ext cx="4314136" cy="3246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cap="all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BDDEAD-376E-89E4-4ED6-76D8E8DD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5431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5CCD14-0F26-E718-4910-8F19623F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6" y="351692"/>
            <a:ext cx="9355014" cy="582928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400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8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165F46-4E5A-EABF-FCC3-7700C2F0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39" y="560791"/>
            <a:ext cx="8765930" cy="541296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201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201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2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33" name="Rectangle 126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28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872EC0-78B1-DA6F-0414-A18519EB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5CDB52-A87A-CBFE-B5A6-E1F14239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A0FA12C-6FAA-16CF-CE27-E3D8EE33E8F8}"/>
              </a:ext>
            </a:extLst>
          </p:cNvPr>
          <p:cNvSpPr/>
          <p:nvPr/>
        </p:nvSpPr>
        <p:spPr>
          <a:xfrm>
            <a:off x="1048011" y="671989"/>
            <a:ext cx="939071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27% dit is wat de gemiddelde 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</a:rPr>
              <a:t>Portefeuille is gestegen bij ons 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Sinds 1 januari 2024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</a:rPr>
              <a:t>Voor meer inlichtingen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Bel ons of komt langs 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zonder afspraak (mag)</a:t>
            </a:r>
          </a:p>
        </p:txBody>
      </p:sp>
    </p:spTree>
    <p:extLst>
      <p:ext uri="{BB962C8B-B14F-4D97-AF65-F5344CB8AC3E}">
        <p14:creationId xmlns:p14="http://schemas.microsoft.com/office/powerpoint/2010/main" val="39061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432">
        <p14:prism/>
      </p:transition>
    </mc:Choice>
    <mc:Fallback xmlns="">
      <p:transition spd="slow" advTm="12432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91654-972F-527E-9AA6-841F34C7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39" y="453390"/>
            <a:ext cx="8685446" cy="5580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201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201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8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12F83A-8D09-9B6F-1653-11AB818C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3DB1F-8D48-BD43-1CB6-ACBAC9A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31</a:t>
            </a:fld>
            <a:endParaRPr lang="en-US" sz="1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DF1F72-E60F-4C27-CF29-D0554178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254100"/>
            <a:ext cx="9839325" cy="59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A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FC3CAE-4402-3B4C-784E-890C8CCC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" r="2" b="17290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DC5AB5-4A1A-1B77-3390-1890805D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39BD3D-6BC9-3B51-804C-B6DD37D6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5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A4C7DC-4910-EF5A-7818-ED16D293E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6" y="545124"/>
            <a:ext cx="8220646" cy="542562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2867C-8BE2-F140-C6F9-31A86C3D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201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10FD00-E49E-827A-001A-73A453F0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201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0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49BB89-6520-3D5C-8B2C-35639ED3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38" y="1061107"/>
            <a:ext cx="9052162" cy="470712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973A4-56D8-A7E8-7154-BF2F3F5C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2B89AA-4A40-FA6B-4B11-5165036A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0A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7EE816-2E6F-7CB0-C812-8FEF3D7C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48" y="677009"/>
            <a:ext cx="8097967" cy="512196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CD0820-491B-0062-C1A2-1D8CA723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2178B3-6014-1667-E20B-15BDD37D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36</a:t>
            </a:fld>
            <a:endParaRPr lang="en-US" sz="1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B219A8-334F-89EF-4CB7-E651EAF3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71450"/>
            <a:ext cx="97726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37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070119" y="1590484"/>
            <a:ext cx="820929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Nu 73000€</a:t>
            </a:r>
            <a:endParaRPr lang="nl-N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62">
        <p14:prism/>
      </p:transition>
    </mc:Choice>
    <mc:Fallback xmlns="">
      <p:transition spd="slow" advTm="8262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A5A83DD-4937-4DF6-874D-CCCEBB0A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8E13420-6517-4711-B170-2693FB5C6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061" y="233171"/>
            <a:ext cx="6910859" cy="602360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3D3E26-B7EA-4074-9110-C930375C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22807" y="3783397"/>
            <a:ext cx="5025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CE8022F-8E5C-4EE9-AF26-62B2722EE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D8F53AE-5C0A-588B-8E4B-98459BF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856" y="843764"/>
            <a:ext cx="5687269" cy="301014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000" b="1" cap="all">
                <a:solidFill>
                  <a:srgbClr val="FFFFFF"/>
                </a:solidFill>
              </a:rPr>
              <a:t>Aan en verkoop goud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C8125A-0B3E-3B46-928B-7856B10A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250" r="2" b="27534"/>
          <a:stretch/>
        </p:blipFill>
        <p:spPr>
          <a:xfrm>
            <a:off x="967272" y="810027"/>
            <a:ext cx="2675606" cy="22773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FEFFD6-9727-1A2B-78DE-138CF599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53" r="3" b="3347"/>
          <a:stretch/>
        </p:blipFill>
        <p:spPr>
          <a:xfrm>
            <a:off x="823920" y="3389629"/>
            <a:ext cx="2962313" cy="152954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CDFB1-6B69-0B6E-7A8F-673C77B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10/2/2024</a:t>
            </a:fld>
            <a:endParaRPr lang="en-US" sz="1200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8F29D-039E-B711-27FB-E08D413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303" y="5878059"/>
            <a:ext cx="1200178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38</a:t>
            </a:fld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86">
        <p14:prism/>
      </p:transition>
    </mc:Choice>
    <mc:Fallback xmlns="">
      <p:transition spd="slow" advTm="11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1">
            <a:extLst>
              <a:ext uri="{FF2B5EF4-FFF2-40B4-BE49-F238E27FC236}">
                <a16:creationId xmlns:a16="http://schemas.microsoft.com/office/drawing/2014/main" id="{6A875D0D-3C9D-4DCD-B596-0CA5384D7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97" y="843659"/>
            <a:ext cx="4219975" cy="153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b="1"/>
              <a:t>HOE KAN MEN ZICH BESCHERMEN TEGEN DEFLATIE OF KOOPKRACHTCRASH ??</a:t>
            </a:r>
          </a:p>
        </p:txBody>
      </p:sp>
      <p:sp>
        <p:nvSpPr>
          <p:cNvPr id="95" name="Rectangle 83">
            <a:extLst>
              <a:ext uri="{FF2B5EF4-FFF2-40B4-BE49-F238E27FC236}">
                <a16:creationId xmlns:a16="http://schemas.microsoft.com/office/drawing/2014/main" id="{CFBA0F70-CA6A-4DE1-8930-3FA0033C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450" y="156182"/>
            <a:ext cx="5546600" cy="6104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5">
            <a:extLst>
              <a:ext uri="{FF2B5EF4-FFF2-40B4-BE49-F238E27FC236}">
                <a16:creationId xmlns:a16="http://schemas.microsoft.com/office/drawing/2014/main" id="{531B5C47-1CA0-4762-BBEF-AC6A4DB78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376" y="692381"/>
            <a:ext cx="2317406" cy="2440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97" y="843659"/>
            <a:ext cx="804749" cy="2114240"/>
          </a:xfrm>
          <a:prstGeom prst="rect">
            <a:avLst/>
          </a:prstGeom>
        </p:spPr>
      </p:pic>
      <p:sp>
        <p:nvSpPr>
          <p:cNvPr id="97" name="Rectangle 87">
            <a:extLst>
              <a:ext uri="{FF2B5EF4-FFF2-40B4-BE49-F238E27FC236}">
                <a16:creationId xmlns:a16="http://schemas.microsoft.com/office/drawing/2014/main" id="{A81EFB5C-E32B-40C4-AD06-8C34EB09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6306" y="692381"/>
            <a:ext cx="2321868" cy="2440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59" y="617714"/>
            <a:ext cx="1140909" cy="2340186"/>
          </a:xfrm>
          <a:prstGeom prst="rect">
            <a:avLst/>
          </a:prstGeom>
        </p:spPr>
      </p:pic>
      <p:sp>
        <p:nvSpPr>
          <p:cNvPr id="98" name="Rectangle 89">
            <a:extLst>
              <a:ext uri="{FF2B5EF4-FFF2-40B4-BE49-F238E27FC236}">
                <a16:creationId xmlns:a16="http://schemas.microsoft.com/office/drawing/2014/main" id="{82D12DA2-A8FA-48DC-9A62-7942F2FB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376" y="3283953"/>
            <a:ext cx="4786798" cy="2519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89" y="3435884"/>
            <a:ext cx="3435004" cy="22155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51916" y="5878059"/>
            <a:ext cx="2200490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10/2/2024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39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50263"/>
              </p:ext>
            </p:extLst>
          </p:nvPr>
        </p:nvGraphicFramePr>
        <p:xfrm>
          <a:off x="1079898" y="2404961"/>
          <a:ext cx="4219974" cy="335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99">
        <p14:prism/>
      </p:transition>
    </mc:Choice>
    <mc:Fallback xmlns="">
      <p:transition spd="slow" advTm="79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3FD11D6-18C6-A3EC-6F85-0C6F2824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62" y="-68726"/>
            <a:ext cx="6074496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14BFBF-2DB0-7330-71DC-37CEE5C2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62" y="-68726"/>
            <a:ext cx="5729396" cy="64770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10/2/2024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793896" y="5762488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8DF6D64-DD47-A0CB-6424-7DA883B5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0" r="-1" b="7371"/>
          <a:stretch/>
        </p:blipFill>
        <p:spPr>
          <a:xfrm>
            <a:off x="20" y="10"/>
            <a:ext cx="575943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20EAD-EC15-B627-1107-72298CBE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67D5E-447F-78A6-0790-2E0C243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751BF-F0A6-B9E6-E691-5F5DCD28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3" r="2" b="2"/>
          <a:stretch/>
        </p:blipFill>
        <p:spPr>
          <a:xfrm>
            <a:off x="5759450" y="10"/>
            <a:ext cx="5759450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224">
        <p14:prism/>
      </p:transition>
    </mc:Choice>
    <mc:Fallback xmlns="">
      <p:transition spd="slow" advTm="2322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63570C-A715-9FC9-6351-487F048C3ACD}"/>
              </a:ext>
            </a:extLst>
          </p:cNvPr>
          <p:cNvSpPr/>
          <p:nvPr/>
        </p:nvSpPr>
        <p:spPr>
          <a:xfrm>
            <a:off x="69507" y="-71246"/>
            <a:ext cx="113798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Mexem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introduceert Beursplatform Interactive broker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AD663F-39B9-F330-4673-F8049D89A1FD}"/>
              </a:ext>
            </a:extLst>
          </p:cNvPr>
          <p:cNvSpPr/>
          <p:nvPr/>
        </p:nvSpPr>
        <p:spPr>
          <a:xfrm>
            <a:off x="0" y="1215597"/>
            <a:ext cx="1090324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Breng nu je hele effectenrekening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 na ons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kosten die je bank je aanrekent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Heb je op één  deal </a:t>
            </a:r>
            <a:r>
              <a:rPr lang="nl-NL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herverdiend</a:t>
            </a:r>
            <a:endParaRPr lang="nl-NL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Wij zijn de goedkoopste en toch één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 aller veiligste op de wereld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59">
        <p14:prism/>
      </p:transition>
    </mc:Choice>
    <mc:Fallback xmlns="">
      <p:transition spd="slow" advTm="1745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10/2/2024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45">
        <p14:prism/>
      </p:transition>
    </mc:Choice>
    <mc:Fallback xmlns="">
      <p:transition spd="slow" advTm="594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10/2/2024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77">
        <p14:prism/>
      </p:transition>
    </mc:Choice>
    <mc:Fallback xmlns="">
      <p:transition spd="slow" advTm="50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0B9B5C-1549-4D50-A5F0-36DC41E6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85" y="288245"/>
            <a:ext cx="7957038" cy="580863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C9682-51CE-75A3-88C3-F9A6B6D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10/2/2024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9875AD-D8C4-502F-9FAF-0F9BCD97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94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8D6B81-672F-A618-51CC-945339C8F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54" y="230293"/>
            <a:ext cx="8730761" cy="60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10">
        <p14:prism/>
      </p:transition>
    </mc:Choice>
    <mc:Fallback xmlns="">
      <p:transition spd="slow" advTm="1471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F4E134-1067-4D8A-A852-557FB2AA4935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457</Words>
  <Application>Microsoft Office PowerPoint</Application>
  <PresentationFormat>Aangepast</PresentationFormat>
  <Paragraphs>152</Paragraphs>
  <Slides>40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9" baseType="lpstr">
      <vt:lpstr>Arial</vt:lpstr>
      <vt:lpstr>Constantia</vt:lpstr>
      <vt:lpstr>LJQQAM+ITC Zapf Chancery Medium Italic</vt:lpstr>
      <vt:lpstr>Univers</vt:lpstr>
      <vt:lpstr>Calibri</vt:lpstr>
      <vt:lpstr>Corbel</vt:lpstr>
      <vt:lpstr>Arial Unicode MS</vt:lpstr>
      <vt:lpstr>Arial Black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en verkoop goud 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15</cp:revision>
  <cp:lastPrinted>2023-12-06T10:58:29Z</cp:lastPrinted>
  <dcterms:modified xsi:type="dcterms:W3CDTF">2024-10-02T08:10:42Z</dcterms:modified>
</cp:coreProperties>
</file>